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tags/tag13.xml" ContentType="application/vnd.openxmlformats-officedocument.presentationml.tags+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3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36.xml" ContentType="application/vnd.openxmlformats-officedocument.presentationml.notesSlide+xml"/>
  <Override PartName="/ppt/tags/tag4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38.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39.xml" ContentType="application/vnd.openxmlformats-officedocument.presentationml.notesSlide+xml"/>
  <Override PartName="/ppt/tags/tag59.xml" ContentType="application/vnd.openxmlformats-officedocument.presentationml.tags+xml"/>
  <Override PartName="/ppt/notesSlides/notesSlide40.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41.xml" ContentType="application/vnd.openxmlformats-officedocument.presentationml.notesSlide+xml"/>
  <Override PartName="/ppt/tags/tag63.xml" ContentType="application/vnd.openxmlformats-officedocument.presentationml.tags+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4.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9"/>
  </p:notesMasterIdLst>
  <p:handoutMasterIdLst>
    <p:handoutMasterId r:id="rId130"/>
  </p:handoutMasterIdLst>
  <p:sldIdLst>
    <p:sldId id="529" r:id="rId2"/>
    <p:sldId id="1606" r:id="rId3"/>
    <p:sldId id="844" r:id="rId4"/>
    <p:sldId id="1647" r:id="rId5"/>
    <p:sldId id="1648" r:id="rId6"/>
    <p:sldId id="1581" r:id="rId7"/>
    <p:sldId id="1582" r:id="rId8"/>
    <p:sldId id="1610" r:id="rId9"/>
    <p:sldId id="1638" r:id="rId10"/>
    <p:sldId id="653" r:id="rId11"/>
    <p:sldId id="655" r:id="rId12"/>
    <p:sldId id="1578" r:id="rId13"/>
    <p:sldId id="686" r:id="rId14"/>
    <p:sldId id="687" r:id="rId15"/>
    <p:sldId id="1556" r:id="rId16"/>
    <p:sldId id="1558" r:id="rId17"/>
    <p:sldId id="806" r:id="rId18"/>
    <p:sldId id="1399" r:id="rId19"/>
    <p:sldId id="445" r:id="rId20"/>
    <p:sldId id="803" r:id="rId21"/>
    <p:sldId id="807" r:id="rId22"/>
    <p:sldId id="333" r:id="rId23"/>
    <p:sldId id="334" r:id="rId24"/>
    <p:sldId id="812" r:id="rId25"/>
    <p:sldId id="505" r:id="rId26"/>
    <p:sldId id="1549" r:id="rId27"/>
    <p:sldId id="690" r:id="rId28"/>
    <p:sldId id="344" r:id="rId29"/>
    <p:sldId id="506" r:id="rId30"/>
    <p:sldId id="813" r:id="rId31"/>
    <p:sldId id="814" r:id="rId32"/>
    <p:sldId id="815" r:id="rId33"/>
    <p:sldId id="816" r:id="rId34"/>
    <p:sldId id="1611" r:id="rId35"/>
    <p:sldId id="1612" r:id="rId36"/>
    <p:sldId id="496" r:id="rId37"/>
    <p:sldId id="1605" r:id="rId38"/>
    <p:sldId id="695" r:id="rId39"/>
    <p:sldId id="922" r:id="rId40"/>
    <p:sldId id="697" r:id="rId41"/>
    <p:sldId id="698" r:id="rId42"/>
    <p:sldId id="699" r:id="rId43"/>
    <p:sldId id="694" r:id="rId44"/>
    <p:sldId id="1613" r:id="rId45"/>
    <p:sldId id="1614" r:id="rId46"/>
    <p:sldId id="1615" r:id="rId47"/>
    <p:sldId id="1616" r:id="rId48"/>
    <p:sldId id="431" r:id="rId49"/>
    <p:sldId id="757" r:id="rId50"/>
    <p:sldId id="537" r:id="rId51"/>
    <p:sldId id="849" r:id="rId52"/>
    <p:sldId id="850" r:id="rId53"/>
    <p:sldId id="851" r:id="rId54"/>
    <p:sldId id="861" r:id="rId55"/>
    <p:sldId id="862" r:id="rId56"/>
    <p:sldId id="866" r:id="rId57"/>
    <p:sldId id="867" r:id="rId58"/>
    <p:sldId id="1617" r:id="rId59"/>
    <p:sldId id="1618" r:id="rId60"/>
    <p:sldId id="1619" r:id="rId61"/>
    <p:sldId id="1620" r:id="rId62"/>
    <p:sldId id="877" r:id="rId63"/>
    <p:sldId id="1575" r:id="rId64"/>
    <p:sldId id="1600" r:id="rId65"/>
    <p:sldId id="1651" r:id="rId66"/>
    <p:sldId id="1621" r:id="rId67"/>
    <p:sldId id="1622" r:id="rId68"/>
    <p:sldId id="1601" r:id="rId69"/>
    <p:sldId id="1602" r:id="rId70"/>
    <p:sldId id="1653" r:id="rId71"/>
    <p:sldId id="1603" r:id="rId72"/>
    <p:sldId id="1604" r:id="rId73"/>
    <p:sldId id="1654" r:id="rId74"/>
    <p:sldId id="700" r:id="rId75"/>
    <p:sldId id="1577" r:id="rId76"/>
    <p:sldId id="702" r:id="rId77"/>
    <p:sldId id="1568" r:id="rId78"/>
    <p:sldId id="1569" r:id="rId79"/>
    <p:sldId id="1570" r:id="rId80"/>
    <p:sldId id="999" r:id="rId81"/>
    <p:sldId id="1559" r:id="rId82"/>
    <p:sldId id="1572" r:id="rId83"/>
    <p:sldId id="1551" r:id="rId84"/>
    <p:sldId id="1552" r:id="rId85"/>
    <p:sldId id="1652" r:id="rId86"/>
    <p:sldId id="1553" r:id="rId87"/>
    <p:sldId id="260" r:id="rId88"/>
    <p:sldId id="1639" r:id="rId89"/>
    <p:sldId id="1640" r:id="rId90"/>
    <p:sldId id="1625" r:id="rId91"/>
    <p:sldId id="1641" r:id="rId92"/>
    <p:sldId id="1644" r:id="rId93"/>
    <p:sldId id="1645" r:id="rId94"/>
    <p:sldId id="1646" r:id="rId95"/>
    <p:sldId id="1628" r:id="rId96"/>
    <p:sldId id="1629" r:id="rId97"/>
    <p:sldId id="1630" r:id="rId98"/>
    <p:sldId id="1631" r:id="rId99"/>
    <p:sldId id="1632" r:id="rId100"/>
    <p:sldId id="1633" r:id="rId101"/>
    <p:sldId id="1634" r:id="rId102"/>
    <p:sldId id="1635" r:id="rId103"/>
    <p:sldId id="1636" r:id="rId104"/>
    <p:sldId id="1637" r:id="rId105"/>
    <p:sldId id="1643" r:id="rId106"/>
    <p:sldId id="964" r:id="rId107"/>
    <p:sldId id="1588" r:id="rId108"/>
    <p:sldId id="1598" r:id="rId109"/>
    <p:sldId id="1599" r:id="rId110"/>
    <p:sldId id="1589" r:id="rId111"/>
    <p:sldId id="1590" r:id="rId112"/>
    <p:sldId id="1591" r:id="rId113"/>
    <p:sldId id="1592" r:id="rId114"/>
    <p:sldId id="928" r:id="rId115"/>
    <p:sldId id="1593" r:id="rId116"/>
    <p:sldId id="1594" r:id="rId117"/>
    <p:sldId id="910" r:id="rId118"/>
    <p:sldId id="1595" r:id="rId119"/>
    <p:sldId id="1596" r:id="rId120"/>
    <p:sldId id="1597" r:id="rId121"/>
    <p:sldId id="820" r:id="rId122"/>
    <p:sldId id="975" r:id="rId123"/>
    <p:sldId id="821" r:id="rId124"/>
    <p:sldId id="804" r:id="rId125"/>
    <p:sldId id="634" r:id="rId126"/>
    <p:sldId id="781" r:id="rId127"/>
    <p:sldId id="899" r:id="rId128"/>
  </p:sldIdLst>
  <p:sldSz cx="12192000" cy="6858000"/>
  <p:notesSz cx="6797675" cy="9926638"/>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CC99"/>
    <a:srgbClr val="FF0000"/>
    <a:srgbClr val="FFFFFF"/>
    <a:srgbClr val="FFCCFF"/>
    <a:srgbClr val="CCFFFF"/>
    <a:srgbClr val="99FFCC"/>
    <a:srgbClr val="990000"/>
    <a:srgbClr val="FF9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93005" autoAdjust="0"/>
  </p:normalViewPr>
  <p:slideViewPr>
    <p:cSldViewPr>
      <p:cViewPr varScale="1">
        <p:scale>
          <a:sx n="118" d="100"/>
          <a:sy n="118" d="100"/>
        </p:scale>
        <p:origin x="132" y="102"/>
      </p:cViewPr>
      <p:guideLst>
        <p:guide orient="horz" pos="2160"/>
        <p:guide pos="3840"/>
      </p:guideLst>
    </p:cSldViewPr>
  </p:slideViewPr>
  <p:outlineViewPr>
    <p:cViewPr>
      <p:scale>
        <a:sx n="33" d="100"/>
        <a:sy n="33" d="100"/>
      </p:scale>
      <p:origin x="0" y="-26078"/>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varScale="1">
      <p:scale>
        <a:sx n="1" d="1"/>
        <a:sy n="1" d="1"/>
      </p:scale>
      <p:origin x="0" y="-26304"/>
    </p:cViewPr>
  </p:sorterViewPr>
  <p:notesViewPr>
    <p:cSldViewPr>
      <p:cViewPr varScale="1">
        <p:scale>
          <a:sx n="78" d="100"/>
          <a:sy n="78" d="100"/>
        </p:scale>
        <p:origin x="-396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99.xml"/><Relationship Id="rId2" Type="http://schemas.openxmlformats.org/officeDocument/2006/relationships/slide" Target="slides/slide97.xml"/><Relationship Id="rId1" Type="http://schemas.openxmlformats.org/officeDocument/2006/relationships/slide" Target="slides/slide96.xml"/><Relationship Id="rId5" Type="http://schemas.openxmlformats.org/officeDocument/2006/relationships/slide" Target="slides/slide102.xml"/><Relationship Id="rId4" Type="http://schemas.openxmlformats.org/officeDocument/2006/relationships/slide" Target="slides/slide10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dgm:spPr/>
    </dgm:pt>
    <dgm:pt modelId="{D571822E-360D-43D3-86E3-A75DAD1CD3A5}" type="pres">
      <dgm:prSet presAssocID="{5697CCAE-7FCF-4B4E-8D15-84A209426511}" presName="connector2" presStyleLbl="sibTrans2D1" presStyleIdx="1" presStyleCnt="3"/>
      <dgm:spPr/>
    </dgm:pt>
    <dgm:pt modelId="{68271545-1811-4712-A500-FC0FC419A452}" type="pres">
      <dgm:prSet presAssocID="{87D56500-3079-486D-8BCF-126CAA0E949C}" presName="connector3" presStyleLbl="sibTrans2D1" presStyleIdx="2" presStyleCnt="3"/>
      <dgm:spPr/>
    </dgm:pt>
  </dgm:ptLst>
  <dgm:cxnLst>
    <dgm:cxn modelId="{FFD7140D-B355-4CA9-A967-80E25BC145F3}" type="presOf" srcId="{A9872E36-200C-414B-A98E-56A74450DCF3}" destId="{FF1FAC84-064E-49BA-9CD8-6DBD84D94F14}" srcOrd="0"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B0F3A58F-7CDE-4789-B625-108C8219B242}" type="presOf" srcId="{A9872E36-200C-414B-A98E-56A74450DCF3}" destId="{8D0BA86D-5344-4DC3-82C6-410D35DC4E59}" srcOrd="1"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A0A5F1A5-E06E-4CC0-A40E-A8D043F8C124}" type="presOf" srcId="{B4FB02AD-08B9-409B-B0FF-73FE9AEBAFF7}" destId="{EA14BC18-6F9A-4AEC-A8EC-D16895436963}"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9AEE56C5-CD70-4133-A5B5-D0A8929A37AE}" type="presOf" srcId="{1C1AFDA2-63C7-4AD0-89A0-B98A32F6C7A6}" destId="{6C90B0CC-3B31-499A-B891-8189C81B71A3}" srcOrd="1"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2B202EE1-FD52-4379-8D4E-571D2A6FF42B}" type="presOf" srcId="{1C1AFDA2-63C7-4AD0-89A0-B98A32F6C7A6}" destId="{49DBCEC0-B24F-4704-9997-AE88600187D9}" srcOrd="2"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6825C5FC-2462-4BB5-98A2-E27118EB0EE9}" type="presOf" srcId="{A9872E36-200C-414B-A98E-56A74450DCF3}" destId="{767314A7-65DB-40E8-B560-D548B2553B85}"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400" dirty="0">
              <a:latin typeface="標楷體" pitchFamily="65" charset="-120"/>
              <a:ea typeface="標楷體" pitchFamily="65" charset="-120"/>
            </a:rPr>
            <a:t>114</a:t>
          </a:r>
          <a:r>
            <a:rPr lang="zh-TW" altLang="en-US" sz="24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40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-82</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2236</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23</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custLinFactNeighborY="-97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latin typeface="標楷體" pitchFamily="65" charset="-120"/>
              <a:ea typeface="標楷體" pitchFamily="65" charset="-120"/>
            </a:rPr>
            <a:t>40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-82</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2236</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23</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00203"/>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kern="1200" dirty="0">
              <a:latin typeface="標楷體" pitchFamily="65" charset="-120"/>
              <a:ea typeface="標楷體" pitchFamily="65" charset="-120"/>
            </a:rPr>
            <a:t>114</a:t>
          </a:r>
          <a:r>
            <a:rPr lang="zh-TW" altLang="en-US" sz="2400" kern="1200" dirty="0">
              <a:latin typeface="標楷體" pitchFamily="65" charset="-120"/>
              <a:ea typeface="標楷體" pitchFamily="65" charset="-120"/>
            </a:rPr>
            <a:t>學年度桃連區特色招生甄選</a:t>
          </a:r>
        </a:p>
      </dsp:txBody>
      <dsp:txXfrm>
        <a:off x="2680180" y="1859171"/>
        <a:ext cx="2640446" cy="1090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690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fld id="{C9730AAF-7B1A-4047-8AF2-47A5B93FFEF1}" type="datetimeFigureOut">
              <a:rPr lang="zh-TW" altLang="en-US"/>
              <a:pPr>
                <a:defRPr/>
              </a:pPr>
              <a:t>2025/11/21</a:t>
            </a:fld>
            <a:endParaRPr lang="en-US" altLang="zh-TW"/>
          </a:p>
        </p:txBody>
      </p:sp>
      <p:sp>
        <p:nvSpPr>
          <p:cNvPr id="2052"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7863" y="4714875"/>
            <a:ext cx="5441950" cy="4467225"/>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87313" y="741363"/>
            <a:ext cx="6623050" cy="3725862"/>
          </a:xfrm>
          <a:ln/>
        </p:spPr>
      </p:sp>
      <p:sp>
        <p:nvSpPr>
          <p:cNvPr id="6147"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extLst>
      <p:ext uri="{BB962C8B-B14F-4D97-AF65-F5344CB8AC3E}">
        <p14:creationId xmlns:p14="http://schemas.microsoft.com/office/powerpoint/2010/main" val="203087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87313" y="741363"/>
            <a:ext cx="6623050" cy="3725862"/>
          </a:xfrm>
          <a:ln/>
        </p:spPr>
      </p:sp>
      <p:sp>
        <p:nvSpPr>
          <p:cNvPr id="8195"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extLst>
      <p:ext uri="{BB962C8B-B14F-4D97-AF65-F5344CB8AC3E}">
        <p14:creationId xmlns:p14="http://schemas.microsoft.com/office/powerpoint/2010/main" val="431944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2075" y="744538"/>
            <a:ext cx="6616700" cy="3722687"/>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6DA0FA14-5320-4F7A-8A74-CCEDCA5E6E46}" type="slidenum">
              <a:rPr lang="zh-TW" altLang="en-US" sz="1200">
                <a:latin typeface="Arial" pitchFamily="34" charset="0"/>
              </a:rPr>
              <a:pPr algn="r" defTabSz="912813"/>
              <a:t>11</a:t>
            </a:fld>
            <a:endParaRPr lang="en-US" altLang="zh-TW" sz="120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2075" y="744538"/>
            <a:ext cx="6616700" cy="3722687"/>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117BB977-6948-4E47-9EF3-B424D203A7A2}" type="slidenum">
              <a:rPr lang="zh-TW" altLang="en-US" sz="1200">
                <a:latin typeface="Arial" pitchFamily="34" charset="0"/>
              </a:rPr>
              <a:pPr algn="r" defTabSz="912813"/>
              <a:t>13</a:t>
            </a:fld>
            <a:endParaRPr lang="en-US" altLang="zh-TW" sz="12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2075" y="744538"/>
            <a:ext cx="6616700" cy="3722687"/>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FD17D719-0DBC-45C6-9B25-46D6A1DD9FCF}" type="slidenum">
              <a:rPr lang="zh-TW" altLang="en-US" sz="1200">
                <a:latin typeface="Arial" pitchFamily="34" charset="0"/>
              </a:rPr>
              <a:pPr algn="r" defTabSz="912813"/>
              <a:t>14</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15</a:t>
            </a:fld>
            <a:endParaRPr lang="en-US" altLang="zh-TW"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16</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88900" y="741363"/>
            <a:ext cx="6621463" cy="3725862"/>
          </a:xfrm>
          <a:ln/>
        </p:spPr>
      </p:sp>
      <p:sp>
        <p:nvSpPr>
          <p:cNvPr id="30723"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9B578F30-3DA6-4D12-801A-450160911C63}" type="slidenum">
              <a:rPr lang="zh-TW" altLang="en-US" sz="1200">
                <a:latin typeface="Arial" pitchFamily="34" charset="0"/>
              </a:rPr>
              <a:pPr algn="r" defTabSz="912813"/>
              <a:t>17</a:t>
            </a:fld>
            <a:endParaRPr lang="en-US" altLang="zh-TW" sz="120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2075" y="744538"/>
            <a:ext cx="6616700" cy="3722687"/>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19</a:t>
            </a:fld>
            <a:endParaRPr lang="en-US" altLang="zh-T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2075" y="744538"/>
            <a:ext cx="6616700" cy="3722687"/>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eaLnBrk="1" hangingPunct="1"/>
            <a:fld id="{305BFFDD-810B-4A47-9CEF-CDF0816B7C1C}" type="slidenum">
              <a:rPr lang="zh-TW" altLang="en-US" sz="1200">
                <a:latin typeface="Arial" pitchFamily="34" charset="0"/>
              </a:rPr>
              <a:pPr algn="r" defTabSz="912813" eaLnBrk="1" hangingPunct="1"/>
              <a:t>21</a:t>
            </a:fld>
            <a:endParaRPr lang="en-US" altLang="zh-TW" sz="120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22</a:t>
            </a:fld>
            <a:endParaRPr lang="en-US" altLang="zh-TW"/>
          </a:p>
        </p:txBody>
      </p:sp>
      <p:sp>
        <p:nvSpPr>
          <p:cNvPr id="41987"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6A38B06E-0BDE-4B8A-9CC5-60B9E3AE4E46}" type="slidenum">
              <a:rPr kumimoji="0" lang="zh-TW" altLang="en-US" sz="1200"/>
              <a:pPr defTabSz="912813" eaLnBrk="1" hangingPunct="1"/>
              <a:t>22</a:t>
            </a:fld>
            <a:endParaRPr kumimoji="0" lang="en-US" altLang="zh-TW" sz="1200"/>
          </a:p>
        </p:txBody>
      </p:sp>
      <p:sp>
        <p:nvSpPr>
          <p:cNvPr id="41988" name="投影片圖像版面配置區 1"/>
          <p:cNvSpPr>
            <a:spLocks noGrp="1" noRot="1" noChangeAspect="1" noChangeArrowheads="1" noTextEdit="1"/>
          </p:cNvSpPr>
          <p:nvPr>
            <p:ph type="sldImg"/>
          </p:nvPr>
        </p:nvSpPr>
        <p:spPr>
          <a:xfrm>
            <a:off x="88900" y="744538"/>
            <a:ext cx="6619875" cy="372427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B903C1A3-046C-4904-AA9C-9FE325744509}" type="slidenum">
              <a:rPr kumimoji="0" lang="zh-TW" altLang="en-US" sz="1200"/>
              <a:pPr defTabSz="912813" eaLnBrk="1" hangingPunct="1"/>
              <a:t>22</a:t>
            </a:fld>
            <a:endParaRPr kumimoji="0" lang="en-US" altLang="zh-TW"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23</a:t>
            </a:fld>
            <a:endParaRPr lang="en-US" altLang="zh-TW"/>
          </a:p>
        </p:txBody>
      </p:sp>
      <p:sp>
        <p:nvSpPr>
          <p:cNvPr id="44035"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CDE7AB27-ECA1-4C89-9DD9-93B4246EF7F6}" type="slidenum">
              <a:rPr kumimoji="0" lang="zh-TW" altLang="en-US" sz="1200"/>
              <a:pPr defTabSz="912813" eaLnBrk="1" hangingPunct="1"/>
              <a:t>23</a:t>
            </a:fld>
            <a:endParaRPr kumimoji="0" lang="en-US" altLang="zh-TW" sz="1200"/>
          </a:p>
        </p:txBody>
      </p:sp>
      <p:sp>
        <p:nvSpPr>
          <p:cNvPr id="44036" name="投影片圖像版面配置區 1"/>
          <p:cNvSpPr>
            <a:spLocks noGrp="1" noRot="1" noChangeAspect="1" noChangeArrowheads="1" noTextEdit="1"/>
          </p:cNvSpPr>
          <p:nvPr>
            <p:ph type="sldImg"/>
          </p:nvPr>
        </p:nvSpPr>
        <p:spPr>
          <a:xfrm>
            <a:off x="88900" y="744538"/>
            <a:ext cx="6619875" cy="372427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80A6ED9F-5665-4312-9E39-F6D8AC2B9BCF}" type="slidenum">
              <a:rPr kumimoji="0" lang="zh-TW" altLang="en-US" sz="1200"/>
              <a:pPr defTabSz="912813" eaLnBrk="1" hangingPunct="1"/>
              <a:t>23</a:t>
            </a:fld>
            <a:endParaRPr kumimoji="0" lang="en-US" altLang="zh-TW"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2075" y="744538"/>
            <a:ext cx="6616700" cy="3722687"/>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C281BA09-F2C6-431C-9D49-8E27F351DA82}" type="slidenum">
              <a:rPr lang="zh-TW" altLang="en-US" sz="1200">
                <a:latin typeface="Arial" pitchFamily="34" charset="0"/>
              </a:rPr>
              <a:pPr algn="r" defTabSz="912813"/>
              <a:t>24</a:t>
            </a:fld>
            <a:endParaRPr lang="en-US" altLang="zh-TW" sz="120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ChangeArrowheads="1" noTextEdit="1"/>
          </p:cNvSpPr>
          <p:nvPr>
            <p:ph type="sldImg"/>
          </p:nvPr>
        </p:nvSpPr>
        <p:spPr>
          <a:xfrm>
            <a:off x="92075" y="744538"/>
            <a:ext cx="6616700" cy="3722687"/>
          </a:xfrm>
          <a:ln/>
        </p:spPr>
      </p:sp>
      <p:sp>
        <p:nvSpPr>
          <p:cNvPr id="52227"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提醒家長各校使用的測驗不一樣，這只是其中一個測驗。家長可透過輔導處瞭解孩子所做的性向測驗內容。</a:t>
            </a:r>
          </a:p>
        </p:txBody>
      </p:sp>
      <p:sp>
        <p:nvSpPr>
          <p:cNvPr id="52228" name="投影片編號版面配置區 3"/>
          <p:cNvSpPr>
            <a:spLocks noGrp="1"/>
          </p:cNvSpPr>
          <p:nvPr>
            <p:ph type="sldNum" sz="quarter" idx="5"/>
          </p:nvPr>
        </p:nvSpPr>
        <p:spPr>
          <a:noFill/>
        </p:spPr>
        <p:txBody>
          <a:bodyPr/>
          <a:lstStyle/>
          <a:p>
            <a:fld id="{0225DFD1-1636-48CA-95ED-18BCA6E17F70}" type="slidenum">
              <a:rPr lang="zh-TW" altLang="en-US"/>
              <a:pPr/>
              <a:t>25</a:t>
            </a:fld>
            <a:endParaRPr lang="en-US" altLang="zh-TW"/>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26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ChangeArrowheads="1" noTextEdit="1"/>
          </p:cNvSpPr>
          <p:nvPr>
            <p:ph type="sldImg"/>
          </p:nvPr>
        </p:nvSpPr>
        <p:spPr>
          <a:xfrm>
            <a:off x="92075" y="744538"/>
            <a:ext cx="6616700" cy="3722687"/>
          </a:xfrm>
          <a:ln/>
        </p:spPr>
      </p:sp>
      <p:sp>
        <p:nvSpPr>
          <p:cNvPr id="50179" name="備忘稿版面配置區 2"/>
          <p:cNvSpPr>
            <a:spLocks noGrp="1"/>
          </p:cNvSpPr>
          <p:nvPr>
            <p:ph type="body" idx="1"/>
          </p:nvPr>
        </p:nvSpPr>
        <p:spPr>
          <a:noFill/>
          <a:ln/>
        </p:spPr>
        <p:txBody>
          <a:bodyPr/>
          <a:lstStyle/>
          <a:p>
            <a:endParaRPr lang="zh-TW" altLang="en-US"/>
          </a:p>
        </p:txBody>
      </p:sp>
      <p:sp>
        <p:nvSpPr>
          <p:cNvPr id="501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22F72B90-BBE0-4F99-884D-D61B27146D4F}" type="slidenum">
              <a:rPr lang="zh-TW" altLang="en-US" sz="1200">
                <a:latin typeface="Arial" pitchFamily="34" charset="0"/>
              </a:rPr>
              <a:pPr algn="r" defTabSz="912813"/>
              <a:t>27</a:t>
            </a:fld>
            <a:endParaRPr lang="en-US" altLang="zh-TW" sz="120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2075" y="744538"/>
            <a:ext cx="6616700" cy="3722687"/>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28</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ChangeArrowheads="1" noTextEdit="1"/>
          </p:cNvSpPr>
          <p:nvPr>
            <p:ph type="sldImg"/>
          </p:nvPr>
        </p:nvSpPr>
        <p:spPr>
          <a:xfrm>
            <a:off x="92075" y="744538"/>
            <a:ext cx="6616700" cy="3722687"/>
          </a:xfrm>
          <a:ln/>
        </p:spPr>
      </p:sp>
      <p:sp>
        <p:nvSpPr>
          <p:cNvPr id="56323"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提醒家長各校使用的測驗不一樣，這只是其中一個測驗。家長可透過輔導處瞭解孩子所做的興趣測驗內容。</a:t>
            </a:r>
          </a:p>
        </p:txBody>
      </p:sp>
      <p:sp>
        <p:nvSpPr>
          <p:cNvPr id="56324" name="投影片編號版面配置區 3"/>
          <p:cNvSpPr>
            <a:spLocks noGrp="1"/>
          </p:cNvSpPr>
          <p:nvPr>
            <p:ph type="sldNum" sz="quarter" idx="5"/>
          </p:nvPr>
        </p:nvSpPr>
        <p:spPr>
          <a:noFill/>
        </p:spPr>
        <p:txBody>
          <a:bodyPr/>
          <a:lstStyle/>
          <a:p>
            <a:fld id="{FF76BD89-4334-4967-8845-0D4128258A4A}" type="slidenum">
              <a:rPr lang="zh-TW" altLang="en-US"/>
              <a:pPr/>
              <a:t>29</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87313" y="741363"/>
            <a:ext cx="6623050" cy="3725862"/>
          </a:xfrm>
          <a:ln/>
        </p:spPr>
      </p:sp>
      <p:sp>
        <p:nvSpPr>
          <p:cNvPr id="5837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D737E3AE-AB21-4229-84DF-08607C4D43EF}" type="slidenum">
              <a:rPr kumimoji="0" lang="zh-TW" altLang="en-US" sz="1200"/>
              <a:pPr algn="r" eaLnBrk="1" hangingPunct="1"/>
              <a:t>30</a:t>
            </a:fld>
            <a:endParaRPr kumimoji="0" lang="en-US" altLang="zh-TW"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87313" y="741363"/>
            <a:ext cx="6623050" cy="3725862"/>
          </a:xfrm>
          <a:ln/>
        </p:spPr>
      </p:sp>
      <p:sp>
        <p:nvSpPr>
          <p:cNvPr id="60419"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525C97DD-BF9D-4E7E-A3F9-ECEE92DD167A}" type="slidenum">
              <a:rPr kumimoji="0" lang="zh-TW" altLang="en-US" sz="1200"/>
              <a:pPr algn="r" eaLnBrk="1" hangingPunct="1"/>
              <a:t>31</a:t>
            </a:fld>
            <a:endParaRPr kumimoji="0" lang="en-US" altLang="zh-TW"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87313" y="741363"/>
            <a:ext cx="6623050" cy="3725862"/>
          </a:xfrm>
          <a:ln/>
        </p:spPr>
      </p:sp>
      <p:sp>
        <p:nvSpPr>
          <p:cNvPr id="62467"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1FA734F4-5D9B-4A43-A3DF-CF20EF516EE7}" type="slidenum">
              <a:rPr kumimoji="0" lang="zh-TW" altLang="en-US" sz="1200"/>
              <a:pPr algn="r" eaLnBrk="1" hangingPunct="1"/>
              <a:t>32</a:t>
            </a:fld>
            <a:endParaRPr kumimoji="0" lang="en-US" altLang="zh-TW"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87313" y="741363"/>
            <a:ext cx="6623050" cy="3725862"/>
          </a:xfrm>
          <a:ln/>
        </p:spPr>
      </p:sp>
      <p:sp>
        <p:nvSpPr>
          <p:cNvPr id="6451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8C1C0325-DD73-4440-8982-768594360882}" type="slidenum">
              <a:rPr kumimoji="0" lang="zh-TW" altLang="en-US" sz="1200"/>
              <a:pPr algn="r" eaLnBrk="1" hangingPunct="1"/>
              <a:t>33</a:t>
            </a:fld>
            <a:endParaRPr kumimoji="0" lang="en-US" altLang="zh-TW"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2075" y="744538"/>
            <a:ext cx="6616700" cy="3722687"/>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34</a:t>
            </a:fld>
            <a:endParaRPr lang="en-US" altLang="zh-TW"/>
          </a:p>
        </p:txBody>
      </p:sp>
    </p:spTree>
    <p:extLst>
      <p:ext uri="{BB962C8B-B14F-4D97-AF65-F5344CB8AC3E}">
        <p14:creationId xmlns:p14="http://schemas.microsoft.com/office/powerpoint/2010/main" val="1637294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87313" y="741363"/>
            <a:ext cx="6623050" cy="3725862"/>
          </a:xfrm>
          <a:ln/>
        </p:spPr>
      </p:sp>
      <p:sp>
        <p:nvSpPr>
          <p:cNvPr id="7475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20608435-62CE-4773-B52B-38A30636E8FA}" type="slidenum">
              <a:rPr kumimoji="0" lang="zh-TW" altLang="en-US" sz="1200"/>
              <a:pPr algn="r" eaLnBrk="1" hangingPunct="1"/>
              <a:t>35</a:t>
            </a:fld>
            <a:endParaRPr kumimoji="0" lang="zh-TW" altLang="en-US" sz="1200"/>
          </a:p>
        </p:txBody>
      </p:sp>
    </p:spTree>
    <p:extLst>
      <p:ext uri="{BB962C8B-B14F-4D97-AF65-F5344CB8AC3E}">
        <p14:creationId xmlns:p14="http://schemas.microsoft.com/office/powerpoint/2010/main" val="4257372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38</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87313" y="741363"/>
            <a:ext cx="6623050" cy="3725862"/>
          </a:xfrm>
          <a:ln/>
        </p:spPr>
      </p:sp>
      <p:sp>
        <p:nvSpPr>
          <p:cNvPr id="92163"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04A69952-C670-4D03-B369-3A64C3664B12}" type="slidenum">
              <a:rPr kumimoji="0" lang="zh-TW" altLang="en-US" sz="1200"/>
              <a:pPr algn="r" eaLnBrk="1" hangingPunct="1"/>
              <a:t>49</a:t>
            </a:fld>
            <a:endParaRPr kumimoji="0" lang="zh-TW"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87313" y="741363"/>
            <a:ext cx="6623050" cy="3725862"/>
          </a:xfrm>
          <a:ln/>
        </p:spPr>
      </p:sp>
      <p:sp>
        <p:nvSpPr>
          <p:cNvPr id="98307" name="Rectangle 3"/>
          <p:cNvSpPr>
            <a:spLocks noGrp="1"/>
          </p:cNvSpPr>
          <p:nvPr>
            <p:ph type="body" idx="1"/>
          </p:nvPr>
        </p:nvSpPr>
        <p:spPr>
          <a:xfrm>
            <a:off x="679450" y="4714875"/>
            <a:ext cx="5438775" cy="4468813"/>
          </a:xfrm>
          <a:noFill/>
          <a:ln/>
        </p:spPr>
        <p:txBody>
          <a:bodyPr lIns="88221" tIns="44111" rIns="88221" bIns="44111"/>
          <a:lstStyle/>
          <a:p>
            <a:endParaRPr lang="zh-TW"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74</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eaLnBrk="1" hangingPunct="1"/>
            <a:fld id="{89532C1E-C21A-4D02-9D77-3A1AFCF28C1B}" type="slidenum">
              <a:rPr kumimoji="0" lang="zh-TW" altLang="en-US" sz="1200">
                <a:latin typeface="Calibri" pitchFamily="34" charset="0"/>
              </a:rPr>
              <a:pPr algn="r" eaLnBrk="1" hangingPunct="1"/>
              <a:t>75</a:t>
            </a:fld>
            <a:endParaRPr kumimoji="0" lang="en-US" altLang="zh-TW" sz="1200">
              <a:latin typeface="Calibri" pitchFamily="34" charset="0"/>
            </a:endParaRPr>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defTabSz="911225" eaLnBrk="1" hangingPunct="1"/>
            <a:fld id="{01392F30-E89A-4389-A3B7-CCCBAADAC494}" type="slidenum">
              <a:rPr kumimoji="0" lang="en-US" altLang="zh-TW" sz="1200">
                <a:latin typeface="Calibri" pitchFamily="34" charset="0"/>
              </a:rPr>
              <a:pPr algn="r" defTabSz="911225" eaLnBrk="1" hangingPunct="1"/>
              <a:t>75</a:t>
            </a:fld>
            <a:endParaRPr kumimoji="0" lang="en-US" altLang="zh-TW" sz="1200">
              <a:latin typeface="Calibri" pitchFamily="34" charset="0"/>
            </a:endParaRPr>
          </a:p>
        </p:txBody>
      </p:sp>
    </p:spTree>
    <p:extLst>
      <p:ext uri="{BB962C8B-B14F-4D97-AF65-F5344CB8AC3E}">
        <p14:creationId xmlns:p14="http://schemas.microsoft.com/office/powerpoint/2010/main" val="17800273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76</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77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87313" y="741363"/>
            <a:ext cx="6623050"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79450" y="4714875"/>
            <a:ext cx="5438775"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21" tIns="44111" rIns="88221" bIns="44111"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48100" y="9428163"/>
            <a:ext cx="29479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84</a:t>
            </a:fld>
            <a:endParaRPr kumimoji="0" lang="en-US" altLang="zh-TW" sz="120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88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4875"/>
            <a:ext cx="5435600" cy="4467225"/>
          </a:xfrm>
          <a:noFill/>
          <a:ln/>
        </p:spPr>
        <p:txBody>
          <a:bodyPr lIns="91419" tIns="45709" rIns="91419" bIns="45709"/>
          <a:lstStyle/>
          <a:p>
            <a:pPr eaLnBrk="1" hangingPunct="1"/>
            <a:endParaRPr lang="zh-TW" altLang="en-US"/>
          </a:p>
        </p:txBody>
      </p:sp>
    </p:spTree>
    <p:extLst>
      <p:ext uri="{BB962C8B-B14F-4D97-AF65-F5344CB8AC3E}">
        <p14:creationId xmlns:p14="http://schemas.microsoft.com/office/powerpoint/2010/main" val="2874559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56327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785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142875" y="768350"/>
            <a:ext cx="6821488" cy="3836988"/>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4023203" y="9720673"/>
            <a:ext cx="3079202" cy="512303"/>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094EB6A5-F5CE-42C2-B342-4CB5B36674C5}"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101</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1402445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142875" y="768350"/>
            <a:ext cx="6821488" cy="3836988"/>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4023203" y="9720673"/>
            <a:ext cx="3079202" cy="512303"/>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11EB6DDB-28E7-4CE6-813B-EB098644F616}"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104</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40434321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0488" y="741363"/>
            <a:ext cx="6619875" cy="3724275"/>
          </a:xfrm>
          <a:ln/>
        </p:spPr>
      </p:sp>
      <p:sp>
        <p:nvSpPr>
          <p:cNvPr id="164867" name="備忘稿版面配置區 2"/>
          <p:cNvSpPr>
            <a:spLocks noGrp="1"/>
          </p:cNvSpPr>
          <p:nvPr>
            <p:ph type="body" idx="1"/>
          </p:nvPr>
        </p:nvSpPr>
        <p:spPr>
          <a:xfrm>
            <a:off x="677863" y="4716463"/>
            <a:ext cx="5441950" cy="4467225"/>
          </a:xfrm>
          <a:noFill/>
          <a:ln/>
        </p:spPr>
        <p:txBody>
          <a:bodyPr lIns="95115" tIns="47558" rIns="95115" bIns="47558"/>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5115" tIns="47558" rIns="95115" bIns="47558" anchor="b"/>
          <a:lstStyle/>
          <a:p>
            <a:pPr algn="r" defTabSz="969963" eaLnBrk="1" hangingPunct="1"/>
            <a:fld id="{8032D4D3-6BF3-4093-AC0E-A7723551DE85}" type="slidenum">
              <a:rPr lang="zh-TW" altLang="en-US" sz="1200"/>
              <a:pPr algn="r" defTabSz="969963" eaLnBrk="1" hangingPunct="1"/>
              <a:t>105</a:t>
            </a:fld>
            <a:endParaRPr lang="en-US" altLang="zh-TW"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65413"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87313" y="741363"/>
            <a:ext cx="6623050" cy="3725862"/>
          </a:xfrm>
          <a:ln/>
        </p:spPr>
      </p:sp>
      <p:sp>
        <p:nvSpPr>
          <p:cNvPr id="191491" name="備忘稿版面配置區 2"/>
          <p:cNvSpPr>
            <a:spLocks noGrp="1"/>
          </p:cNvSpPr>
          <p:nvPr>
            <p:ph type="body" idx="1"/>
          </p:nvPr>
        </p:nvSpPr>
        <p:spPr>
          <a:xfrm>
            <a:off x="679450" y="4714875"/>
            <a:ext cx="5438775" cy="4468813"/>
          </a:xfrm>
          <a:noFill/>
          <a:ln/>
        </p:spPr>
        <p:txBody>
          <a:bodyPr lIns="88221" tIns="44111" rIns="88221" bIns="44111"/>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0FBEC63-D9ED-4A19-8068-A0E01217CDE0}" type="slidenum">
              <a:rPr kumimoji="0" lang="zh-TW" altLang="en-US" sz="1200"/>
              <a:pPr algn="r" eaLnBrk="1" hangingPunct="1"/>
              <a:t>125</a:t>
            </a:fld>
            <a:endParaRPr kumimoji="0" lang="en-US" altLang="zh-TW"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49688" y="9428163"/>
            <a:ext cx="2946400" cy="495300"/>
          </a:xfrm>
          <a:prstGeom prst="rect">
            <a:avLst/>
          </a:prstGeom>
          <a:noFill/>
          <a:ln w="9525">
            <a:noFill/>
            <a:miter lim="800000"/>
            <a:headEnd/>
            <a:tailEnd/>
          </a:ln>
        </p:spPr>
        <p:txBody>
          <a:bodyPr lIns="88319" tIns="44159" rIns="88319" bIns="44159" anchor="b"/>
          <a:lstStyle/>
          <a:p>
            <a:pPr algn="r" eaLnBrk="1" hangingPunct="1"/>
            <a:fld id="{549133A7-DADE-478E-A5FE-1407FF3DFE57}" type="slidenum">
              <a:rPr lang="zh-TW" altLang="en-US" sz="1200">
                <a:latin typeface="Arial" pitchFamily="34" charset="0"/>
              </a:rPr>
              <a:pPr algn="r" eaLnBrk="1" hangingPunct="1"/>
              <a:t>126</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87313" y="741363"/>
            <a:ext cx="6623050" cy="3725862"/>
          </a:xfrm>
          <a:ln/>
        </p:spPr>
      </p:sp>
      <p:sp>
        <p:nvSpPr>
          <p:cNvPr id="193540" name="備忘稿版面配置區 2"/>
          <p:cNvSpPr>
            <a:spLocks noGrp="1"/>
          </p:cNvSpPr>
          <p:nvPr>
            <p:ph type="body" idx="1"/>
          </p:nvPr>
        </p:nvSpPr>
        <p:spPr>
          <a:xfrm>
            <a:off x="679450" y="4714875"/>
            <a:ext cx="5438775" cy="4468813"/>
          </a:xfrm>
          <a:noFill/>
          <a:ln/>
        </p:spPr>
        <p:txBody>
          <a:bodyPr lIns="88319" tIns="44159" rIns="88319" bIns="44159"/>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03" tIns="44102" rIns="88203" bIns="44102" anchor="b"/>
          <a:lstStyle/>
          <a:p>
            <a:pPr algn="r" defTabSz="912813" eaLnBrk="1" hangingPunct="1"/>
            <a:fld id="{A63B1124-1833-4DB8-BF9B-2C3A73440A50}" type="slidenum">
              <a:rPr lang="en-US" altLang="zh-TW" sz="1200">
                <a:latin typeface="Arial" pitchFamily="34" charset="0"/>
              </a:rPr>
              <a:pPr algn="r" defTabSz="912813" eaLnBrk="1" hangingPunct="1"/>
              <a:t>126</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2025/11/21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2025/11/21</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2025/11/21</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2025/11/21</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2025/11/21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2025/11/21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2025/11/21</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73220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5"/>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2025/11/21</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6477;&#24030;&#20126;&#36939;&#21010;&#33337;&#22890;&#20896;.mp4"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 Target="slide51.xml"/><Relationship Id="rId13" Type="http://schemas.openxmlformats.org/officeDocument/2006/relationships/slide" Target="slide127.xml"/><Relationship Id="rId3" Type="http://schemas.openxmlformats.org/officeDocument/2006/relationships/notesSlide" Target="../notesSlides/notesSlide1.xml"/><Relationship Id="rId7" Type="http://schemas.openxmlformats.org/officeDocument/2006/relationships/slide" Target="slide9.xml"/><Relationship Id="rId12" Type="http://schemas.openxmlformats.org/officeDocument/2006/relationships/slide" Target="slide121.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slide" Target="slide8.xml"/><Relationship Id="rId11" Type="http://schemas.openxmlformats.org/officeDocument/2006/relationships/slide" Target="slide106.xml"/><Relationship Id="rId5" Type="http://schemas.openxmlformats.org/officeDocument/2006/relationships/slide" Target="slide3.xml"/><Relationship Id="rId10" Type="http://schemas.openxmlformats.org/officeDocument/2006/relationships/slide" Target="slide88.xml"/><Relationship Id="rId4" Type="http://schemas.openxmlformats.org/officeDocument/2006/relationships/image" Target="../media/image7.png"/><Relationship Id="rId9" Type="http://schemas.openxmlformats.org/officeDocument/2006/relationships/slide" Target="slide7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9.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31.jpe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hyperlink" Target="&#25915;&#20854;&#19981;&#20633;.flv"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26.xml"/><Relationship Id="rId7"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hyperlink" Target="https://www.youtube.com/watch?v=v5TpWPXoN8U&amp;t=4s"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hyperlink" Target="2022&#26691;&#22290;&#22283;&#20013;&#25216;&#34269;&#31478;&#36093;&#27773;&#20462;&#32068;&#20896;&#36557;%20%20&#20462;&#36554;&#20896;&#36557;&#22899;&#23401;&#38991;&#30591;&#35516;&#65306;&#25105;&#24819;&#25361;&#25136;&#25105;&#30340;&#21147;&#27683;&#65292;&#35731;&#23427;&#29992;&#21040;&#28961;&#38480;&#22823;&#65281;&#65372;&#35242;&#23376;&#22825;&#19979;.mp4"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png"/><Relationship Id="rId10" Type="http://schemas.openxmlformats.org/officeDocument/2006/relationships/image" Target="../media/image56.jpeg"/><Relationship Id="rId4" Type="http://schemas.openxmlformats.org/officeDocument/2006/relationships/image" Target="../media/image50.png"/><Relationship Id="rId9" Type="http://schemas.openxmlformats.org/officeDocument/2006/relationships/image" Target="../media/image55.jpe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49.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61.jpeg"/><Relationship Id="rId4" Type="http://schemas.openxmlformats.org/officeDocument/2006/relationships/image" Target="../media/image60.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7.png"/><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69.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75.jpeg"/></Relationships>
</file>

<file path=ppt/slides/_rels/slide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77.jpeg"/></Relationships>
</file>

<file path=ppt/slides/_rels/slide6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80.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85.jpeg"/></Relationships>
</file>

<file path=ppt/slides/_rels/slide6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7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7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92.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36.xml"/><Relationship Id="rId6" Type="http://schemas.openxmlformats.org/officeDocument/2006/relationships/image" Target="../media/image93.png"/><Relationship Id="rId5" Type="http://schemas.openxmlformats.org/officeDocument/2006/relationships/image" Target="../media/image10.png"/><Relationship Id="rId4" Type="http://schemas.openxmlformats.org/officeDocument/2006/relationships/image" Target="../media/image9.png"/></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4.jpeg"/><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10.png"/></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3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8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0.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92.png"/></Relationships>
</file>

<file path=ppt/slides/_rels/slide8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10.png"/></Relationships>
</file>

<file path=ppt/slides/_rels/slide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10.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92.png"/></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tags" Target="../tags/tag4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9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7.xml"/><Relationship Id="rId1" Type="http://schemas.openxmlformats.org/officeDocument/2006/relationships/tags" Target="../tags/tag54.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55.xml"/><Relationship Id="rId4" Type="http://schemas.openxmlformats.org/officeDocument/2006/relationships/image" Target="../media/image101.jpe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8.xml"/><Relationship Id="rId4" Type="http://schemas.openxmlformats.org/officeDocument/2006/relationships/image" Target="../media/image102.png"/></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9.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slideLayout" Target="../slideLayouts/slideLayout7.xml"/><Relationship Id="rId1" Type="http://schemas.openxmlformats.org/officeDocument/2006/relationships/tags" Target="../tags/tag6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1.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62.xml"/></Relationships>
</file>

<file path=ppt/slides/_rels/slide10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42.xml"/><Relationship Id="rId7" Type="http://schemas.openxmlformats.org/officeDocument/2006/relationships/diagramColors" Target="../diagrams/colors4.xml"/><Relationship Id="rId2" Type="http://schemas.openxmlformats.org/officeDocument/2006/relationships/slideLayout" Target="../slideLayouts/slideLayout7.xml"/><Relationship Id="rId1" Type="http://schemas.openxmlformats.org/officeDocument/2006/relationships/tags" Target="../tags/tag6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3.xml"/><Relationship Id="rId4" Type="http://schemas.openxmlformats.org/officeDocument/2006/relationships/image" Target="../media/image109.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2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notesSlide" Target="../notesSlides/notesSlide43.xml"/><Relationship Id="rId7" Type="http://schemas.openxmlformats.org/officeDocument/2006/relationships/image" Target="../media/image114.png"/><Relationship Id="rId2" Type="http://schemas.openxmlformats.org/officeDocument/2006/relationships/slideLayout" Target="../slideLayouts/slideLayout7.xml"/><Relationship Id="rId1" Type="http://schemas.openxmlformats.org/officeDocument/2006/relationships/tags" Target="../tags/tag64.xml"/><Relationship Id="rId6" Type="http://schemas.openxmlformats.org/officeDocument/2006/relationships/image" Target="../media/image113.png"/><Relationship Id="rId5" Type="http://schemas.openxmlformats.org/officeDocument/2006/relationships/image" Target="../media/image10.png"/><Relationship Id="rId4" Type="http://schemas.openxmlformats.org/officeDocument/2006/relationships/image" Target="../media/image9.png"/></Relationships>
</file>

<file path=ppt/slides/_rels/slide12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12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20154;&#29983;&#39340;&#25289;&#26494;.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1"/>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4983164" y="1814513"/>
            <a:ext cx="6225404" cy="1384995"/>
          </a:xfrm>
          <a:prstGeom prst="rect">
            <a:avLst/>
          </a:prstGeom>
          <a:noFill/>
          <a:ln w="9525">
            <a:noFill/>
            <a:miter lim="800000"/>
            <a:headEnd/>
            <a:tailEnd/>
          </a:ln>
        </p:spPr>
        <p:txBody>
          <a:bodyPr wrap="square">
            <a:spAutoFit/>
          </a:bodyPr>
          <a:lstStyle/>
          <a:p>
            <a:pPr algn="ctr"/>
            <a:r>
              <a:rPr lang="zh-TW" altLang="en-US" sz="4200" b="1" dirty="0">
                <a:solidFill>
                  <a:schemeClr val="hlink"/>
                </a:solidFill>
                <a:latin typeface="標楷體" pitchFamily="65" charset="-120"/>
                <a:ea typeface="標楷體" pitchFamily="65" charset="-120"/>
                <a:hlinkClick r:id="rId3" action="ppaction://hlinkfile"/>
              </a:rPr>
              <a:t>如何協助孩子進入心目中理想的第一志願</a:t>
            </a:r>
            <a:endParaRPr lang="zh-TW" altLang="en-US" sz="4200" b="1" dirty="0">
              <a:solidFill>
                <a:schemeClr val="hlink"/>
              </a:solidFill>
              <a:latin typeface="標楷體" pitchFamily="65" charset="-120"/>
              <a:ea typeface="標楷體" pitchFamily="65" charset="-120"/>
            </a:endParaRPr>
          </a:p>
        </p:txBody>
      </p:sp>
      <p:pic>
        <p:nvPicPr>
          <p:cNvPr id="2" name="圖片 1"/>
          <p:cNvPicPr>
            <a:picLocks noChangeAspect="1"/>
          </p:cNvPicPr>
          <p:nvPr/>
        </p:nvPicPr>
        <p:blipFill>
          <a:blip r:embed="rId4"/>
          <a:srcRect/>
          <a:stretch>
            <a:fillRect/>
          </a:stretch>
        </p:blipFill>
        <p:spPr bwMode="auto">
          <a:xfrm>
            <a:off x="2063751" y="4308475"/>
            <a:ext cx="1223963" cy="2139950"/>
          </a:xfrm>
          <a:prstGeom prst="rect">
            <a:avLst/>
          </a:prstGeom>
          <a:noFill/>
          <a:ln w="9525">
            <a:noFill/>
            <a:miter lim="800000"/>
            <a:headEnd/>
            <a:tailEnd/>
          </a:ln>
        </p:spPr>
      </p:pic>
      <p:pic>
        <p:nvPicPr>
          <p:cNvPr id="3" name="圖片 2"/>
          <p:cNvPicPr>
            <a:picLocks noChangeAspect="1"/>
          </p:cNvPicPr>
          <p:nvPr/>
        </p:nvPicPr>
        <p:blipFill>
          <a:blip r:embed="rId5"/>
          <a:srcRect/>
          <a:stretch>
            <a:fillRect/>
          </a:stretch>
        </p:blipFill>
        <p:spPr bwMode="auto">
          <a:xfrm>
            <a:off x="3236914" y="4232275"/>
            <a:ext cx="1512887" cy="2292350"/>
          </a:xfrm>
          <a:prstGeom prst="rect">
            <a:avLst/>
          </a:prstGeom>
          <a:noFill/>
          <a:ln w="9525">
            <a:noFill/>
            <a:miter lim="800000"/>
            <a:headEnd/>
            <a:tailEnd/>
          </a:ln>
        </p:spPr>
      </p:pic>
      <p:pic>
        <p:nvPicPr>
          <p:cNvPr id="5" name="圖片 4"/>
          <p:cNvPicPr>
            <a:picLocks noChangeAspect="1"/>
          </p:cNvPicPr>
          <p:nvPr/>
        </p:nvPicPr>
        <p:blipFill>
          <a:blip r:embed="rId6"/>
          <a:srcRect/>
          <a:stretch>
            <a:fillRect/>
          </a:stretch>
        </p:blipFill>
        <p:spPr bwMode="auto">
          <a:xfrm>
            <a:off x="1817690" y="1590677"/>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5087939" y="3644900"/>
            <a:ext cx="5688581" cy="584775"/>
          </a:xfrm>
          <a:prstGeom prst="rect">
            <a:avLst/>
          </a:prstGeom>
          <a:noFill/>
          <a:ln w="9525">
            <a:noFill/>
            <a:miter lim="800000"/>
            <a:headEnd/>
            <a:tailEnd/>
          </a:ln>
        </p:spPr>
        <p:txBody>
          <a:bodyPr wrap="square">
            <a:spAutoFit/>
          </a:bodyPr>
          <a:lstStyle/>
          <a:p>
            <a:pPr algn="ctr"/>
            <a:r>
              <a:rPr lang="zh-TW" altLang="en-US" dirty="0">
                <a:latin typeface="標楷體" pitchFamily="65" charset="-120"/>
                <a:ea typeface="標楷體" pitchFamily="65" charset="-120"/>
              </a:rPr>
              <a:t>主講人</a:t>
            </a:r>
            <a:r>
              <a:rPr lang="zh-TW" altLang="en-US" dirty="0"/>
              <a:t>：</a:t>
            </a:r>
            <a:r>
              <a:rPr lang="zh-TW" altLang="en-US" b="1" dirty="0">
                <a:latin typeface="華康標楷體" panose="03000509000000000000" pitchFamily="65" charset="-120"/>
                <a:ea typeface="華康標楷體" panose="03000509000000000000" pitchFamily="65" charset="-120"/>
              </a:rPr>
              <a:t>南崁高中校長陳家祥</a:t>
            </a:r>
            <a:endParaRPr lang="en-US" altLang="zh-TW" b="1" dirty="0">
              <a:latin typeface="華康標楷體" panose="03000509000000000000" pitchFamily="65" charset="-120"/>
              <a:ea typeface="華康標楷體" panose="03000509000000000000" pitchFamily="65" charset="-120"/>
            </a:endParaRPr>
          </a:p>
        </p:txBody>
      </p:sp>
      <p:sp>
        <p:nvSpPr>
          <p:cNvPr id="7" name="文字方塊 3"/>
          <p:cNvSpPr txBox="1">
            <a:spLocks noChangeArrowheads="1"/>
          </p:cNvSpPr>
          <p:nvPr/>
        </p:nvSpPr>
        <p:spPr bwMode="auto">
          <a:xfrm>
            <a:off x="5591944" y="4483101"/>
            <a:ext cx="5400675" cy="579437"/>
          </a:xfrm>
          <a:prstGeom prst="rect">
            <a:avLst/>
          </a:prstGeom>
          <a:noFill/>
          <a:ln w="9525">
            <a:noFill/>
            <a:miter lim="800000"/>
            <a:headEnd/>
            <a:tailEnd/>
          </a:ln>
        </p:spPr>
        <p:txBody>
          <a:bodyPr>
            <a:spAutoFit/>
          </a:bodyPr>
          <a:lstStyle/>
          <a:p>
            <a:pPr algn="ctr"/>
            <a:r>
              <a:rPr lang="zh-TW" altLang="en-US" dirty="0">
                <a:latin typeface="標楷體" pitchFamily="65" charset="-120"/>
                <a:ea typeface="標楷體" pitchFamily="65" charset="-120"/>
              </a:rPr>
              <a:t>時間：</a:t>
            </a:r>
            <a:r>
              <a:rPr lang="en-US" altLang="zh-TW" dirty="0">
                <a:latin typeface="標楷體" pitchFamily="65" charset="-120"/>
                <a:ea typeface="標楷體" pitchFamily="65" charset="-120"/>
              </a:rPr>
              <a:t>114</a:t>
            </a:r>
            <a:r>
              <a:rPr lang="zh-TW" altLang="en-US" dirty="0">
                <a:latin typeface="標楷體" pitchFamily="65" charset="-120"/>
                <a:ea typeface="標楷體" pitchFamily="65" charset="-120"/>
              </a:rPr>
              <a:t>年</a:t>
            </a:r>
            <a:r>
              <a:rPr lang="en-US" altLang="zh-TW" dirty="0">
                <a:latin typeface="標楷體" pitchFamily="65" charset="-120"/>
                <a:ea typeface="標楷體" pitchFamily="65" charset="-120"/>
              </a:rPr>
              <a:t>11</a:t>
            </a:r>
            <a:r>
              <a:rPr lang="zh-TW" altLang="en-US" dirty="0">
                <a:latin typeface="標楷體" pitchFamily="65" charset="-120"/>
                <a:ea typeface="標楷體" pitchFamily="65" charset="-120"/>
              </a:rPr>
              <a:t>月</a:t>
            </a:r>
            <a:r>
              <a:rPr lang="en-US" altLang="zh-TW">
                <a:latin typeface="標楷體" pitchFamily="65" charset="-120"/>
                <a:ea typeface="標楷體" pitchFamily="65" charset="-120"/>
              </a:rPr>
              <a:t>21</a:t>
            </a:r>
            <a:r>
              <a:rPr lang="zh-TW" altLang="en-US">
                <a:latin typeface="標楷體" pitchFamily="65" charset="-120"/>
                <a:ea typeface="標楷體" pitchFamily="65" charset="-120"/>
              </a:rPr>
              <a:t>日</a:t>
            </a:r>
            <a:endParaRPr lang="zh-TW" altLang="en-US" dirty="0">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nodeType="afterGroup">
                            <p:stCondLst>
                              <p:cond delay="5000"/>
                            </p:stCondLst>
                            <p:childTnLst>
                              <p:par>
                                <p:cTn id="51" presetID="45"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2000"/>
                                        <p:tgtEl>
                                          <p:spTgt spid="5"/>
                                        </p:tgtEl>
                                      </p:cBhvr>
                                    </p:animEffect>
                                    <p:anim calcmode="lin" valueType="num">
                                      <p:cBhvr>
                                        <p:cTn id="54" dur="2000" fill="hold"/>
                                        <p:tgtEl>
                                          <p:spTgt spid="5"/>
                                        </p:tgtEl>
                                        <p:attrNameLst>
                                          <p:attrName>ppt_w</p:attrName>
                                        </p:attrNameLst>
                                      </p:cBhvr>
                                      <p:tavLst>
                                        <p:tav tm="0" fmla="#ppt_w*sin(2.5*pi*$)">
                                          <p:val>
                                            <p:fltVal val="0"/>
                                          </p:val>
                                        </p:tav>
                                        <p:tav tm="100000">
                                          <p:val>
                                            <p:fltVal val="1"/>
                                          </p:val>
                                        </p:tav>
                                      </p:tavLst>
                                    </p:anim>
                                    <p:anim calcmode="lin" valueType="num">
                                      <p:cBhvr>
                                        <p:cTn id="55" dur="2000" fill="hold"/>
                                        <p:tgtEl>
                                          <p:spTgt spid="5"/>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7000"/>
                            </p:stCondLst>
                            <p:childTnLst>
                              <p:par>
                                <p:cTn id="57" presetID="53" presetClass="entr" presetSubtype="16"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nodeType="afterGroup">
                            <p:stCondLst>
                              <p:cond delay="7500"/>
                            </p:stCondLst>
                            <p:childTnLst>
                              <p:par>
                                <p:cTn id="63" presetID="53" presetClass="entr" presetSubtype="16" fill="hold" grpId="1" nodeType="after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p:cTn id="6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6">
                                            <p:txEl>
                                              <p:pRg st="0" end="0"/>
                                            </p:txEl>
                                          </p:spTgt>
                                        </p:tgtEl>
                                      </p:cBhvr>
                                    </p:animEffect>
                                  </p:childTnLst>
                                </p:cTn>
                              </p:par>
                            </p:childTnLst>
                          </p:cTn>
                        </p:par>
                        <p:par>
                          <p:cTn id="68" fill="hold" nodeType="afterGroup">
                            <p:stCondLst>
                              <p:cond delay="8000"/>
                            </p:stCondLst>
                            <p:childTnLst>
                              <p:par>
                                <p:cTn id="69" presetID="53" presetClass="entr" presetSubtype="16"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nodeType="afterGroup">
                            <p:stCondLst>
                              <p:cond delay="8500"/>
                            </p:stCondLst>
                            <p:childTnLst>
                              <p:par>
                                <p:cTn id="75" presetID="53" presetClass="entr" presetSubtype="16" fill="hold" grpId="1" nodeType="afterEffect">
                                  <p:stCondLst>
                                    <p:cond delay="0"/>
                                  </p:stCondLst>
                                  <p:childTnLst>
                                    <p:set>
                                      <p:cBhvr>
                                        <p:cTn id="76" dur="1" fill="hold">
                                          <p:stCondLst>
                                            <p:cond delay="0"/>
                                          </p:stCondLst>
                                        </p:cTn>
                                        <p:tgtEl>
                                          <p:spTgt spid="7">
                                            <p:txEl>
                                              <p:pRg st="0" end="0"/>
                                            </p:txEl>
                                          </p:spTgt>
                                        </p:tgtEl>
                                        <p:attrNameLst>
                                          <p:attrName>style.visibility</p:attrName>
                                        </p:attrNameLst>
                                      </p:cBhvr>
                                      <p:to>
                                        <p:strVal val="visible"/>
                                      </p:to>
                                    </p:set>
                                    <p:anim calcmode="lin" valueType="num">
                                      <p:cBhvr>
                                        <p:cTn id="7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279576" y="71423"/>
            <a:ext cx="8229600" cy="1143000"/>
          </a:xfrm>
        </p:spPr>
        <p:txBody>
          <a:bodyPr/>
          <a:lstStyle/>
          <a:p>
            <a:pPr algn="l" eaLnBrk="1" hangingPunct="1"/>
            <a:r>
              <a:rPr lang="zh-TW" altLang="en-US" dirty="0">
                <a:latin typeface="標楷體" pitchFamily="65" charset="-120"/>
                <a:ea typeface="標楷體" pitchFamily="65" charset="-120"/>
              </a:rPr>
              <a:t>          目次</a:t>
            </a:r>
          </a:p>
        </p:txBody>
      </p:sp>
      <p:sp>
        <p:nvSpPr>
          <p:cNvPr id="3" name="內容版面配置區 2"/>
          <p:cNvSpPr>
            <a:spLocks noGrp="1"/>
          </p:cNvSpPr>
          <p:nvPr>
            <p:ph idx="4294967295"/>
          </p:nvPr>
        </p:nvSpPr>
        <p:spPr>
          <a:xfrm>
            <a:off x="2279576" y="980728"/>
            <a:ext cx="8229600" cy="5400600"/>
          </a:xfrm>
        </p:spPr>
        <p:txBody>
          <a:bodyPr>
            <a:noAutofit/>
          </a:bodyPr>
          <a:lstStyle/>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一</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適性入學的成果</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二</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三</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四</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國中</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五</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六</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七</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11" action="ppaction://hlinksldjump"/>
              </a:rPr>
              <a:t>五專入學簡介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八</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2"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九</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3" action="ppaction://hlinksldjump"/>
              </a:rPr>
              <a:t>結語</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
        <p:nvSpPr>
          <p:cNvPr id="2" name="爆炸 1 1"/>
          <p:cNvSpPr/>
          <p:nvPr/>
        </p:nvSpPr>
        <p:spPr bwMode="auto">
          <a:xfrm>
            <a:off x="1703512" y="2348880"/>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 name="爆炸 1 5"/>
          <p:cNvSpPr/>
          <p:nvPr/>
        </p:nvSpPr>
        <p:spPr bwMode="auto">
          <a:xfrm>
            <a:off x="1703512" y="4365104"/>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7" name="爆炸 1 6"/>
          <p:cNvSpPr/>
          <p:nvPr/>
        </p:nvSpPr>
        <p:spPr bwMode="auto">
          <a:xfrm>
            <a:off x="1703512" y="5015959"/>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232081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標楷體" pitchFamily="65" charset="-120"/>
                <a:ea typeface="標楷體" pitchFamily="65" charset="-120"/>
              </a:rPr>
              <a:t>桃連區做好準備  迎向</a:t>
            </a:r>
            <a:r>
              <a:rPr lang="en-US" altLang="zh-TW" sz="4000" b="1" dirty="0">
                <a:effectLst>
                  <a:outerShdw blurRad="38100" dist="38100" dir="2700000" algn="tl">
                    <a:srgbClr val="C0C0C0"/>
                  </a:outerShdw>
                </a:effectLst>
                <a:latin typeface="標楷體" pitchFamily="65" charset="-120"/>
                <a:ea typeface="標楷體" pitchFamily="65" charset="-120"/>
              </a:rPr>
              <a:t>12</a:t>
            </a:r>
            <a:r>
              <a:rPr lang="zh-TW" altLang="en-US" sz="4000" b="1" dirty="0">
                <a:effectLst>
                  <a:outerShdw blurRad="38100" dist="38100" dir="2700000" algn="tl">
                    <a:srgbClr val="C0C0C0"/>
                  </a:outerShdw>
                </a:effectLst>
                <a:latin typeface="標楷體" pitchFamily="65" charset="-120"/>
                <a:ea typeface="標楷體" pitchFamily="65" charset="-12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3</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191344" y="2767643"/>
            <a:ext cx="12000655"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率全國之先，從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114</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b="1" u="sng" dirty="0">
                <a:solidFill>
                  <a:srgbClr val="FF0000"/>
                </a:solidFill>
                <a:effectLst>
                  <a:outerShdw blurRad="38100" dist="38100" dir="2700000" algn="tl">
                    <a:srgbClr val="C0C0C0"/>
                  </a:outerShdw>
                </a:effectLst>
                <a:latin typeface="標楷體" pitchFamily="65" charset="-120"/>
                <a:ea typeface="標楷體" pitchFamily="65" charset="-120"/>
              </a:rPr>
              <a:t>12</a:t>
            </a:r>
            <a:r>
              <a:rPr kumimoji="0" lang="zh-TW" altLang="en-US" b="1" u="sng"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b="1" u="sng" dirty="0">
                <a:solidFill>
                  <a:srgbClr val="FF0000"/>
                </a:solidFill>
                <a:effectLst>
                  <a:outerShdw blurRad="38100" dist="38100" dir="2700000" algn="tl">
                    <a:srgbClr val="C0C0C0"/>
                  </a:outerShdw>
                </a:effectLst>
                <a:latin typeface="標楷體" pitchFamily="65" charset="-120"/>
                <a:ea typeface="標楷體" pitchFamily="65" charset="-120"/>
              </a:rPr>
              <a:t>18-19</a:t>
            </a:r>
            <a:r>
              <a:rPr kumimoji="0" lang="zh-TW" altLang="en-US" b="1" u="sng"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b="1" dirty="0">
                <a:solidFill>
                  <a:srgbClr val="0000CC"/>
                </a:solidFill>
                <a:effectLst>
                  <a:outerShdw blurRad="38100" dist="38100" dir="2700000" algn="tl">
                    <a:srgbClr val="C0C0C0"/>
                  </a:outerShdw>
                </a:effectLst>
                <a:latin typeface="標楷體" pitchFamily="65" charset="-120"/>
                <a:ea typeface="標楷體" pitchFamily="65" charset="-120"/>
              </a:rPr>
              <a:t>辦理全市模擬測驗</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115</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6</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進行志願選填、</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115</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2</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23</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模擬分發放榜</a:t>
            </a:r>
            <a:r>
              <a:rPr kumimoji="0" lang="zh-TW" altLang="en-US" dirty="0">
                <a:solidFill>
                  <a:srgbClr val="0000CC"/>
                </a:solidFill>
                <a:effectLst>
                  <a:outerShdw blurRad="38100" dist="38100" dir="2700000" algn="tl">
                    <a:srgbClr val="C0C0C0"/>
                  </a:outerShdw>
                </a:effectLst>
              </a:rPr>
              <a:t>。</a:t>
            </a:r>
            <a:endPar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全市高中職博覽會，</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115</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3</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14</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a:t>
            </a:r>
            <a:r>
              <a:rPr kumimoji="0" lang="en-US" altLang="zh-TW" b="1" dirty="0">
                <a:solidFill>
                  <a:srgbClr val="FF0000"/>
                </a:solidFill>
                <a:effectLst>
                  <a:outerShdw blurRad="38100" dist="38100" dir="2700000" algn="tl">
                    <a:srgbClr val="C0C0C0"/>
                  </a:outerShdw>
                </a:effectLst>
                <a:latin typeface="標楷體" pitchFamily="65" charset="-120"/>
                <a:ea typeface="標楷體" pitchFamily="65" charset="-120"/>
              </a:rPr>
              <a:t>15</a:t>
            </a:r>
            <a:r>
              <a:rPr kumimoji="0" lang="zh-TW" altLang="en-US" b="1"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繼續辦理</a:t>
            </a:r>
            <a:r>
              <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rPr>
              <a:t>(</a:t>
            </a:r>
            <a:r>
              <a:rPr kumimoji="0" lang="zh-TW" altLang="en-US" b="1" u="sng" dirty="0">
                <a:solidFill>
                  <a:srgbClr val="FF0000"/>
                </a:solidFill>
                <a:effectLst>
                  <a:outerShdw blurRad="38100" dist="38100" dir="2700000" algn="tl">
                    <a:srgbClr val="C0C0C0"/>
                  </a:outerShdw>
                </a:effectLst>
                <a:latin typeface="標楷體" pitchFamily="65" charset="-120"/>
                <a:ea typeface="標楷體" pitchFamily="65" charset="-120"/>
              </a:rPr>
              <a:t>地點：中央大學</a:t>
            </a:r>
            <a:r>
              <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rPr>
              <a:t>)</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；網路博覽會持續中。</a:t>
            </a:r>
            <a:endPar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全員進行適性輔導</a:t>
            </a:r>
            <a:r>
              <a:rPr kumimoji="0" lang="zh-TW" altLang="en-US" dirty="0">
                <a:solidFill>
                  <a:srgbClr val="0000CC"/>
                </a:solidFill>
                <a:effectLst>
                  <a:outerShdw blurRad="38100" dist="38100" dir="2700000" algn="tl">
                    <a:srgbClr val="C0C0C0"/>
                  </a:outerShdw>
                </a:effectLst>
                <a:ea typeface="標楷體" pitchFamily="65" charset="-120"/>
              </a:rPr>
              <a:t>。</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114學年度適性入學成果</a:t>
            </a:r>
          </a:p>
        </p:txBody>
      </p:sp>
      <p:graphicFrame>
        <p:nvGraphicFramePr>
          <p:cNvPr id="5" name="表格 4"/>
          <p:cNvGraphicFramePr>
            <a:graphicFrameLocks noGrp="1"/>
          </p:cNvGraphicFramePr>
          <p:nvPr>
            <p:extLst>
              <p:ext uri="{D42A27DB-BD31-4B8C-83A1-F6EECF244321}">
                <p14:modId xmlns:p14="http://schemas.microsoft.com/office/powerpoint/2010/main" val="1764977204"/>
              </p:ext>
            </p:extLst>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a16="http://schemas.microsoft.com/office/drawing/2014/main" val="494805573"/>
                    </a:ext>
                  </a:extLst>
                </a:gridCol>
                <a:gridCol w="1505801">
                  <a:extLst>
                    <a:ext uri="{9D8B030D-6E8A-4147-A177-3AD203B41FA5}">
                      <a16:colId xmlns:a16="http://schemas.microsoft.com/office/drawing/2014/main" val="2385537653"/>
                    </a:ext>
                  </a:extLst>
                </a:gridCol>
                <a:gridCol w="1505801">
                  <a:extLst>
                    <a:ext uri="{9D8B030D-6E8A-4147-A177-3AD203B41FA5}">
                      <a16:colId xmlns:a16="http://schemas.microsoft.com/office/drawing/2014/main" val="2596078452"/>
                    </a:ext>
                  </a:extLst>
                </a:gridCol>
                <a:gridCol w="1505801">
                  <a:extLst>
                    <a:ext uri="{9D8B030D-6E8A-4147-A177-3AD203B41FA5}">
                      <a16:colId xmlns:a16="http://schemas.microsoft.com/office/drawing/2014/main" val="1965127403"/>
                    </a:ext>
                  </a:extLst>
                </a:gridCol>
                <a:gridCol w="1505801">
                  <a:extLst>
                    <a:ext uri="{9D8B030D-6E8A-4147-A177-3AD203B41FA5}">
                      <a16:colId xmlns:a16="http://schemas.microsoft.com/office/drawing/2014/main" val="1405118383"/>
                    </a:ext>
                  </a:extLst>
                </a:gridCol>
                <a:gridCol w="150580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中投區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13,088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29</a:t>
                      </a:r>
                      <a:r>
                        <a:rPr lang="en-US" sz="2000" kern="100" dirty="0">
                          <a:effectLst/>
                        </a:rPr>
                        <a:t>,</a:t>
                      </a:r>
                      <a:r>
                        <a:rPr lang="en-US" altLang="zh-TW" sz="2000" kern="100" dirty="0">
                          <a:effectLst/>
                        </a:rPr>
                        <a:t>198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19</a:t>
                      </a:r>
                      <a:r>
                        <a:rPr lang="en-US" sz="2000" kern="100" dirty="0">
                          <a:effectLst/>
                        </a:rPr>
                        <a:t>,</a:t>
                      </a:r>
                      <a:r>
                        <a:rPr lang="en-US" altLang="zh-TW" sz="2000" kern="100" dirty="0">
                          <a:effectLst/>
                        </a:rPr>
                        <a:t>703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8</a:t>
                      </a:r>
                      <a:r>
                        <a:rPr lang="en-US" sz="2000" kern="100" dirty="0">
                          <a:effectLst/>
                        </a:rPr>
                        <a:t>,</a:t>
                      </a:r>
                      <a:r>
                        <a:rPr lang="en-US" altLang="zh-TW" sz="2000" kern="100" dirty="0">
                          <a:effectLst/>
                        </a:rPr>
                        <a:t>452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a:t>
                      </a:r>
                      <a:r>
                        <a:rPr lang="en-US" altLang="zh-TW" sz="2000" kern="100" dirty="0">
                          <a:effectLst/>
                        </a:rPr>
                        <a:t>3</a:t>
                      </a:r>
                      <a:r>
                        <a:rPr lang="en-US" sz="2000" kern="100" dirty="0">
                          <a:effectLst/>
                        </a:rPr>
                        <a:t>,</a:t>
                      </a:r>
                      <a:r>
                        <a:rPr lang="en-US" altLang="zh-TW" sz="2000" kern="100" dirty="0">
                          <a:effectLst/>
                        </a:rPr>
                        <a:t>9</a:t>
                      </a:r>
                      <a:r>
                        <a:rPr lang="en-US" sz="2000" kern="100" dirty="0">
                          <a:effectLst/>
                        </a:rPr>
                        <a:t>45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13,066</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28</a:t>
                      </a:r>
                      <a:r>
                        <a:rPr lang="en-US" sz="2000" kern="100" dirty="0">
                          <a:effectLst/>
                        </a:rPr>
                        <a:t>,</a:t>
                      </a:r>
                      <a:r>
                        <a:rPr lang="en-US" altLang="zh-TW" sz="2000" kern="100" dirty="0">
                          <a:effectLst/>
                        </a:rPr>
                        <a:t>985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19</a:t>
                      </a:r>
                      <a:r>
                        <a:rPr lang="en-US" sz="2000" kern="100" dirty="0">
                          <a:effectLst/>
                        </a:rPr>
                        <a:t>,</a:t>
                      </a:r>
                      <a:r>
                        <a:rPr lang="en-US" altLang="zh-TW" sz="2000" kern="100" dirty="0">
                          <a:effectLst/>
                        </a:rPr>
                        <a:t>667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8</a:t>
                      </a:r>
                      <a:r>
                        <a:rPr lang="en-US" sz="2000" kern="100" dirty="0">
                          <a:effectLst/>
                        </a:rPr>
                        <a:t>,</a:t>
                      </a:r>
                      <a:r>
                        <a:rPr lang="en-US" altLang="zh-TW" sz="2000" kern="100" dirty="0">
                          <a:effectLst/>
                        </a:rPr>
                        <a:t>443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a:t>
                      </a:r>
                      <a:r>
                        <a:rPr lang="en-US" altLang="zh-TW" sz="2000" kern="100" dirty="0">
                          <a:effectLst/>
                        </a:rPr>
                        <a:t>3</a:t>
                      </a:r>
                      <a:r>
                        <a:rPr lang="en-US" sz="2000" kern="100" dirty="0">
                          <a:effectLst/>
                        </a:rPr>
                        <a:t>,</a:t>
                      </a:r>
                      <a:r>
                        <a:rPr lang="en-US" altLang="zh-TW" sz="2000" kern="100" dirty="0">
                          <a:effectLst/>
                        </a:rPr>
                        <a:t>914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a:t>
                      </a:r>
                      <a:r>
                        <a:rPr lang="en-US" altLang="zh-TW" sz="2000" kern="100" dirty="0">
                          <a:effectLst/>
                        </a:rPr>
                        <a:t>9</a:t>
                      </a:r>
                      <a:r>
                        <a:rPr lang="en-US" sz="2000" kern="100" dirty="0">
                          <a:effectLst/>
                        </a:rPr>
                        <a:t>.</a:t>
                      </a:r>
                      <a:r>
                        <a:rPr lang="en-US" altLang="zh-TW" sz="2000" kern="100" dirty="0">
                          <a:effectLst/>
                        </a:rPr>
                        <a:t>27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a:t>
                      </a:r>
                      <a:r>
                        <a:rPr lang="en-US" altLang="zh-TW" sz="2000" kern="100" dirty="0">
                          <a:effectLst/>
                        </a:rPr>
                        <a:t>82</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a:t>
                      </a:r>
                      <a:r>
                        <a:rPr lang="en-US" altLang="zh-TW" sz="2000" kern="100" dirty="0">
                          <a:effectLst/>
                        </a:rPr>
                        <a:t>89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a:t>
                      </a:r>
                      <a:r>
                        <a:rPr lang="en-US" altLang="zh-TW" sz="2000" kern="100" dirty="0">
                          <a:effectLst/>
                        </a:rPr>
                        <a:t>78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68.48</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42</a:t>
                      </a:r>
                      <a:r>
                        <a:rPr lang="en-US" sz="2000" kern="100" dirty="0">
                          <a:effectLst/>
                        </a:rPr>
                        <a:t>.</a:t>
                      </a:r>
                      <a:r>
                        <a:rPr lang="en-US" altLang="zh-TW" sz="2000" kern="100" dirty="0">
                          <a:effectLst/>
                        </a:rPr>
                        <a:t>31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a:t>
                      </a:r>
                      <a:r>
                        <a:rPr lang="en-US" altLang="zh-TW" sz="2000" kern="100" dirty="0">
                          <a:effectLst/>
                        </a:rPr>
                        <a:t>3</a:t>
                      </a:r>
                      <a:r>
                        <a:rPr lang="en-US" sz="2000" kern="100" dirty="0">
                          <a:effectLst/>
                        </a:rPr>
                        <a:t>.</a:t>
                      </a:r>
                      <a:r>
                        <a:rPr lang="en-US" altLang="zh-TW" sz="2000" kern="100" dirty="0">
                          <a:effectLst/>
                        </a:rPr>
                        <a:t>6</a:t>
                      </a:r>
                      <a:r>
                        <a:rPr lang="en-US" sz="2000" kern="100" dirty="0">
                          <a:effectLst/>
                        </a:rPr>
                        <a:t>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68</a:t>
                      </a:r>
                      <a:r>
                        <a:rPr lang="en-US" sz="2000" kern="100" dirty="0">
                          <a:effectLst/>
                        </a:rPr>
                        <a:t>.</a:t>
                      </a:r>
                      <a:r>
                        <a:rPr lang="en-US" altLang="zh-TW" sz="2000" kern="100" dirty="0">
                          <a:effectLst/>
                        </a:rPr>
                        <a:t>36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44.</a:t>
                      </a:r>
                      <a:r>
                        <a:rPr lang="en-US" altLang="zh-TW" sz="2000" kern="100" dirty="0">
                          <a:effectLst/>
                        </a:rPr>
                        <a:t>75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b="1" u="sng" kern="100" dirty="0">
                          <a:solidFill>
                            <a:srgbClr val="FF0000"/>
                          </a:solidFill>
                          <a:effectLst/>
                        </a:rPr>
                        <a:t>99.35</a:t>
                      </a:r>
                      <a:r>
                        <a:rPr lang="zh-TW" sz="2400" b="1" u="sng" kern="100" dirty="0">
                          <a:solidFill>
                            <a:srgbClr val="FF0000"/>
                          </a:solidFill>
                          <a:effectLst/>
                        </a:rPr>
                        <a:t>％</a:t>
                      </a:r>
                      <a:endParaRPr lang="zh-TW" sz="240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90</a:t>
                      </a:r>
                      <a:r>
                        <a:rPr lang="en-US" sz="2000" kern="100" dirty="0">
                          <a:effectLst/>
                        </a:rPr>
                        <a:t>.</a:t>
                      </a:r>
                      <a:r>
                        <a:rPr lang="en-US" altLang="zh-TW" sz="2000" kern="100" dirty="0">
                          <a:effectLst/>
                        </a:rPr>
                        <a:t>18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a:t>
                      </a:r>
                      <a:r>
                        <a:rPr lang="en-US" altLang="zh-TW" sz="2000" kern="100" dirty="0">
                          <a:effectLst/>
                        </a:rPr>
                        <a:t>5</a:t>
                      </a:r>
                      <a:r>
                        <a:rPr lang="en-US" sz="2000" kern="100" dirty="0">
                          <a:effectLst/>
                        </a:rPr>
                        <a:t>.</a:t>
                      </a:r>
                      <a:r>
                        <a:rPr lang="en-US" altLang="zh-TW" sz="2000" kern="100" dirty="0">
                          <a:effectLst/>
                        </a:rPr>
                        <a:t>52</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94</a:t>
                      </a:r>
                      <a:r>
                        <a:rPr lang="en-US" sz="2000" kern="100" dirty="0">
                          <a:effectLst/>
                        </a:rPr>
                        <a:t>.</a:t>
                      </a:r>
                      <a:r>
                        <a:rPr lang="en-US" altLang="zh-TW" sz="2000" kern="100" dirty="0">
                          <a:effectLst/>
                        </a:rPr>
                        <a:t>23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a:t>
                      </a:r>
                      <a:r>
                        <a:rPr lang="en-US" altLang="zh-TW" sz="2000" kern="100" dirty="0">
                          <a:effectLst/>
                        </a:rPr>
                        <a:t>9</a:t>
                      </a:r>
                      <a:r>
                        <a:rPr lang="en-US" sz="2000" kern="100" dirty="0">
                          <a:effectLst/>
                        </a:rPr>
                        <a:t>.</a:t>
                      </a:r>
                      <a:r>
                        <a:rPr lang="en-US" altLang="zh-TW" sz="2000" kern="100" dirty="0">
                          <a:effectLst/>
                        </a:rPr>
                        <a:t>78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標楷體" panose="03000509000000000000" pitchFamily="65" charset="-120"/>
                <a:ea typeface="標楷體" panose="03000509000000000000" pitchFamily="65" charset="-120"/>
              </a:rPr>
              <a:t>114</a:t>
            </a:r>
            <a:r>
              <a:rPr lang="zh-TW" altLang="zh-TW" sz="3200" b="1" dirty="0">
                <a:solidFill>
                  <a:srgbClr val="FF0000"/>
                </a:solidFill>
                <a:latin typeface="標楷體" panose="03000509000000000000" pitchFamily="65" charset="-120"/>
                <a:ea typeface="標楷體" panose="03000509000000000000" pitchFamily="65" charset="-120"/>
              </a:rPr>
              <a:t>學年度高級中等學校</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都免試入學錄取資訊一覽表</a:t>
            </a:r>
            <a:endParaRPr kumimoji="0" lang="en-US" altLang="zh-TW" sz="3200" b="1" kern="0" dirty="0">
              <a:solidFill>
                <a:srgbClr val="FF0000"/>
              </a:solidFill>
              <a:latin typeface="標楷體" pitchFamily="65" charset="-120"/>
              <a:ea typeface="標楷體" pitchFamily="65" charset="-12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custDataLst>
      <p:tags r:id="rId1"/>
    </p:custData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114學年度適性入學成果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10</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620684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10</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2639319652"/>
              </p:ext>
            </p:extLst>
          </p:nvPr>
        </p:nvGraphicFramePr>
        <p:xfrm>
          <a:off x="335360" y="1839354"/>
          <a:ext cx="11377265" cy="4125230"/>
        </p:xfrm>
        <a:graphic>
          <a:graphicData uri="http://schemas.openxmlformats.org/drawingml/2006/table">
            <a:tbl>
              <a:tblPr firstRow="1" firstCol="1" bandRow="1">
                <a:tableStyleId>{5C22544A-7EE6-4342-B048-85BDC9FD1C3A}</a:tableStyleId>
              </a:tblPr>
              <a:tblGrid>
                <a:gridCol w="1530215">
                  <a:extLst>
                    <a:ext uri="{9D8B030D-6E8A-4147-A177-3AD203B41FA5}">
                      <a16:colId xmlns:a16="http://schemas.microsoft.com/office/drawing/2014/main" val="254185441"/>
                    </a:ext>
                  </a:extLst>
                </a:gridCol>
                <a:gridCol w="984705">
                  <a:extLst>
                    <a:ext uri="{9D8B030D-6E8A-4147-A177-3AD203B41FA5}">
                      <a16:colId xmlns:a16="http://schemas.microsoft.com/office/drawing/2014/main" val="3235365849"/>
                    </a:ext>
                  </a:extLst>
                </a:gridCol>
                <a:gridCol w="984705">
                  <a:extLst>
                    <a:ext uri="{9D8B030D-6E8A-4147-A177-3AD203B41FA5}">
                      <a16:colId xmlns:a16="http://schemas.microsoft.com/office/drawing/2014/main" val="3986607439"/>
                    </a:ext>
                  </a:extLst>
                </a:gridCol>
                <a:gridCol w="984705">
                  <a:extLst>
                    <a:ext uri="{9D8B030D-6E8A-4147-A177-3AD203B41FA5}">
                      <a16:colId xmlns:a16="http://schemas.microsoft.com/office/drawing/2014/main" val="2464573548"/>
                    </a:ext>
                  </a:extLst>
                </a:gridCol>
                <a:gridCol w="984705">
                  <a:extLst>
                    <a:ext uri="{9D8B030D-6E8A-4147-A177-3AD203B41FA5}">
                      <a16:colId xmlns:a16="http://schemas.microsoft.com/office/drawing/2014/main" val="1283432225"/>
                    </a:ext>
                  </a:extLst>
                </a:gridCol>
                <a:gridCol w="984705">
                  <a:extLst>
                    <a:ext uri="{9D8B030D-6E8A-4147-A177-3AD203B41FA5}">
                      <a16:colId xmlns:a16="http://schemas.microsoft.com/office/drawing/2014/main" val="3941859150"/>
                    </a:ext>
                  </a:extLst>
                </a:gridCol>
                <a:gridCol w="984705">
                  <a:extLst>
                    <a:ext uri="{9D8B030D-6E8A-4147-A177-3AD203B41FA5}">
                      <a16:colId xmlns:a16="http://schemas.microsoft.com/office/drawing/2014/main" val="537544458"/>
                    </a:ext>
                  </a:extLst>
                </a:gridCol>
                <a:gridCol w="984705">
                  <a:extLst>
                    <a:ext uri="{9D8B030D-6E8A-4147-A177-3AD203B41FA5}">
                      <a16:colId xmlns:a16="http://schemas.microsoft.com/office/drawing/2014/main" val="909219341"/>
                    </a:ext>
                  </a:extLst>
                </a:gridCol>
                <a:gridCol w="984705">
                  <a:extLst>
                    <a:ext uri="{9D8B030D-6E8A-4147-A177-3AD203B41FA5}">
                      <a16:colId xmlns:a16="http://schemas.microsoft.com/office/drawing/2014/main" val="735278889"/>
                    </a:ext>
                  </a:extLst>
                </a:gridCol>
                <a:gridCol w="984705">
                  <a:extLst>
                    <a:ext uri="{9D8B030D-6E8A-4147-A177-3AD203B41FA5}">
                      <a16:colId xmlns:a16="http://schemas.microsoft.com/office/drawing/2014/main" val="55710627"/>
                    </a:ext>
                  </a:extLst>
                </a:gridCol>
                <a:gridCol w="984705">
                  <a:extLst>
                    <a:ext uri="{9D8B030D-6E8A-4147-A177-3AD203B41FA5}">
                      <a16:colId xmlns:a16="http://schemas.microsoft.com/office/drawing/2014/main" val="2839369890"/>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114</a:t>
                      </a:r>
                      <a:endParaRPr lang="zh-TW" altLang="en-US" dirty="0"/>
                    </a:p>
                  </a:txBody>
                  <a:tcPr marL="68580" marR="68580" marT="0" marB="0" anchor="ctr"/>
                </a:tc>
                <a:tc>
                  <a:txBody>
                    <a:bodyPr/>
                    <a:lstStyle/>
                    <a:p>
                      <a:pPr algn="ctr"/>
                      <a:r>
                        <a:rPr lang="en-US" altLang="zh-TW" dirty="0"/>
                        <a:t>113</a:t>
                      </a:r>
                      <a:endParaRPr lang="zh-TW" altLang="en-US" dirty="0"/>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0" algn="ctr" defTabSz="914400" rtl="0" eaLnBrk="1" latinLnBrk="0" hangingPunct="1">
                        <a:lnSpc>
                          <a:spcPts val="2200"/>
                        </a:lnSpc>
                        <a:spcAft>
                          <a:spcPts val="0"/>
                        </a:spcAft>
                      </a:pPr>
                      <a:r>
                        <a:rPr lang="en-US" altLang="zh-TW" sz="1900" b="1" kern="1200" dirty="0">
                          <a:solidFill>
                            <a:schemeClr val="lt1"/>
                          </a:solidFill>
                          <a:latin typeface="+mn-lt"/>
                          <a:ea typeface="+mn-ea"/>
                          <a:cs typeface="+mn-cs"/>
                        </a:rPr>
                        <a:t>109</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108 </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107 </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106 </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105</a:t>
                      </a:r>
                      <a:endParaRPr lang="zh-TW" altLang="en-US" sz="1900" b="1" kern="1200" dirty="0">
                        <a:solidFill>
                          <a:schemeClr val="lt1"/>
                        </a:solidFill>
                        <a:latin typeface="+mn-lt"/>
                        <a:ea typeface="+mn-ea"/>
                        <a:cs typeface="+mn-cs"/>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99.35%</a:t>
                      </a:r>
                      <a:endParaRPr lang="zh-TW" altLang="en-US" dirty="0"/>
                    </a:p>
                  </a:txBody>
                  <a:tcPr marL="68580" marR="68580" marT="0" marB="0" anchor="ctr"/>
                </a:tc>
                <a:tc>
                  <a:txBody>
                    <a:bodyPr/>
                    <a:lstStyle/>
                    <a:p>
                      <a:pPr algn="ctr"/>
                      <a:r>
                        <a:rPr lang="en-US" altLang="zh-TW" dirty="0"/>
                        <a:t>98.85%</a:t>
                      </a:r>
                      <a:endParaRPr lang="zh-TW" altLang="en-US" dirty="0"/>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99.8%</a:t>
                      </a:r>
                      <a:endParaRPr lang="zh-TW" altLang="en-US" dirty="0"/>
                    </a:p>
                  </a:txBody>
                  <a:tcPr marL="68580" marR="68580" marT="0" marB="0" anchor="ctr"/>
                </a:tc>
                <a:tc>
                  <a:txBody>
                    <a:bodyPr/>
                    <a:lstStyle/>
                    <a:p>
                      <a:pPr algn="ctr"/>
                      <a:r>
                        <a:rPr lang="en-US" altLang="zh-TW" dirty="0"/>
                        <a:t>99.6%</a:t>
                      </a:r>
                      <a:endParaRPr lang="zh-TW" altLang="en-US" dirty="0"/>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1847528" y="1829470"/>
            <a:ext cx="1008284"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custDataLst>
      <p:tags r:id="rId1"/>
    </p:custDataLst>
    <p:extLst>
      <p:ext uri="{BB962C8B-B14F-4D97-AF65-F5344CB8AC3E}">
        <p14:creationId xmlns:p14="http://schemas.microsoft.com/office/powerpoint/2010/main" val="1680313275"/>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19A928F-C604-4F80-97BA-3DE4B9C0B351}"/>
              </a:ext>
            </a:extLst>
          </p:cNvPr>
          <p:cNvPicPr>
            <a:picLocks noChangeAspect="1"/>
          </p:cNvPicPr>
          <p:nvPr/>
        </p:nvPicPr>
        <p:blipFill>
          <a:blip r:embed="rId3"/>
          <a:stretch>
            <a:fillRect/>
          </a:stretch>
        </p:blipFill>
        <p:spPr>
          <a:xfrm>
            <a:off x="-33429" y="970497"/>
            <a:ext cx="12225429" cy="587914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Tree>
    <p:custDataLst>
      <p:tags r:id="rId1"/>
    </p:custDataLst>
    <p:extLst>
      <p:ext uri="{BB962C8B-B14F-4D97-AF65-F5344CB8AC3E}">
        <p14:creationId xmlns:p14="http://schemas.microsoft.com/office/powerpoint/2010/main" val="1343701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pic>
        <p:nvPicPr>
          <p:cNvPr id="2" name="圖片 1">
            <a:extLst>
              <a:ext uri="{FF2B5EF4-FFF2-40B4-BE49-F238E27FC236}">
                <a16:creationId xmlns:a16="http://schemas.microsoft.com/office/drawing/2014/main" id="{934DFEF7-DF42-4E8C-B901-6E762F5CEE9C}"/>
              </a:ext>
            </a:extLst>
          </p:cNvPr>
          <p:cNvPicPr>
            <a:picLocks noChangeAspect="1"/>
          </p:cNvPicPr>
          <p:nvPr/>
        </p:nvPicPr>
        <p:blipFill>
          <a:blip r:embed="rId5"/>
          <a:stretch>
            <a:fillRect/>
          </a:stretch>
        </p:blipFill>
        <p:spPr>
          <a:xfrm>
            <a:off x="74777" y="1772816"/>
            <a:ext cx="10141007" cy="3456384"/>
          </a:xfrm>
          <a:prstGeom prst="rect">
            <a:avLst/>
          </a:prstGeom>
        </p:spPr>
      </p:pic>
      <p:pic>
        <p:nvPicPr>
          <p:cNvPr id="3" name="圖片 2">
            <a:extLst>
              <a:ext uri="{FF2B5EF4-FFF2-40B4-BE49-F238E27FC236}">
                <a16:creationId xmlns:a16="http://schemas.microsoft.com/office/drawing/2014/main" id="{3EC0D83A-0227-4322-8953-E5ED550DD79C}"/>
              </a:ext>
            </a:extLst>
          </p:cNvPr>
          <p:cNvPicPr>
            <a:picLocks noChangeAspect="1"/>
          </p:cNvPicPr>
          <p:nvPr/>
        </p:nvPicPr>
        <p:blipFill>
          <a:blip r:embed="rId6"/>
          <a:stretch>
            <a:fillRect/>
          </a:stretch>
        </p:blipFill>
        <p:spPr>
          <a:xfrm>
            <a:off x="10160000" y="1772816"/>
            <a:ext cx="2030754" cy="3456384"/>
          </a:xfrm>
          <a:prstGeom prst="rect">
            <a:avLst/>
          </a:prstGeom>
        </p:spPr>
      </p:pic>
    </p:spTree>
    <p:custDataLst>
      <p:tags r:id="rId1"/>
    </p:custDataLst>
    <p:extLst>
      <p:ext uri="{BB962C8B-B14F-4D97-AF65-F5344CB8AC3E}">
        <p14:creationId xmlns:p14="http://schemas.microsoft.com/office/powerpoint/2010/main" val="2000025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nvGraphicFramePr>
        <p:xfrm>
          <a:off x="1019434" y="1988841"/>
          <a:ext cx="9901101" cy="4536503"/>
        </p:xfrm>
        <a:graphic>
          <a:graphicData uri="http://schemas.openxmlformats.org/drawingml/2006/table">
            <a:tbl>
              <a:tblPr/>
              <a:tblGrid>
                <a:gridCol w="2398920">
                  <a:extLst>
                    <a:ext uri="{9D8B030D-6E8A-4147-A177-3AD203B41FA5}">
                      <a16:colId xmlns:a16="http://schemas.microsoft.com/office/drawing/2014/main" val="20002"/>
                    </a:ext>
                  </a:extLst>
                </a:gridCol>
                <a:gridCol w="2398918">
                  <a:extLst>
                    <a:ext uri="{9D8B030D-6E8A-4147-A177-3AD203B41FA5}">
                      <a16:colId xmlns:a16="http://schemas.microsoft.com/office/drawing/2014/main" val="20003"/>
                    </a:ext>
                  </a:extLst>
                </a:gridCol>
                <a:gridCol w="2550149">
                  <a:extLst>
                    <a:ext uri="{9D8B030D-6E8A-4147-A177-3AD203B41FA5}">
                      <a16:colId xmlns:a16="http://schemas.microsoft.com/office/drawing/2014/main" val="20004"/>
                    </a:ext>
                  </a:extLst>
                </a:gridCol>
                <a:gridCol w="2553114">
                  <a:extLst>
                    <a:ext uri="{9D8B030D-6E8A-4147-A177-3AD203B41FA5}">
                      <a16:colId xmlns:a16="http://schemas.microsoft.com/office/drawing/2014/main" val="20005"/>
                    </a:ext>
                  </a:extLst>
                </a:gridCol>
              </a:tblGrid>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高職</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106241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1270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a:ln>
                            <a:noFill/>
                          </a:ln>
                          <a:solidFill>
                            <a:srgbClr val="FF0000"/>
                          </a:solidFill>
                          <a:effectLst/>
                          <a:latin typeface="標楷體" pitchFamily="65" charset="-120"/>
                          <a:ea typeface="標楷體" pitchFamily="65" charset="-120"/>
                        </a:rPr>
                        <a:t>25400</a:t>
                      </a:r>
                      <a:endParaRPr kumimoji="1" lang="en-US" altLang="zh-TW" sz="3600" b="1" i="0" u="none" strike="noStrike" cap="none" normalizeH="0" baseline="0" dirty="0">
                        <a:ln>
                          <a:noFill/>
                        </a:ln>
                        <a:solidFill>
                          <a:srgbClr val="FF0000"/>
                        </a:solidFill>
                        <a:effectLst/>
                        <a:latin typeface="標楷體" pitchFamily="65" charset="-120"/>
                        <a:ea typeface="標楷體" pitchFamily="65" charset="-120"/>
                      </a:endParaRP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標楷體" pitchFamily="65" charset="-120"/>
                          <a:ea typeface="標楷體" pitchFamily="65" charset="-12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4001400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87488" y="2348881"/>
            <a:ext cx="8636496"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三、適性輔導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9</a:t>
            </a:fld>
            <a:endParaRPr kumimoji="0" lang="en-US" altLang="zh-TW" sz="1200">
              <a:solidFill>
                <a:srgbClr val="0C3226"/>
              </a:solidFill>
            </a:endParaRPr>
          </a:p>
        </p:txBody>
      </p:sp>
    </p:spTree>
    <p:custDataLst>
      <p:tags r:id="rId1"/>
    </p:custDataLst>
    <p:extLst>
      <p:ext uri="{BB962C8B-B14F-4D97-AF65-F5344CB8AC3E}">
        <p14:creationId xmlns:p14="http://schemas.microsoft.com/office/powerpoint/2010/main" val="226777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1199456" y="1280986"/>
            <a:ext cx="10657183" cy="95628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標楷體" pitchFamily="65" charset="-120"/>
              </a:rPr>
              <a:t>103</a:t>
            </a:r>
            <a:r>
              <a:rPr lang="zh-TW" altLang="en-US" sz="2800" dirty="0">
                <a:solidFill>
                  <a:srgbClr val="000099"/>
                </a:solidFill>
                <a:latin typeface="標楷體" pitchFamily="65" charset="-120"/>
              </a:rPr>
              <a:t>學年度至</a:t>
            </a:r>
            <a:r>
              <a:rPr lang="en-US" altLang="zh-TW" sz="2800" dirty="0">
                <a:solidFill>
                  <a:srgbClr val="000099"/>
                </a:solidFill>
                <a:latin typeface="標楷體" pitchFamily="65" charset="-120"/>
              </a:rPr>
              <a:t>115</a:t>
            </a:r>
            <a:r>
              <a:rPr lang="zh-TW" altLang="en-US" sz="2800" dirty="0">
                <a:solidFill>
                  <a:srgbClr val="000099"/>
                </a:solidFill>
                <a:latin typeface="標楷體" pitchFamily="65" charset="-120"/>
              </a:rPr>
              <a:t>學年度桃園市國中畢業生將由每年</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8,554</a:t>
            </a:r>
            <a:r>
              <a:rPr lang="zh-TW" altLang="en-US" sz="2800" dirty="0">
                <a:solidFill>
                  <a:srgbClr val="000099"/>
                </a:solidFill>
                <a:latin typeface="標楷體" pitchFamily="65" charset="-120"/>
              </a:rPr>
              <a:t>人降至</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3,231</a:t>
            </a:r>
            <a:r>
              <a:rPr lang="zh-TW" altLang="en-US" sz="2800" dirty="0">
                <a:solidFill>
                  <a:srgbClr val="000099"/>
                </a:solidFill>
                <a:latin typeface="標楷體" pitchFamily="65" charset="-12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331571802"/>
              </p:ext>
            </p:extLst>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9120336" y="3301651"/>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a:t>
            </a:r>
            <a:r>
              <a:rPr lang="zh-TW" altLang="en-US" sz="2400" b="1" dirty="0">
                <a:solidFill>
                  <a:srgbClr val="FF0000"/>
                </a:solidFill>
                <a:latin typeface="標楷體" pitchFamily="65" charset="-120"/>
                <a:ea typeface="標楷體" pitchFamily="65" charset="-120"/>
              </a:rPr>
              <a:t>博士學分修完後，回故鄉創業賣雞排</a:t>
            </a:r>
            <a:r>
              <a:rPr lang="en-US" altLang="zh-TW" sz="2400" b="1" dirty="0">
                <a:solidFill>
                  <a:srgbClr val="FF0000"/>
                </a:solidFill>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b="1"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12</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551384" y="643299"/>
            <a:ext cx="5310445" cy="60797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130676" y="2060848"/>
            <a:ext cx="6003752" cy="3733619"/>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16480" y="2636912"/>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370963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3215680" y="50164"/>
            <a:ext cx="8418512" cy="6324281"/>
          </a:xfrm>
          <a:prstGeom prst="rect">
            <a:avLst/>
          </a:prstGeom>
          <a:noFill/>
          <a:ln w="9525">
            <a:noFill/>
            <a:miter lim="800000"/>
            <a:headEnd/>
            <a:tailEnd/>
          </a:ln>
        </p:spPr>
      </p:pic>
      <p:sp>
        <p:nvSpPr>
          <p:cNvPr id="25604" name="Rectangle 11"/>
          <p:cNvSpPr>
            <a:spLocks noChangeArrowheads="1"/>
          </p:cNvSpPr>
          <p:nvPr/>
        </p:nvSpPr>
        <p:spPr bwMode="auto">
          <a:xfrm>
            <a:off x="3392537" y="1484784"/>
            <a:ext cx="2919487"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711624" y="692696"/>
            <a:ext cx="8635074" cy="5904656"/>
          </a:xfrm>
          <a:prstGeom prst="rect">
            <a:avLst/>
          </a:prstGeom>
          <a:noFill/>
          <a:ln w="9525">
            <a:noFill/>
            <a:miter lim="800000"/>
            <a:headEnd/>
            <a:tailEnd/>
          </a:ln>
        </p:spPr>
      </p:pic>
      <p:sp>
        <p:nvSpPr>
          <p:cNvPr id="27652" name="Rectangle 5"/>
          <p:cNvSpPr>
            <a:spLocks noChangeArrowheads="1"/>
          </p:cNvSpPr>
          <p:nvPr/>
        </p:nvSpPr>
        <p:spPr bwMode="auto">
          <a:xfrm>
            <a:off x="2999656" y="644947"/>
            <a:ext cx="2735982"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3143672" y="4869160"/>
            <a:ext cx="324036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a:blip r:embed="rId3"/>
          <a:srcRect/>
          <a:stretch>
            <a:fillRect/>
          </a:stretch>
        </p:blipFill>
        <p:spPr bwMode="auto">
          <a:xfrm>
            <a:off x="695400" y="14064"/>
            <a:ext cx="10154843" cy="6799485"/>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1226398" y="669330"/>
            <a:ext cx="9739203" cy="5832648"/>
          </a:xfrm>
          <a:prstGeom prst="rect">
            <a:avLst/>
          </a:prstGeom>
        </p:spPr>
      </p:pic>
    </p:spTree>
    <p:custDataLst>
      <p:tags r:id="rId1"/>
    </p:custDataLst>
    <p:extLst>
      <p:ext uri="{BB962C8B-B14F-4D97-AF65-F5344CB8AC3E}">
        <p14:creationId xmlns:p14="http://schemas.microsoft.com/office/powerpoint/2010/main" val="774716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9736" y="-32652"/>
            <a:ext cx="8064896" cy="678996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112224" y="1125539"/>
            <a:ext cx="3528392"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nvGraphicFramePr>
        <p:xfrm>
          <a:off x="1676400" y="1600197"/>
          <a:ext cx="9172128" cy="4648202"/>
        </p:xfrm>
        <a:graphic>
          <a:graphicData uri="http://schemas.openxmlformats.org/drawingml/2006/table">
            <a:tbl>
              <a:tblPr firstRow="1" bandRow="1">
                <a:tableStyleId>{5C22544A-7EE6-4342-B048-85BDC9FD1C3A}</a:tableStyleId>
              </a:tblPr>
              <a:tblGrid>
                <a:gridCol w="1392198">
                  <a:extLst>
                    <a:ext uri="{9D8B030D-6E8A-4147-A177-3AD203B41FA5}">
                      <a16:colId xmlns:a16="http://schemas.microsoft.com/office/drawing/2014/main" val="20000"/>
                    </a:ext>
                  </a:extLst>
                </a:gridCol>
                <a:gridCol w="1474092">
                  <a:extLst>
                    <a:ext uri="{9D8B030D-6E8A-4147-A177-3AD203B41FA5}">
                      <a16:colId xmlns:a16="http://schemas.microsoft.com/office/drawing/2014/main" val="20001"/>
                    </a:ext>
                  </a:extLst>
                </a:gridCol>
                <a:gridCol w="3193866">
                  <a:extLst>
                    <a:ext uri="{9D8B030D-6E8A-4147-A177-3AD203B41FA5}">
                      <a16:colId xmlns:a16="http://schemas.microsoft.com/office/drawing/2014/main" val="20002"/>
                    </a:ext>
                  </a:extLst>
                </a:gridCol>
                <a:gridCol w="1743820">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76724">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40206">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30242">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1722474" y="2895600"/>
            <a:ext cx="9054046"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2416688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dirty="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20</a:t>
            </a:fld>
            <a:endParaRPr kumimoji="0" lang="en-US" altLang="ko-KR" sz="900">
              <a:solidFill>
                <a:srgbClr val="898989"/>
              </a:solidFill>
              <a:latin typeface="Verdana" pitchFamily="34" charset="0"/>
              <a:ea typeface="Gulim" pitchFamily="34" charset="-127"/>
            </a:endParaRPr>
          </a:p>
        </p:txBody>
      </p:sp>
      <p:pic>
        <p:nvPicPr>
          <p:cNvPr id="37891" name="圖片 2"/>
          <p:cNvPicPr>
            <a:picLocks noChangeAspect="1"/>
          </p:cNvPicPr>
          <p:nvPr/>
        </p:nvPicPr>
        <p:blipFill>
          <a:blip r:embed="rId2"/>
          <a:srcRect/>
          <a:stretch>
            <a:fillRect/>
          </a:stretch>
        </p:blipFill>
        <p:spPr bwMode="auto">
          <a:xfrm rot="-60000">
            <a:off x="3222135" y="-53004"/>
            <a:ext cx="6133950" cy="6858000"/>
          </a:xfrm>
          <a:prstGeom prst="rect">
            <a:avLst/>
          </a:prstGeom>
          <a:noFill/>
          <a:ln w="9525">
            <a:noFill/>
            <a:miter lim="800000"/>
            <a:headEnd/>
            <a:tailEnd/>
          </a:ln>
        </p:spPr>
      </p:pic>
      <p:sp>
        <p:nvSpPr>
          <p:cNvPr id="37892" name="投影片編號版面配置區 15"/>
          <p:cNvSpPr txBox="1">
            <a:spLocks noGrp="1"/>
          </p:cNvSpPr>
          <p:nvPr/>
        </p:nvSpPr>
        <p:spPr bwMode="auto">
          <a:xfrm>
            <a:off x="2776538" y="6210300"/>
            <a:ext cx="342900" cy="457200"/>
          </a:xfrm>
          <a:prstGeom prst="rect">
            <a:avLst/>
          </a:prstGeom>
          <a:noFill/>
          <a:ln w="9525">
            <a:noFill/>
            <a:miter lim="800000"/>
            <a:headEnd/>
            <a:tailEnd/>
          </a:ln>
        </p:spPr>
        <p:txBody>
          <a:bodyPr anchor="b"/>
          <a:lstStyle/>
          <a:p>
            <a:pPr algn="ctr" eaLnBrk="1" hangingPunct="1"/>
            <a:fld id="{D87EC73E-C9E9-4C51-AE6F-ADA63591261B}" type="slidenum">
              <a:rPr kumimoji="0" lang="zh-TW" altLang="en-US" sz="900">
                <a:solidFill>
                  <a:srgbClr val="0C3226"/>
                </a:solidFill>
                <a:latin typeface="Verdana" pitchFamily="34" charset="0"/>
                <a:ea typeface="微軟正黑體" pitchFamily="34" charset="-120"/>
              </a:rPr>
              <a:pPr algn="ctr" eaLnBrk="1" hangingPunct="1"/>
              <a:t>20</a:t>
            </a:fld>
            <a:endParaRPr kumimoji="0" lang="en-US" altLang="zh-TW" sz="900">
              <a:solidFill>
                <a:srgbClr val="0C3226"/>
              </a:solidFill>
              <a:latin typeface="Verdana" pitchFamily="34" charset="0"/>
              <a:ea typeface="微軟正黑體" pitchFamily="34" charset="-120"/>
            </a:endParaRPr>
          </a:p>
        </p:txBody>
      </p:sp>
      <p:cxnSp>
        <p:nvCxnSpPr>
          <p:cNvPr id="3" name="直線接點 2">
            <a:extLst>
              <a:ext uri="{FF2B5EF4-FFF2-40B4-BE49-F238E27FC236}">
                <a16:creationId xmlns:a16="http://schemas.microsoft.com/office/drawing/2014/main" id="{48E905FB-9672-45CF-9FF7-5E1C26A708BF}"/>
              </a:ext>
            </a:extLst>
          </p:cNvPr>
          <p:cNvCxnSpPr/>
          <p:nvPr/>
        </p:nvCxnSpPr>
        <p:spPr bwMode="auto">
          <a:xfrm flipV="1">
            <a:off x="4295800" y="3717032"/>
            <a:ext cx="4680520" cy="72008"/>
          </a:xfrm>
          <a:prstGeom prst="line">
            <a:avLst/>
          </a:prstGeom>
          <a:solidFill>
            <a:schemeClr val="accent1"/>
          </a:solidFill>
          <a:ln w="762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cxn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5148262" cy="5962938"/>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2" name="圖片 1">
            <a:extLst>
              <a:ext uri="{FF2B5EF4-FFF2-40B4-BE49-F238E27FC236}">
                <a16:creationId xmlns:a16="http://schemas.microsoft.com/office/drawing/2014/main" id="{27591CF1-B9FB-4463-AA74-3CD1C2DC91ED}"/>
              </a:ext>
            </a:extLst>
          </p:cNvPr>
          <p:cNvPicPr>
            <a:picLocks noChangeAspect="1"/>
          </p:cNvPicPr>
          <p:nvPr/>
        </p:nvPicPr>
        <p:blipFill>
          <a:blip r:embed="rId3"/>
          <a:stretch>
            <a:fillRect/>
          </a:stretch>
        </p:blipFill>
        <p:spPr>
          <a:xfrm>
            <a:off x="1271464" y="1086984"/>
            <a:ext cx="4248274" cy="578471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extLst>
              <p:ext uri="{D42A27DB-BD31-4B8C-83A1-F6EECF244321}">
                <p14:modId xmlns:p14="http://schemas.microsoft.com/office/powerpoint/2010/main" val="1300520138"/>
              </p:ext>
            </p:extLst>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extLst>
              <p:ext uri="{D42A27DB-BD31-4B8C-83A1-F6EECF244321}">
                <p14:modId xmlns:p14="http://schemas.microsoft.com/office/powerpoint/2010/main" val="3946480217"/>
              </p:ext>
            </p:extLst>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
        <p:nvSpPr>
          <p:cNvPr id="4" name="矩形 3">
            <a:extLst>
              <a:ext uri="{FF2B5EF4-FFF2-40B4-BE49-F238E27FC236}">
                <a16:creationId xmlns:a16="http://schemas.microsoft.com/office/drawing/2014/main" id="{4F1AB822-4370-4B8F-A2BB-2B43CAC91C7F}"/>
              </a:ext>
            </a:extLst>
          </p:cNvPr>
          <p:cNvSpPr/>
          <p:nvPr/>
        </p:nvSpPr>
        <p:spPr bwMode="auto">
          <a:xfrm>
            <a:off x="1271464" y="2276872"/>
            <a:ext cx="9504610" cy="1152128"/>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b="1" dirty="0">
                <a:solidFill>
                  <a:srgbClr val="FF0000"/>
                </a:solidFill>
                <a:latin typeface="標楷體" panose="03000509000000000000" pitchFamily="65" charset="-120"/>
                <a:ea typeface="標楷體" panose="03000509000000000000" pitchFamily="65"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1631504" y="548680"/>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1203" name="Picture 2"/>
          <p:cNvPicPr>
            <a:picLocks noChangeAspect="1" noChangeArrowheads="1"/>
          </p:cNvPicPr>
          <p:nvPr/>
        </p:nvPicPr>
        <p:blipFill>
          <a:blip r:embed="rId3"/>
          <a:srcRect/>
          <a:stretch>
            <a:fillRect/>
          </a:stretch>
        </p:blipFill>
        <p:spPr bwMode="auto">
          <a:xfrm>
            <a:off x="1063652" y="1075035"/>
            <a:ext cx="10064695" cy="3888384"/>
          </a:xfrm>
          <a:prstGeom prst="rect">
            <a:avLst/>
          </a:prstGeom>
          <a:noFill/>
          <a:ln w="9525">
            <a:noFill/>
            <a:miter lim="800000"/>
            <a:headEnd/>
            <a:tailEnd/>
          </a:ln>
        </p:spPr>
      </p:pic>
      <p:pic>
        <p:nvPicPr>
          <p:cNvPr id="51204" name="圖片 8"/>
          <p:cNvPicPr>
            <a:picLocks noChangeAspect="1"/>
          </p:cNvPicPr>
          <p:nvPr/>
        </p:nvPicPr>
        <p:blipFill>
          <a:blip r:embed="rId4"/>
          <a:srcRect/>
          <a:stretch>
            <a:fillRect/>
          </a:stretch>
        </p:blipFill>
        <p:spPr bwMode="auto">
          <a:xfrm>
            <a:off x="9191625" y="4829176"/>
            <a:ext cx="1335088" cy="1984375"/>
          </a:xfrm>
          <a:prstGeom prst="rect">
            <a:avLst/>
          </a:prstGeom>
          <a:noFill/>
          <a:ln w="9525">
            <a:noFill/>
            <a:miter lim="800000"/>
            <a:headEnd/>
            <a:tailEnd/>
          </a:ln>
        </p:spPr>
      </p:pic>
      <p:sp>
        <p:nvSpPr>
          <p:cNvPr id="12" name="矩形圖說文字 10"/>
          <p:cNvSpPr>
            <a:spLocks noChangeArrowheads="1"/>
          </p:cNvSpPr>
          <p:nvPr/>
        </p:nvSpPr>
        <p:spPr bwMode="auto">
          <a:xfrm>
            <a:off x="1665287" y="4892675"/>
            <a:ext cx="7153275" cy="1857375"/>
          </a:xfrm>
          <a:prstGeom prst="wedgeRectCallout">
            <a:avLst>
              <a:gd name="adj1" fmla="val 55379"/>
              <a:gd name="adj2" fmla="val 78"/>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適性化職涯性向測驗（國中版）」。另外，學校亦可選用各出版社編製之標準化性向測驗，協助孩子瞭解個人優勢能力。</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24015"/>
            <a:ext cx="64182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54" y="24015"/>
            <a:ext cx="6257924"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432629" cy="584775"/>
          </a:xfrm>
          <a:prstGeom prst="rect">
            <a:avLst/>
          </a:prstGeom>
          <a:noFill/>
        </p:spPr>
        <p:txBody>
          <a:bodyPr wrap="square" rtlCol="0">
            <a:spAutoFit/>
          </a:bodyPr>
          <a:lstStyle/>
          <a:p>
            <a:r>
              <a:rPr lang="en-US" altLang="zh-TW" dirty="0">
                <a:solidFill>
                  <a:srgbClr val="FF0000"/>
                </a:solidFill>
              </a:rPr>
              <a:t>R</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432629" cy="584775"/>
          </a:xfrm>
          <a:prstGeom prst="rect">
            <a:avLst/>
          </a:prstGeom>
          <a:noFill/>
        </p:spPr>
        <p:txBody>
          <a:bodyPr wrap="square" rtlCol="0">
            <a:spAutoFit/>
          </a:bodyPr>
          <a:lstStyle/>
          <a:p>
            <a:r>
              <a:rPr lang="en-US" altLang="zh-TW" dirty="0">
                <a:solidFill>
                  <a:srgbClr val="FF0000"/>
                </a:solidFill>
              </a:rPr>
              <a:t>I</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432629" cy="584775"/>
          </a:xfrm>
          <a:prstGeom prst="rect">
            <a:avLst/>
          </a:prstGeom>
          <a:noFill/>
        </p:spPr>
        <p:txBody>
          <a:bodyPr wrap="square" rtlCol="0">
            <a:spAutoFit/>
          </a:bodyPr>
          <a:lstStyle/>
          <a:p>
            <a:r>
              <a:rPr lang="en-US" altLang="zh-TW" dirty="0">
                <a:solidFill>
                  <a:srgbClr val="FF0000"/>
                </a:solidFill>
              </a:rPr>
              <a:t>A</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432629" cy="584775"/>
          </a:xfrm>
          <a:prstGeom prst="rect">
            <a:avLst/>
          </a:prstGeom>
          <a:noFill/>
        </p:spPr>
        <p:txBody>
          <a:bodyPr wrap="square" rtlCol="0">
            <a:spAutoFit/>
          </a:bodyPr>
          <a:lstStyle/>
          <a:p>
            <a:r>
              <a:rPr lang="en-US" altLang="zh-TW" dirty="0">
                <a:solidFill>
                  <a:srgbClr val="FF0000"/>
                </a:solidFill>
              </a:rPr>
              <a:t>S</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432629" cy="584775"/>
          </a:xfrm>
          <a:prstGeom prst="rect">
            <a:avLst/>
          </a:prstGeom>
          <a:noFill/>
        </p:spPr>
        <p:txBody>
          <a:bodyPr wrap="square" rtlCol="0">
            <a:spAutoFit/>
          </a:bodyPr>
          <a:lstStyle/>
          <a:p>
            <a:r>
              <a:rPr lang="en-US" altLang="zh-TW" dirty="0">
                <a:solidFill>
                  <a:srgbClr val="FF0000"/>
                </a:solidFill>
              </a:rPr>
              <a:t>E</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432629" cy="584775"/>
          </a:xfrm>
          <a:prstGeom prst="rect">
            <a:avLst/>
          </a:prstGeom>
          <a:noFill/>
        </p:spPr>
        <p:txBody>
          <a:bodyPr wrap="square" rtlCol="0">
            <a:spAutoFit/>
          </a:bodyPr>
          <a:lstStyle/>
          <a:p>
            <a:r>
              <a:rPr lang="en-US" altLang="zh-TW" dirty="0">
                <a:solidFill>
                  <a:srgbClr val="FF0000"/>
                </a:solidFill>
              </a:rPr>
              <a:t>C</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1603830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idx="4294967295"/>
          </p:nvPr>
        </p:nvSpPr>
        <p:spPr>
          <a:xfrm>
            <a:off x="1524000" y="692150"/>
            <a:ext cx="8229600" cy="725488"/>
          </a:xfrm>
        </p:spPr>
        <p:txBody>
          <a:bodyPr/>
          <a:lstStyle/>
          <a:p>
            <a:r>
              <a:rPr lang="zh-TW" altLang="en-US" sz="4800" dirty="0">
                <a:latin typeface="標楷體" pitchFamily="65" charset="-120"/>
                <a:ea typeface="標楷體" pitchFamily="65" charset="-120"/>
              </a:rPr>
              <a:t>性向測驗  </a:t>
            </a:r>
            <a:r>
              <a:rPr lang="zh-TW" altLang="en-US" sz="4800" dirty="0">
                <a:latin typeface="標楷體" pitchFamily="65" charset="-120"/>
                <a:ea typeface="標楷體" pitchFamily="65" charset="-120"/>
                <a:hlinkClick r:id="rId3" action="ppaction://hlinkfile"/>
              </a:rPr>
              <a:t>攻其不備</a:t>
            </a:r>
            <a:endParaRPr lang="zh-TW" altLang="en-US" sz="4800" dirty="0">
              <a:latin typeface="標楷體" pitchFamily="65" charset="-120"/>
              <a:ea typeface="標楷體" pitchFamily="65" charset="-120"/>
            </a:endParaRPr>
          </a:p>
        </p:txBody>
      </p:sp>
      <p:pic>
        <p:nvPicPr>
          <p:cNvPr id="49155" name="Picture 2">
            <a:hlinkClick r:id="rId3" action="ppaction://hlinkfile"/>
          </p:cNvPr>
          <p:cNvPicPr>
            <a:picLocks noGrp="1" noChangeAspect="1" noChangeArrowheads="1"/>
          </p:cNvPicPr>
          <p:nvPr>
            <p:ph idx="4294967295"/>
          </p:nvPr>
        </p:nvPicPr>
        <p:blipFill>
          <a:blip r:embed="rId4"/>
          <a:srcRect/>
          <a:stretch>
            <a:fillRect/>
          </a:stretch>
        </p:blipFill>
        <p:spPr>
          <a:xfrm>
            <a:off x="767408" y="1631713"/>
            <a:ext cx="4176464" cy="5089763"/>
          </a:xfrm>
        </p:spPr>
      </p:pic>
      <p:sp>
        <p:nvSpPr>
          <p:cNvPr id="49156"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endParaRPr lang="zh-TW" altLang="en-US" sz="1400" b="1">
              <a:latin typeface="Arial" pitchFamily="34" charset="0"/>
            </a:endParaRPr>
          </a:p>
        </p:txBody>
      </p:sp>
      <p:sp>
        <p:nvSpPr>
          <p:cNvPr id="5" name="文字方塊 4"/>
          <p:cNvSpPr txBox="1"/>
          <p:nvPr/>
        </p:nvSpPr>
        <p:spPr>
          <a:xfrm>
            <a:off x="5087888" y="1628776"/>
            <a:ext cx="6768752" cy="44627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真實故事，被人戲謔的稱為</a:t>
            </a:r>
            <a:r>
              <a:rPr lang="en-US" altLang="zh-TW" sz="2400" dirty="0">
                <a:latin typeface="標楷體" pitchFamily="65" charset="-120"/>
                <a:ea typeface="標楷體" pitchFamily="65" charset="-120"/>
              </a:rPr>
              <a:t>Big Mike</a:t>
            </a:r>
            <a:r>
              <a:rPr lang="zh-TW" altLang="en-US" sz="2400" dirty="0">
                <a:latin typeface="標楷體" pitchFamily="65" charset="-120"/>
                <a:ea typeface="標楷體" pitchFamily="65" charset="-120"/>
              </a:rPr>
              <a:t>的大傢伙，外型巨大、成績低落，在性向測驗時，居然在</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保護本能</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的部分拿到</a:t>
            </a:r>
            <a:r>
              <a:rPr lang="en-US" altLang="zh-TW" sz="2400" dirty="0">
                <a:latin typeface="標楷體" pitchFamily="65" charset="-120"/>
                <a:ea typeface="標楷體" pitchFamily="65" charset="-120"/>
              </a:rPr>
              <a:t>98</a:t>
            </a:r>
            <a:r>
              <a:rPr lang="zh-TW" altLang="en-US" sz="2400" dirty="0">
                <a:latin typeface="標楷體" pitchFamily="65" charset="-120"/>
                <a:ea typeface="標楷體" pitchFamily="65" charset="-120"/>
              </a:rPr>
              <a:t>分的高分</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特別是相對其他只有個位數的性向機能方面。</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所以</a:t>
            </a: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就像是璞玉，他的低成就是因為沒有機會被開發。當老師能夠仔細去探索，找到方法去對待他，他的成績就能從</a:t>
            </a:r>
            <a:r>
              <a:rPr lang="en-US" altLang="zh-TW" sz="2400" dirty="0">
                <a:latin typeface="標楷體" pitchFamily="65" charset="-120"/>
                <a:ea typeface="標楷體" pitchFamily="65" charset="-120"/>
              </a:rPr>
              <a:t>0</a:t>
            </a:r>
            <a:r>
              <a:rPr lang="zh-TW" altLang="en-US" sz="2400" dirty="0">
                <a:latin typeface="標楷體" pitchFamily="65" charset="-120"/>
                <a:ea typeface="標楷體" pitchFamily="65" charset="-120"/>
              </a:rPr>
              <a:t>分→</a:t>
            </a:r>
            <a:r>
              <a:rPr lang="en-US" altLang="zh-TW" sz="2400" dirty="0">
                <a:latin typeface="標楷體" pitchFamily="65" charset="-120"/>
                <a:ea typeface="標楷體" pitchFamily="65" charset="-120"/>
              </a:rPr>
              <a:t>C→A</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找到自信心，學業逐步成長，同時發揮天賦，最終在美式足球賽中成為知名明星選手，並開始一帆風順的人生，最後還加入</a:t>
            </a:r>
            <a:r>
              <a:rPr lang="en-US" altLang="zh-TW" sz="2400" dirty="0">
                <a:latin typeface="標楷體" pitchFamily="65" charset="-120"/>
                <a:ea typeface="標楷體" pitchFamily="65" charset="-120"/>
              </a:rPr>
              <a:t>NFL</a:t>
            </a:r>
            <a:r>
              <a:rPr lang="zh-TW" altLang="en-US" sz="2400" dirty="0">
                <a:latin typeface="標楷體" pitchFamily="65" charset="-120"/>
                <a:ea typeface="標楷體" pitchFamily="65" charset="-120"/>
              </a:rPr>
              <a:t>巴爾地摩烏鴉隊。</a:t>
            </a:r>
          </a:p>
        </p:txBody>
      </p:sp>
      <p:sp>
        <p:nvSpPr>
          <p:cNvPr id="2" name="矩形 1">
            <a:extLst>
              <a:ext uri="{FF2B5EF4-FFF2-40B4-BE49-F238E27FC236}">
                <a16:creationId xmlns:a16="http://schemas.microsoft.com/office/drawing/2014/main" id="{8FC4503E-2ECF-4020-BB23-B5A9260AECF0}"/>
              </a:ext>
            </a:extLst>
          </p:cNvPr>
          <p:cNvSpPr/>
          <p:nvPr/>
        </p:nvSpPr>
        <p:spPr bwMode="auto">
          <a:xfrm>
            <a:off x="6312024" y="6165851"/>
            <a:ext cx="4680520" cy="555626"/>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en-US" altLang="zh-TW" sz="3200" b="0" i="0" u="none" strike="noStrike" cap="none" normalizeH="0" baseline="0" dirty="0">
                <a:ln>
                  <a:noFill/>
                </a:ln>
                <a:solidFill>
                  <a:schemeClr val="tx1"/>
                </a:solidFill>
                <a:effectLst/>
                <a:latin typeface="Calibri" pitchFamily="34" charset="0"/>
                <a:ea typeface="新細明體" pitchFamily="18" charset="-120"/>
              </a:rPr>
              <a:t>MASLOW</a:t>
            </a:r>
            <a:r>
              <a:rPr kumimoji="1" lang="zh-TW" altLang="en-US" sz="3200" b="0" i="0" u="none" strike="noStrike" cap="none" normalizeH="0" baseline="0" dirty="0">
                <a:ln>
                  <a:noFill/>
                </a:ln>
                <a:solidFill>
                  <a:schemeClr val="tx1"/>
                </a:solidFill>
                <a:effectLst/>
                <a:latin typeface="Calibri" pitchFamily="34" charset="0"/>
                <a:ea typeface="新細明體" pitchFamily="18" charset="-120"/>
              </a:rPr>
              <a:t> 需求層次理論</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a:t>
            </a:r>
            <a:r>
              <a:rPr lang="zh-TW" altLang="zh-TW" sz="2400" b="1" dirty="0">
                <a:solidFill>
                  <a:srgbClr val="FF0000"/>
                </a:solidFill>
                <a:latin typeface="微軟正黑體" pitchFamily="34" charset="-120"/>
                <a:ea typeface="微軟正黑體" pitchFamily="34" charset="-120"/>
              </a:rPr>
              <a:t>個人</a:t>
            </a:r>
            <a:r>
              <a:rPr lang="zh-TW" altLang="en-US" sz="2400" b="1" dirty="0">
                <a:solidFill>
                  <a:srgbClr val="FF0000"/>
                </a:solidFill>
                <a:latin typeface="微軟正黑體" pitchFamily="34" charset="-120"/>
                <a:ea typeface="微軟正黑體" pitchFamily="34" charset="-120"/>
              </a:rPr>
              <a:t>對</a:t>
            </a:r>
            <a:r>
              <a:rPr lang="zh-TW" altLang="zh-TW" sz="2400" b="1" dirty="0">
                <a:solidFill>
                  <a:srgbClr val="FF0000"/>
                </a:solidFill>
                <a:latin typeface="微軟正黑體" pitchFamily="34" charset="-120"/>
                <a:ea typeface="微軟正黑體" pitchFamily="34" charset="-120"/>
              </a:rPr>
              <a:t>人事物的喜愛程度，當課程、活動、職業等產生興趣時，會較投入並</a:t>
            </a:r>
            <a:r>
              <a:rPr lang="zh-TW" altLang="en-US" sz="2400" b="1" dirty="0">
                <a:solidFill>
                  <a:srgbClr val="FF0000"/>
                </a:solidFill>
                <a:latin typeface="微軟正黑體" pitchFamily="34" charset="-120"/>
                <a:ea typeface="微軟正黑體" pitchFamily="34" charset="-120"/>
              </a:rPr>
              <a:t>得到</a:t>
            </a:r>
            <a:r>
              <a:rPr lang="zh-TW" altLang="zh-TW" sz="2400" b="1" dirty="0">
                <a:solidFill>
                  <a:srgbClr val="FF0000"/>
                </a:solidFill>
                <a:latin typeface="微軟正黑體" pitchFamily="34" charset="-120"/>
                <a:ea typeface="微軟正黑體" pitchFamily="34" charset="-120"/>
              </a:rPr>
              <a:t>滿足。</a:t>
            </a:r>
            <a:r>
              <a:rPr lang="zh-TW" altLang="zh-TW" sz="2400" dirty="0">
                <a:latin typeface="微軟正黑體" pitchFamily="34" charset="-120"/>
                <a:ea typeface="微軟正黑體" pitchFamily="34" charset="-120"/>
              </a:rPr>
              <a:t>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9"/>
          <p:cNvSpPr>
            <a:spLocks noChangeArrowheads="1"/>
          </p:cNvSpPr>
          <p:nvPr/>
        </p:nvSpPr>
        <p:spPr bwMode="auto">
          <a:xfrm>
            <a:off x="1524000" y="476672"/>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5299" name="Picture 2"/>
          <p:cNvPicPr>
            <a:picLocks noChangeAspect="1" noChangeArrowheads="1"/>
          </p:cNvPicPr>
          <p:nvPr/>
        </p:nvPicPr>
        <p:blipFill>
          <a:blip r:embed="rId3"/>
          <a:srcRect/>
          <a:stretch>
            <a:fillRect/>
          </a:stretch>
        </p:blipFill>
        <p:spPr bwMode="auto">
          <a:xfrm>
            <a:off x="1271464" y="981497"/>
            <a:ext cx="9825292" cy="4257253"/>
          </a:xfrm>
          <a:prstGeom prst="rect">
            <a:avLst/>
          </a:prstGeom>
          <a:noFill/>
          <a:ln w="9525">
            <a:noFill/>
            <a:miter lim="800000"/>
            <a:headEnd/>
            <a:tailEnd/>
          </a:ln>
        </p:spPr>
      </p:pic>
      <p:pic>
        <p:nvPicPr>
          <p:cNvPr id="55300" name="圖片 4"/>
          <p:cNvPicPr>
            <a:picLocks noChangeAspect="1"/>
          </p:cNvPicPr>
          <p:nvPr/>
        </p:nvPicPr>
        <p:blipFill>
          <a:blip r:embed="rId4"/>
          <a:srcRect/>
          <a:stretch>
            <a:fillRect/>
          </a:stretch>
        </p:blipFill>
        <p:spPr bwMode="auto">
          <a:xfrm>
            <a:off x="1703512" y="4837805"/>
            <a:ext cx="1163637" cy="2011363"/>
          </a:xfrm>
          <a:prstGeom prst="rect">
            <a:avLst/>
          </a:prstGeom>
          <a:noFill/>
          <a:ln w="9525">
            <a:noFill/>
            <a:miter lim="800000"/>
            <a:headEnd/>
            <a:tailEnd/>
          </a:ln>
        </p:spPr>
      </p:pic>
      <p:sp>
        <p:nvSpPr>
          <p:cNvPr id="12" name="矩形圖說文字 10"/>
          <p:cNvSpPr>
            <a:spLocks noChangeArrowheads="1"/>
          </p:cNvSpPr>
          <p:nvPr/>
        </p:nvSpPr>
        <p:spPr bwMode="auto">
          <a:xfrm>
            <a:off x="3299197" y="4616821"/>
            <a:ext cx="7368307" cy="2210175"/>
          </a:xfrm>
          <a:prstGeom prst="wedgeRectCallout">
            <a:avLst>
              <a:gd name="adj1" fmla="val -53824"/>
              <a:gd name="adj2" fmla="val 3625"/>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情境式職涯興趣測驗（國中版）」。另外，學校亦可選用各出版社編製之標準化興趣測驗，協助孩子瞭解個人對某種</a:t>
            </a:r>
            <a:r>
              <a:rPr lang="zh-TW" altLang="zh-TW" sz="2400" dirty="0">
                <a:latin typeface="微軟正黑體" pitchFamily="34" charset="-120"/>
                <a:ea typeface="微軟正黑體" pitchFamily="34" charset="-120"/>
              </a:rPr>
              <a:t>事務或活動喜歡或不喜歡的程度</a:t>
            </a:r>
            <a:r>
              <a:rPr lang="zh-TW" altLang="en-US" sz="2400" dirty="0">
                <a:latin typeface="微軟正黑體" pitchFamily="34" charset="-120"/>
                <a:ea typeface="微軟正黑體" pitchFamily="34"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7391401"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7347" name="Picture 3" descr="擷取_2015_03_12_21_58_50_891"/>
          <p:cNvPicPr>
            <a:picLocks noChangeAspect="1" noChangeArrowheads="1"/>
          </p:cNvPicPr>
          <p:nvPr/>
        </p:nvPicPr>
        <p:blipFill>
          <a:blip r:embed="rId3"/>
          <a:srcRect/>
          <a:stretch>
            <a:fillRect/>
          </a:stretch>
        </p:blipFill>
        <p:spPr bwMode="auto">
          <a:xfrm>
            <a:off x="1620838" y="1336675"/>
            <a:ext cx="8928100" cy="54419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7319964"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9395" name="Picture 3" descr="擷取_2015_03_12_21_59_05_460"/>
          <p:cNvPicPr>
            <a:picLocks noChangeAspect="1" noChangeArrowheads="1"/>
          </p:cNvPicPr>
          <p:nvPr/>
        </p:nvPicPr>
        <p:blipFill>
          <a:blip r:embed="rId3"/>
          <a:srcRect/>
          <a:stretch>
            <a:fillRect/>
          </a:stretch>
        </p:blipFill>
        <p:spPr bwMode="auto">
          <a:xfrm>
            <a:off x="1524000" y="1268413"/>
            <a:ext cx="9144000" cy="557371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7319964" y="47625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1443" name="Picture 3" descr="擷取_2015_03_12_21_59_23_956"/>
          <p:cNvPicPr>
            <a:picLocks noChangeAspect="1" noChangeArrowheads="1"/>
          </p:cNvPicPr>
          <p:nvPr/>
        </p:nvPicPr>
        <p:blipFill>
          <a:blip r:embed="rId3"/>
          <a:srcRect/>
          <a:stretch>
            <a:fillRect/>
          </a:stretch>
        </p:blipFill>
        <p:spPr bwMode="auto">
          <a:xfrm>
            <a:off x="1524000" y="1125538"/>
            <a:ext cx="9144000" cy="5573712"/>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7248526"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3491" name="Picture 3" descr="擷取_2015_03_12_21_59_57_301"/>
          <p:cNvPicPr>
            <a:picLocks noChangeAspect="1" noChangeArrowheads="1"/>
          </p:cNvPicPr>
          <p:nvPr/>
        </p:nvPicPr>
        <p:blipFill>
          <a:blip r:embed="rId3"/>
          <a:srcRect/>
          <a:stretch>
            <a:fillRect/>
          </a:stretch>
        </p:blipFill>
        <p:spPr bwMode="auto">
          <a:xfrm>
            <a:off x="1524000" y="1557339"/>
            <a:ext cx="9144000" cy="41878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4"/>
          <a:srcRect/>
          <a:stretch>
            <a:fillRect/>
          </a:stretch>
        </p:blipFill>
        <p:spPr bwMode="auto">
          <a:xfrm>
            <a:off x="1581944" y="977902"/>
            <a:ext cx="4054475" cy="5619750"/>
          </a:xfrm>
          <a:prstGeom prst="rect">
            <a:avLst/>
          </a:prstGeom>
          <a:noFill/>
          <a:ln w="9525">
            <a:noFill/>
            <a:miter lim="800000"/>
            <a:headEnd/>
            <a:tailEnd/>
          </a:ln>
        </p:spPr>
      </p:pic>
      <p:pic>
        <p:nvPicPr>
          <p:cNvPr id="71684" name="Picture 3"/>
          <p:cNvPicPr>
            <a:picLocks noChangeAspect="1" noChangeArrowheads="1"/>
          </p:cNvPicPr>
          <p:nvPr/>
        </p:nvPicPr>
        <p:blipFill>
          <a:blip r:embed="rId5"/>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6"/>
          <a:srcRect/>
          <a:stretch>
            <a:fillRect/>
          </a:stretch>
        </p:blipFill>
        <p:spPr bwMode="auto">
          <a:xfrm>
            <a:off x="7542212" y="937604"/>
            <a:ext cx="3932237"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7"/>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8"/>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ustDataLst>
      <p:tags r:id="rId1"/>
    </p:custDataLst>
    <p:extLst>
      <p:ext uri="{BB962C8B-B14F-4D97-AF65-F5344CB8AC3E}">
        <p14:creationId xmlns:p14="http://schemas.microsoft.com/office/powerpoint/2010/main" val="2947261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a:blip r:embed="rId4"/>
          <a:srcRect/>
          <a:stretch>
            <a:fillRect/>
          </a:stretch>
        </p:blipFill>
        <p:spPr bwMode="auto">
          <a:xfrm>
            <a:off x="1775521" y="422381"/>
            <a:ext cx="8279706" cy="6435619"/>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187099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solidFill>
                  <a:srgbClr val="FF0000"/>
                </a:solidFill>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solidFill>
                  <a:srgbClr val="FF0000"/>
                </a:solidFill>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solidFill>
                  <a:srgbClr val="FF0000"/>
                </a:solidFill>
                <a:latin typeface="微軟正黑體" pitchFamily="34" charset="-120"/>
                <a:ea typeface="微軟正黑體" pitchFamily="34" charset="-120"/>
              </a:rPr>
              <a:t>土木與</a:t>
            </a:r>
            <a:endParaRPr lang="en-US" altLang="zh-TW" sz="2400" b="1" dirty="0">
              <a:solidFill>
                <a:srgbClr val="FF0000"/>
              </a:solidFill>
              <a:latin typeface="微軟正黑體" pitchFamily="34" charset="-120"/>
              <a:ea typeface="微軟正黑體" pitchFamily="34" charset="-120"/>
            </a:endParaRPr>
          </a:p>
          <a:p>
            <a:pPr algn="ctr" eaLnBrk="1" hangingPunct="1">
              <a:defRPr/>
            </a:pPr>
            <a:r>
              <a:rPr lang="zh-TW" altLang="en-US" sz="2400" b="1" dirty="0">
                <a:solidFill>
                  <a:srgbClr val="FF0000"/>
                </a:solidFill>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zh-TW" altLang="en-US"/>
          </a:p>
        </p:txBody>
      </p:sp>
      <p:pic>
        <p:nvPicPr>
          <p:cNvPr id="3" name="圖片 2"/>
          <p:cNvPicPr>
            <a:picLocks noChangeAspect="1"/>
          </p:cNvPicPr>
          <p:nvPr/>
        </p:nvPicPr>
        <p:blipFill>
          <a:blip r:embed="rId3"/>
          <a:stretch>
            <a:fillRect/>
          </a:stretch>
        </p:blipFill>
        <p:spPr>
          <a:xfrm>
            <a:off x="-986826" y="-5242"/>
            <a:ext cx="14165652" cy="6868484"/>
          </a:xfrm>
          <a:prstGeom prst="rect">
            <a:avLst/>
          </a:prstGeom>
        </p:spPr>
      </p:pic>
      <p:pic>
        <p:nvPicPr>
          <p:cNvPr id="4" name="圖片 20"/>
          <p:cNvPicPr>
            <a:picLocks noChangeAspect="1"/>
          </p:cNvPicPr>
          <p:nvPr/>
        </p:nvPicPr>
        <p:blipFill>
          <a:blip r:embed="rId4"/>
          <a:srcRect/>
          <a:stretch>
            <a:fillRect/>
          </a:stretch>
        </p:blipFill>
        <p:spPr bwMode="auto">
          <a:xfrm>
            <a:off x="10614025" y="1447330"/>
            <a:ext cx="968375" cy="1114425"/>
          </a:xfrm>
          <a:prstGeom prst="rect">
            <a:avLst/>
          </a:prstGeom>
          <a:noFill/>
          <a:ln w="9525">
            <a:noFill/>
            <a:miter lim="800000"/>
            <a:headEnd/>
            <a:tailEnd/>
          </a:ln>
        </p:spPr>
      </p:pic>
      <p:sp>
        <p:nvSpPr>
          <p:cNvPr id="5" name="矩形 11"/>
          <p:cNvSpPr>
            <a:spLocks noChangeArrowheads="1"/>
          </p:cNvSpPr>
          <p:nvPr/>
        </p:nvSpPr>
        <p:spPr bwMode="auto">
          <a:xfrm>
            <a:off x="1524000" y="50900"/>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6" name="矩形 40"/>
          <p:cNvSpPr>
            <a:spLocks noChangeArrowheads="1"/>
          </p:cNvSpPr>
          <p:nvPr/>
        </p:nvSpPr>
        <p:spPr bwMode="auto">
          <a:xfrm>
            <a:off x="5678583" y="787726"/>
            <a:ext cx="1161407" cy="445644"/>
          </a:xfrm>
          <a:prstGeom prst="rect">
            <a:avLst/>
          </a:prstGeom>
          <a:solidFill>
            <a:srgbClr val="CCFFFF"/>
          </a:solidFill>
          <a:ln w="9525">
            <a:noFill/>
            <a:miter lim="800000"/>
            <a:headEnd/>
            <a:tailEnd/>
          </a:ln>
        </p:spPr>
        <p:txBody>
          <a:bodyPr/>
          <a:lstStyle/>
          <a:p>
            <a:pPr algn="ctr" eaLnBrk="1" hangingPunct="1"/>
            <a:r>
              <a:rPr lang="zh-TW" altLang="en-US" sz="2000" dirty="0">
                <a:latin typeface="微軟正黑體" pitchFamily="34" charset="-120"/>
                <a:ea typeface="微軟正黑體" pitchFamily="34" charset="-120"/>
              </a:rPr>
              <a:t>研究所</a:t>
            </a:r>
          </a:p>
        </p:txBody>
      </p:sp>
    </p:spTree>
    <p:custDataLst>
      <p:tags r:id="rId1"/>
    </p:custDataLst>
    <p:extLst>
      <p:ext uri="{BB962C8B-B14F-4D97-AF65-F5344CB8AC3E}">
        <p14:creationId xmlns:p14="http://schemas.microsoft.com/office/powerpoint/2010/main" val="2904548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桃連區職業類科之群科屬性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機械群</a:t>
            </a:r>
            <a:endParaRPr kumimoji="0" lang="zh-TW" altLang="en-US" sz="2000" b="1" dirty="0">
              <a:solidFill>
                <a:srgbClr val="000000"/>
              </a:solidFill>
            </a:endParaRP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4" action="ppaction://hlinkfile"/>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分析職業類科升學進路的觀察重點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a:solidFill>
            <a:srgbClr val="0070C0"/>
          </a:solidFill>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rgbClr val="92D050"/>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普通大學 </a:t>
            </a:r>
            <a:r>
              <a:rPr kumimoji="0" lang="en-US" altLang="zh-TW" sz="1800" dirty="0"/>
              <a:t>/</a:t>
            </a:r>
            <a:r>
              <a:rPr kumimoji="0" lang="zh-TW" altLang="en-US" sz="1800" dirty="0"/>
              <a:t> 四技二專</a:t>
            </a:r>
            <a:endParaRPr kumimoji="0" lang="en-US" altLang="zh-TW" sz="1800" dirty="0"/>
          </a:p>
        </p:txBody>
      </p:sp>
      <p:sp>
        <p:nvSpPr>
          <p:cNvPr id="12" name="十二邊形 11"/>
          <p:cNvSpPr/>
          <p:nvPr/>
        </p:nvSpPr>
        <p:spPr>
          <a:xfrm>
            <a:off x="7671929" y="1406397"/>
            <a:ext cx="2088232" cy="1937838"/>
          </a:xfrm>
          <a:prstGeom prst="dodecagon">
            <a:avLst/>
          </a:prstGeom>
          <a:solidFill>
            <a:srgbClr val="FFC000"/>
          </a:solidFill>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就業市場</a:t>
            </a:r>
          </a:p>
        </p:txBody>
      </p:sp>
      <p:sp>
        <p:nvSpPr>
          <p:cNvPr id="13" name="流程圖: 多重文件 12"/>
          <p:cNvSpPr/>
          <p:nvPr/>
        </p:nvSpPr>
        <p:spPr>
          <a:xfrm>
            <a:off x="6672263" y="3860800"/>
            <a:ext cx="1638300" cy="1728788"/>
          </a:xfrm>
          <a:prstGeom prst="flowChartMultidocumen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b="1" dirty="0">
                <a:solidFill>
                  <a:srgbClr val="FF0000"/>
                </a:solidFill>
                <a:latin typeface="標楷體" pitchFamily="65" charset="-120"/>
                <a:ea typeface="標楷體" pitchFamily="65" charset="-120"/>
              </a:rPr>
              <a:t>主要專業課程</a:t>
            </a:r>
            <a:endParaRPr lang="en-US" altLang="zh-TW" sz="2400" b="1" dirty="0">
              <a:solidFill>
                <a:srgbClr val="FF0000"/>
              </a:solidFill>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機械群簡介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dirty="0">
                  <a:solidFill>
                    <a:schemeClr val="tx1"/>
                  </a:solidFill>
                </a:rPr>
                <a:t>專業</a:t>
              </a:r>
              <a:endParaRPr kumimoji="0" lang="en-US" altLang="zh-TW" sz="1200" dirty="0">
                <a:solidFill>
                  <a:schemeClr val="tx1"/>
                </a:solidFill>
              </a:endParaRPr>
            </a:p>
            <a:p>
              <a:pPr algn="ctr" eaLnBrk="1" fontAlgn="auto" hangingPunct="1">
                <a:spcBef>
                  <a:spcPts val="0"/>
                </a:spcBef>
                <a:spcAft>
                  <a:spcPts val="0"/>
                </a:spcAft>
                <a:defRPr/>
              </a:pPr>
              <a:r>
                <a:rPr kumimoji="0" lang="zh-TW" altLang="en-US" sz="1200" dirty="0">
                  <a:solidFill>
                    <a:schemeClr val="tx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b="1" dirty="0">
                <a:solidFill>
                  <a:srgbClr val="FF0000"/>
                </a:solidFill>
                <a:ea typeface="標楷體" pitchFamily="65" charset="-120"/>
              </a:rPr>
              <a:t>大學校院相關科系</a:t>
            </a:r>
            <a:r>
              <a:rPr lang="zh-TW" altLang="en-US" sz="2400" dirty="0">
                <a:ea typeface="標楷體" pitchFamily="65" charset="-120"/>
              </a:rPr>
              <a:t>：</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a:ea typeface="標楷體" pitchFamily="65" charset="-120"/>
              </a:rPr>
              <a:t>機械群簡介</a:t>
            </a:r>
          </a:p>
        </p:txBody>
      </p:sp>
      <p:grpSp>
        <p:nvGrpSpPr>
          <p:cNvPr id="81924" name="群組 5"/>
          <p:cNvGrpSpPr>
            <a:grpSpLocks/>
          </p:cNvGrpSpPr>
          <p:nvPr/>
        </p:nvGrpSpPr>
        <p:grpSpPr bwMode="auto">
          <a:xfrm>
            <a:off x="479376" y="980728"/>
            <a:ext cx="2520280" cy="1193800"/>
            <a:chOff x="316617" y="1370393"/>
            <a:chExt cx="2520026" cy="1194511"/>
          </a:xfrm>
        </p:grpSpPr>
        <p:sp>
          <p:nvSpPr>
            <p:cNvPr id="7" name="剪去同側角落矩形 6"/>
            <p:cNvSpPr/>
            <p:nvPr/>
          </p:nvSpPr>
          <p:spPr>
            <a:xfrm>
              <a:off x="780120" y="1629309"/>
              <a:ext cx="2056523"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b="1" dirty="0">
                  <a:solidFill>
                    <a:srgbClr val="FF0000"/>
                  </a:solidFill>
                  <a:latin typeface="標楷體" panose="03000509000000000000" pitchFamily="65" charset="-120"/>
                  <a:ea typeface="標楷體" panose="03000509000000000000" pitchFamily="65" charset="-120"/>
                </a:rPr>
                <a:t>研究所</a:t>
              </a:r>
            </a:p>
          </p:txBody>
        </p:sp>
        <p:sp>
          <p:nvSpPr>
            <p:cNvPr id="8" name="流程圖: 程序 7"/>
            <p:cNvSpPr/>
            <p:nvPr/>
          </p:nvSpPr>
          <p:spPr>
            <a:xfrm>
              <a:off x="780120" y="2120139"/>
              <a:ext cx="2056523" cy="444765"/>
            </a:xfrm>
            <a:prstGeom prst="flowChartProcess">
              <a:avLst/>
            </a:prstGeom>
            <a:solidFill>
              <a:srgbClr val="92D050"/>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b="1" dirty="0">
                  <a:solidFill>
                    <a:srgbClr val="FF0000"/>
                  </a:solidFill>
                  <a:latin typeface="標楷體" panose="03000509000000000000" pitchFamily="65" charset="-120"/>
                  <a:ea typeface="標楷體" panose="03000509000000000000" pitchFamily="65" charset="-120"/>
                </a:rPr>
                <a:t>普通大學 </a:t>
              </a:r>
              <a:r>
                <a:rPr kumimoji="0" lang="en-US" altLang="zh-TW" sz="1400" b="1" dirty="0">
                  <a:solidFill>
                    <a:srgbClr val="FF0000"/>
                  </a:solidFill>
                  <a:latin typeface="標楷體" panose="03000509000000000000" pitchFamily="65" charset="-120"/>
                  <a:ea typeface="標楷體" panose="03000509000000000000" pitchFamily="65" charset="-120"/>
                </a:rPr>
                <a:t>/</a:t>
              </a:r>
              <a:r>
                <a:rPr kumimoji="0" lang="zh-TW" altLang="en-US" sz="1400" b="1" dirty="0">
                  <a:solidFill>
                    <a:srgbClr val="FF0000"/>
                  </a:solidFill>
                  <a:latin typeface="標楷體" panose="03000509000000000000" pitchFamily="65" charset="-120"/>
                  <a:ea typeface="標楷體" panose="03000509000000000000" pitchFamily="65" charset="-120"/>
                </a:rPr>
                <a:t> 四技二專</a:t>
              </a:r>
              <a:endParaRPr kumimoji="0" lang="en-US" altLang="zh-TW" sz="1400" b="1" dirty="0">
                <a:solidFill>
                  <a:srgbClr val="FF0000"/>
                </a:solidFill>
                <a:latin typeface="標楷體" panose="03000509000000000000" pitchFamily="65" charset="-120"/>
                <a:ea typeface="標楷體" panose="03000509000000000000" pitchFamily="65" charset="-120"/>
              </a:endParaRPr>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a:ea typeface="標楷體" pitchFamily="65" charset="-120"/>
              </a:rPr>
              <a:t>機械群簡介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2400" b="1" dirty="0">
                    <a:solidFill>
                      <a:srgbClr val="FF0000"/>
                    </a:solidFill>
                    <a:latin typeface="Candara" pitchFamily="34" charset="0"/>
                    <a:ea typeface="標楷體" pitchFamily="65" charset="-120"/>
                  </a:rPr>
                  <a:t>就業</a:t>
                </a:r>
                <a:endParaRPr kumimoji="0" lang="en-US" altLang="zh-TW" sz="2400" b="1" dirty="0">
                  <a:solidFill>
                    <a:srgbClr val="FF0000"/>
                  </a:solidFill>
                  <a:latin typeface="Candara" pitchFamily="34" charset="0"/>
                  <a:ea typeface="標楷體" pitchFamily="65" charset="-120"/>
                </a:endParaRPr>
              </a:p>
              <a:p>
                <a:pPr algn="ctr" eaLnBrk="1" hangingPunct="1"/>
                <a:r>
                  <a:rPr kumimoji="0" lang="zh-TW" altLang="en-US" sz="2400" b="1" dirty="0">
                    <a:solidFill>
                      <a:srgbClr val="FF0000"/>
                    </a:solidFill>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775520" y="260648"/>
            <a:ext cx="8229600" cy="1143000"/>
          </a:xfrm>
        </p:spPr>
        <p:txBody>
          <a:bodyPr/>
          <a:lstStyle/>
          <a:p>
            <a:r>
              <a:rPr lang="zh-TW" altLang="en-US" sz="4800" dirty="0">
                <a:ea typeface="標楷體" pitchFamily="65" charset="-120"/>
              </a:rPr>
              <a:t>高職與高中的進路比較分析</a:t>
            </a:r>
          </a:p>
        </p:txBody>
      </p:sp>
      <p:graphicFrame>
        <p:nvGraphicFramePr>
          <p:cNvPr id="292867" name="Group 3"/>
          <p:cNvGraphicFramePr>
            <a:graphicFrameLocks noGrp="1"/>
          </p:cNvGraphicFramePr>
          <p:nvPr>
            <p:extLst>
              <p:ext uri="{D42A27DB-BD31-4B8C-83A1-F6EECF244321}">
                <p14:modId xmlns:p14="http://schemas.microsoft.com/office/powerpoint/2010/main" val="1346973014"/>
              </p:ext>
            </p:extLst>
          </p:nvPr>
        </p:nvGraphicFramePr>
        <p:xfrm>
          <a:off x="777752" y="1221804"/>
          <a:ext cx="10225135" cy="5375548"/>
        </p:xfrm>
        <a:graphic>
          <a:graphicData uri="http://schemas.openxmlformats.org/drawingml/2006/table">
            <a:tbl>
              <a:tblPr/>
              <a:tblGrid>
                <a:gridCol w="1539112">
                  <a:extLst>
                    <a:ext uri="{9D8B030D-6E8A-4147-A177-3AD203B41FA5}">
                      <a16:colId xmlns:a16="http://schemas.microsoft.com/office/drawing/2014/main" val="20000"/>
                    </a:ext>
                  </a:extLst>
                </a:gridCol>
                <a:gridCol w="4151980">
                  <a:extLst>
                    <a:ext uri="{9D8B030D-6E8A-4147-A177-3AD203B41FA5}">
                      <a16:colId xmlns:a16="http://schemas.microsoft.com/office/drawing/2014/main" val="20001"/>
                    </a:ext>
                  </a:extLst>
                </a:gridCol>
                <a:gridCol w="4534043">
                  <a:extLst>
                    <a:ext uri="{9D8B030D-6E8A-4147-A177-3AD203B41FA5}">
                      <a16:colId xmlns:a16="http://schemas.microsoft.com/office/drawing/2014/main" val="20002"/>
                    </a:ext>
                  </a:extLst>
                </a:gridCol>
              </a:tblGrid>
              <a:tr h="733880">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類別</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項目</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0066FF"/>
                          </a:solidFill>
                          <a:effectLst/>
                          <a:latin typeface="標楷體" pitchFamily="65" charset="-120"/>
                          <a:ea typeface="標楷體" pitchFamily="65" charset="-120"/>
                        </a:rPr>
                        <a:t>高 職</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0000"/>
                          </a:solidFill>
                          <a:effectLst/>
                          <a:latin typeface="標楷體" pitchFamily="65" charset="-120"/>
                          <a:ea typeface="標楷體" pitchFamily="65" charset="-120"/>
                        </a:rPr>
                        <a:t>高 中</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8439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性　向</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dirty="0">
                          <a:ln>
                            <a:noFill/>
                          </a:ln>
                          <a:solidFill>
                            <a:srgbClr val="0066FF"/>
                          </a:solidFill>
                          <a:effectLst/>
                          <a:latin typeface="標楷體" pitchFamily="65" charset="-120"/>
                          <a:ea typeface="標楷體" pitchFamily="65" charset="-120"/>
                        </a:rPr>
                        <a:t>操作性向強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喜歡動手做實作活動</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1" i="0" u="none" strike="noStrike" cap="none" normalizeH="0" baseline="0" dirty="0">
                          <a:ln>
                            <a:noFill/>
                          </a:ln>
                          <a:solidFill>
                            <a:srgbClr val="FF0000"/>
                          </a:solidFill>
                          <a:effectLst/>
                          <a:latin typeface="標楷體" pitchFamily="65" charset="-120"/>
                          <a:ea typeface="標楷體" pitchFamily="65" charset="-120"/>
                        </a:rPr>
                        <a:t>學術性向強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對學術研究興趣較濃</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18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升學進路</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升大學部份：以科技大學、技術學院、二專為主，一般大學為輔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繼續攻讀研究所：以進入</a:t>
                      </a:r>
                      <a:r>
                        <a:rPr kumimoji="0" lang="zh-TW" altLang="en-US" sz="2400" b="1" i="0" u="none" strike="noStrike" cap="none" normalizeH="0" baseline="0" dirty="0">
                          <a:ln>
                            <a:noFill/>
                          </a:ln>
                          <a:solidFill>
                            <a:srgbClr val="0066FF"/>
                          </a:solidFill>
                          <a:effectLst/>
                          <a:latin typeface="標楷體" pitchFamily="65" charset="-120"/>
                          <a:ea typeface="標楷體" pitchFamily="65" charset="-120"/>
                        </a:rPr>
                        <a:t>科技校院研究所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為主，或轉考一般大學研究所為輔</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升大學部份：以一般大學為主，科技校院、二專為輔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升學研究所：攻讀</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rPr>
                        <a:t>一般大學研究所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a:t>
                      </a:r>
                    </a:p>
                  </a:txBody>
                  <a:tcPr marL="57600" marR="576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65909">
                <a:tc>
                  <a:txBody>
                    <a:bodyPr/>
                    <a:lstStyle/>
                    <a:p>
                      <a:pPr marL="342900" marR="0" lvl="0" indent="-342900" algn="ctr" defTabSz="914400" rtl="0" eaLnBrk="0" fontAlgn="base" latinLnBrk="0" hangingPunct="0">
                        <a:lnSpc>
                          <a:spcPct val="100000"/>
                        </a:lnSpc>
                        <a:spcBef>
                          <a:spcPct val="0"/>
                        </a:spcBef>
                        <a:spcAft>
                          <a:spcPct val="0"/>
                        </a:spcAft>
                        <a:buClrTx/>
                        <a:buSzTx/>
                        <a:buFont typeface="Wingdings" pitchFamily="2" charset="2"/>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未來發展</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1" i="0" u="none" strike="noStrike" cap="none" normalizeH="0" baseline="0" dirty="0">
                          <a:ln>
                            <a:noFill/>
                          </a:ln>
                          <a:solidFill>
                            <a:srgbClr val="0066FF"/>
                          </a:solidFill>
                          <a:effectLst/>
                          <a:latin typeface="標楷體" pitchFamily="65" charset="-120"/>
                          <a:ea typeface="標楷體" pitchFamily="65" charset="-120"/>
                        </a:rPr>
                        <a:t>較強的實務及技術能力</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1" i="0" u="none" strike="noStrike" cap="none" normalizeH="0" baseline="0" dirty="0">
                          <a:ln>
                            <a:noFill/>
                          </a:ln>
                          <a:solidFill>
                            <a:srgbClr val="0066FF"/>
                          </a:solidFill>
                          <a:effectLst/>
                          <a:latin typeface="標楷體" pitchFamily="65" charset="-120"/>
                          <a:ea typeface="標楷體" pitchFamily="65" charset="-120"/>
                        </a:rPr>
                        <a:t>所學和職場所需能力接軌</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1" i="0" u="none" strike="noStrike" cap="none" normalizeH="0" baseline="0" dirty="0">
                          <a:ln>
                            <a:noFill/>
                          </a:ln>
                          <a:solidFill>
                            <a:srgbClr val="0066FF"/>
                          </a:solidFill>
                          <a:effectLst/>
                          <a:latin typeface="標楷體" pitchFamily="65" charset="-120"/>
                          <a:ea typeface="標楷體" pitchFamily="65" charset="-120"/>
                        </a:rPr>
                        <a:t>升學、就業管道兼具</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偏具</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rPr>
                        <a:t>知識型</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工作知能</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基礎</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rPr>
                        <a:t>學科強</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，實務</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rPr>
                        <a:t>職能較弱</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3"/>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ustDataLst>
      <p:tags r:id="rId1"/>
    </p:custDataLst>
    <p:extLst>
      <p:ext uri="{BB962C8B-B14F-4D97-AF65-F5344CB8AC3E}">
        <p14:creationId xmlns:p14="http://schemas.microsoft.com/office/powerpoint/2010/main" val="2656114233"/>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3"/>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4"/>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ustDataLst>
      <p:tags r:id="rId1"/>
    </p:custDataLst>
    <p:extLst>
      <p:ext uri="{BB962C8B-B14F-4D97-AF65-F5344CB8AC3E}">
        <p14:creationId xmlns:p14="http://schemas.microsoft.com/office/powerpoint/2010/main" val="1104284398"/>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2025/11/21</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46</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3"/>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4"/>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5"/>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ustDataLst>
      <p:tags r:id="rId1"/>
    </p:custDataLst>
    <p:extLst>
      <p:ext uri="{BB962C8B-B14F-4D97-AF65-F5344CB8AC3E}">
        <p14:creationId xmlns:p14="http://schemas.microsoft.com/office/powerpoint/2010/main" val="2524802549"/>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2025/11/21</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47</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3"/>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4"/>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Tree>
    <p:custDataLst>
      <p:tags r:id="rId1"/>
    </p:custDataLst>
    <p:extLst>
      <p:ext uri="{BB962C8B-B14F-4D97-AF65-F5344CB8AC3E}">
        <p14:creationId xmlns:p14="http://schemas.microsoft.com/office/powerpoint/2010/main" val="195822355"/>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請爸媽仔細看完孩子的各項紀錄，找時間與孩子聊聊、寫下自己對孩子生涯規劃的想法，</a:t>
            </a:r>
            <a:r>
              <a:rPr lang="zh-TW" altLang="en-US" sz="2400" b="1" u="sng" dirty="0">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3" name="圖片 2">
            <a:extLst>
              <a:ext uri="{FF2B5EF4-FFF2-40B4-BE49-F238E27FC236}">
                <a16:creationId xmlns:a16="http://schemas.microsoft.com/office/drawing/2014/main" id="{F6443F09-B499-4693-A1FB-CA2A568FC6BB}"/>
              </a:ext>
            </a:extLst>
          </p:cNvPr>
          <p:cNvPicPr>
            <a:picLocks noChangeAspect="1"/>
          </p:cNvPicPr>
          <p:nvPr/>
        </p:nvPicPr>
        <p:blipFill>
          <a:blip r:embed="rId5"/>
          <a:stretch>
            <a:fillRect/>
          </a:stretch>
        </p:blipFill>
        <p:spPr>
          <a:xfrm>
            <a:off x="2876110" y="1127330"/>
            <a:ext cx="3991673" cy="57213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3"/>
          <a:srcRect/>
          <a:stretch>
            <a:fillRect/>
          </a:stretch>
        </p:blipFill>
        <p:spPr bwMode="auto">
          <a:xfrm>
            <a:off x="1847528" y="491089"/>
            <a:ext cx="8496944" cy="6366911"/>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認識各縣市免試入學（含超額比序）</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及特色招生</a:t>
            </a:r>
            <a:endParaRPr lang="en-US" altLang="zh-TW" sz="300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595500" y="2420888"/>
            <a:ext cx="90010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四、國中教育會考說明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51</a:t>
            </a:fld>
            <a:endParaRPr kumimoji="0" lang="en-US" altLang="zh-TW" sz="1200">
              <a:solidFill>
                <a:srgbClr val="0C3226"/>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4143676478"/>
              </p:ext>
            </p:extLst>
          </p:nvPr>
        </p:nvGraphicFramePr>
        <p:xfrm>
          <a:off x="2024034"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2438400" y="188913"/>
            <a:ext cx="8229600" cy="1143000"/>
          </a:xfrm>
        </p:spPr>
        <p:txBody>
          <a:bodyPr/>
          <a:lstStyle/>
          <a:p>
            <a:pPr eaLnBrk="1" hangingPunct="1"/>
            <a:r>
              <a:rPr lang="zh-TW" altLang="en-US">
                <a:latin typeface="標楷體" pitchFamily="65" charset="-120"/>
                <a:ea typeface="標楷體" pitchFamily="65" charset="-120"/>
              </a:rPr>
              <a:t>教育會考怎麼考</a:t>
            </a:r>
          </a:p>
        </p:txBody>
      </p:sp>
      <p:graphicFrame>
        <p:nvGraphicFramePr>
          <p:cNvPr id="4" name="內容版面配置區 3"/>
          <p:cNvGraphicFramePr>
            <a:graphicFrameLocks noGrp="1"/>
          </p:cNvGraphicFramePr>
          <p:nvPr>
            <p:ph idx="4294967295"/>
            <p:extLst>
              <p:ext uri="{D42A27DB-BD31-4B8C-83A1-F6EECF244321}">
                <p14:modId xmlns:p14="http://schemas.microsoft.com/office/powerpoint/2010/main" val="1434902570"/>
              </p:ext>
            </p:extLst>
          </p:nvPr>
        </p:nvGraphicFramePr>
        <p:xfrm>
          <a:off x="2013087" y="1268760"/>
          <a:ext cx="8165826" cy="5328941"/>
        </p:xfrm>
        <a:graphic>
          <a:graphicData uri="http://schemas.openxmlformats.org/drawingml/2006/table">
            <a:tbl>
              <a:tblPr/>
              <a:tblGrid>
                <a:gridCol w="1805467">
                  <a:extLst>
                    <a:ext uri="{9D8B030D-6E8A-4147-A177-3AD203B41FA5}">
                      <a16:colId xmlns:a16="http://schemas.microsoft.com/office/drawing/2014/main" val="20000"/>
                    </a:ext>
                  </a:extLst>
                </a:gridCol>
                <a:gridCol w="2320353">
                  <a:extLst>
                    <a:ext uri="{9D8B030D-6E8A-4147-A177-3AD203B41FA5}">
                      <a16:colId xmlns:a16="http://schemas.microsoft.com/office/drawing/2014/main" val="20001"/>
                    </a:ext>
                  </a:extLst>
                </a:gridCol>
                <a:gridCol w="2148725">
                  <a:extLst>
                    <a:ext uri="{9D8B030D-6E8A-4147-A177-3AD203B41FA5}">
                      <a16:colId xmlns:a16="http://schemas.microsoft.com/office/drawing/2014/main" val="20002"/>
                    </a:ext>
                  </a:extLst>
                </a:gridCol>
                <a:gridCol w="1891281">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考試科目</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題型</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題數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考試時間</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46</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英  語</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25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80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55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endPar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extLst>
              <p:ext uri="{D42A27DB-BD31-4B8C-83A1-F6EECF244321}">
                <p14:modId xmlns:p14="http://schemas.microsoft.com/office/powerpoint/2010/main" val="4180081233"/>
              </p:ext>
            </p:extLst>
          </p:nvPr>
        </p:nvGraphicFramePr>
        <p:xfrm>
          <a:off x="1631504" y="1255713"/>
          <a:ext cx="9121730" cy="5256584"/>
        </p:xfrm>
        <a:graphic>
          <a:graphicData uri="http://schemas.openxmlformats.org/drawingml/2006/table">
            <a:tbl>
              <a:tblPr firstRow="1" bandRow="1">
                <a:tableStyleId>{3C2FFA5D-87B4-456A-9821-1D502468CF0F}</a:tableStyleId>
              </a:tblPr>
              <a:tblGrid>
                <a:gridCol w="2628538">
                  <a:extLst>
                    <a:ext uri="{9D8B030D-6E8A-4147-A177-3AD203B41FA5}">
                      <a16:colId xmlns:a16="http://schemas.microsoft.com/office/drawing/2014/main" val="20000"/>
                    </a:ext>
                  </a:extLst>
                </a:gridCol>
                <a:gridCol w="2268706">
                  <a:extLst>
                    <a:ext uri="{9D8B030D-6E8A-4147-A177-3AD203B41FA5}">
                      <a16:colId xmlns:a16="http://schemas.microsoft.com/office/drawing/2014/main" val="20001"/>
                    </a:ext>
                  </a:extLst>
                </a:gridCol>
                <a:gridCol w="4224486">
                  <a:extLst>
                    <a:ext uri="{9D8B030D-6E8A-4147-A177-3AD203B41FA5}">
                      <a16:colId xmlns:a16="http://schemas.microsoft.com/office/drawing/2014/main" val="20002"/>
                    </a:ext>
                  </a:extLst>
                </a:gridCol>
              </a:tblGrid>
              <a:tr h="657073">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1"/>
                  </a:ext>
                </a:extLst>
              </a:tr>
              <a:tr h="65707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2"/>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3"/>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4"/>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5"/>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6"/>
                  </a:ext>
                </a:extLst>
              </a:tr>
              <a:tr h="6570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a:t>
            </a:r>
            <a:r>
              <a:rPr lang="zh-TW" altLang="en-US" sz="4200" b="1" dirty="0">
                <a:solidFill>
                  <a:srgbClr val="FF0000"/>
                </a:solidFill>
                <a:latin typeface="標楷體" pitchFamily="65" charset="-120"/>
                <a:ea typeface="標楷體" pitchFamily="65" charset="-120"/>
              </a:rPr>
              <a:t>均納入成績計算</a:t>
            </a:r>
            <a:r>
              <a:rPr lang="zh-TW" altLang="en-US" sz="4200" b="1" dirty="0">
                <a:solidFill>
                  <a:srgbClr val="333399"/>
                </a:solidFill>
                <a:latin typeface="標楷體" pitchFamily="65" charset="-120"/>
                <a:ea typeface="標楷體" pitchFamily="65" charset="-120"/>
              </a:rPr>
              <a:t>。</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1919289" y="1"/>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438400" y="115888"/>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07368" y="1260879"/>
            <a:ext cx="11233247"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b="1" dirty="0">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07368" y="3786188"/>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latin typeface="Times New Roman" pitchFamily="18" charset="0"/>
                <a:ea typeface="標楷體" pitchFamily="65" charset="-120"/>
                <a:cs typeface="Times New Roman" pitchFamily="18" charset="0"/>
              </a:rPr>
              <a:t>違規卷</a:t>
            </a:r>
            <a:r>
              <a:rPr kumimoji="0" lang="zh-TW" altLang="en-US" sz="2800" kern="0" dirty="0">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latin typeface="Times New Roman" pitchFamily="18" charset="0"/>
                <a:ea typeface="標楷體" pitchFamily="65" charset="-120"/>
                <a:cs typeface="Times New Roman" pitchFamily="18" charset="0"/>
              </a:rPr>
              <a:t>則</a:t>
            </a:r>
            <a:r>
              <a:rPr kumimoji="0" lang="zh-TW" altLang="en-US" sz="2800" b="1" u="sng" kern="0" dirty="0">
                <a:solidFill>
                  <a:srgbClr val="FF0000"/>
                </a:solidFill>
                <a:latin typeface="Times New Roman" pitchFamily="18" charset="0"/>
                <a:ea typeface="標楷體" pitchFamily="65" charset="-120"/>
                <a:cs typeface="Times New Roman" pitchFamily="18" charset="0"/>
              </a:rPr>
              <a:t>數學科</a:t>
            </a:r>
            <a:r>
              <a:rPr kumimoji="0" lang="zh-TW" altLang="en-US" sz="2800" kern="0" dirty="0">
                <a:solidFill>
                  <a:srgbClr val="FF0000"/>
                </a:solidFill>
                <a:latin typeface="Times New Roman" pitchFamily="18" charset="0"/>
                <a:ea typeface="標楷體" pitchFamily="65" charset="-120"/>
                <a:cs typeface="Times New Roman" pitchFamily="18" charset="0"/>
              </a:rPr>
              <a:t>不計列等級</a:t>
            </a:r>
            <a:r>
              <a:rPr kumimoji="0" lang="zh-TW" altLang="en-US" sz="2800" kern="0" dirty="0">
                <a:latin typeface="Times New Roman" pitchFamily="18" charset="0"/>
                <a:ea typeface="標楷體" pitchFamily="65" charset="-120"/>
                <a:cs typeface="Times New Roman" pitchFamily="18" charset="0"/>
              </a:rPr>
              <a:t>。</a:t>
            </a:r>
            <a:endParaRPr kumimoji="0" lang="en-US" altLang="zh-TW" sz="2800" kern="0" dirty="0">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1524000" y="188913"/>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290297" y="1367041"/>
            <a:ext cx="5616624" cy="1158875"/>
          </a:xfrm>
        </p:spPr>
        <p:txBody>
          <a:bodyPr/>
          <a:lstStyle/>
          <a:p>
            <a:r>
              <a:rPr lang="zh-TW" altLang="en-US"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3"/>
          <a:srcRect/>
          <a:stretch>
            <a:fillRect/>
          </a:stretch>
        </p:blipFill>
        <p:spPr bwMode="auto">
          <a:xfrm>
            <a:off x="787996" y="1331913"/>
            <a:ext cx="5113709"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4"/>
          <a:srcRect/>
          <a:stretch>
            <a:fillRect/>
          </a:stretch>
        </p:blipFill>
        <p:spPr bwMode="auto">
          <a:xfrm>
            <a:off x="6502400" y="2268138"/>
            <a:ext cx="4274120" cy="4375552"/>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40342301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1524000" y="260350"/>
            <a:ext cx="8229600"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6024564" y="1143000"/>
            <a:ext cx="590408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3"/>
          <a:srcRect/>
          <a:stretch>
            <a:fillRect/>
          </a:stretch>
        </p:blipFill>
        <p:spPr bwMode="auto">
          <a:xfrm>
            <a:off x="1149381" y="1373507"/>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4"/>
          <a:srcRect/>
          <a:stretch>
            <a:fillRect/>
          </a:stretch>
        </p:blipFill>
        <p:spPr bwMode="auto">
          <a:xfrm>
            <a:off x="6283326" y="2253121"/>
            <a:ext cx="4853234" cy="4390567"/>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5961999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140576" y="1412875"/>
            <a:ext cx="4644056" cy="2808213"/>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3"/>
          <a:srcRect/>
          <a:stretch>
            <a:fillRect/>
          </a:stretch>
        </p:blipFill>
        <p:spPr bwMode="auto">
          <a:xfrm>
            <a:off x="1631504" y="1244599"/>
            <a:ext cx="5188396" cy="529347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7784350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2438400" y="260350"/>
            <a:ext cx="8229600" cy="1143000"/>
          </a:xfrm>
        </p:spPr>
        <p:txBody>
          <a:bodyPr/>
          <a:lstStyle/>
          <a:p>
            <a:r>
              <a:rPr lang="zh-TW" altLang="en-US">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6453188" y="1143001"/>
            <a:ext cx="4214812" cy="1801813"/>
          </a:xfrm>
        </p:spPr>
        <p:txBody>
          <a:bodyPr/>
          <a:lstStyle/>
          <a:p>
            <a:r>
              <a:rPr lang="zh-TW" altLang="en-US">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3"/>
          <a:srcRect/>
          <a:stretch>
            <a:fillRect/>
          </a:stretch>
        </p:blipFill>
        <p:spPr bwMode="auto">
          <a:xfrm>
            <a:off x="1881188" y="1285875"/>
            <a:ext cx="4087812"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4"/>
          <a:srcRect/>
          <a:stretch>
            <a:fillRect/>
          </a:stretch>
        </p:blipFill>
        <p:spPr bwMode="auto">
          <a:xfrm>
            <a:off x="6491289" y="2357439"/>
            <a:ext cx="3819525" cy="4143375"/>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15295717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
        <p:nvSpPr>
          <p:cNvPr id="3" name="矩形 2">
            <a:extLst>
              <a:ext uri="{FF2B5EF4-FFF2-40B4-BE49-F238E27FC236}">
                <a16:creationId xmlns:a16="http://schemas.microsoft.com/office/drawing/2014/main" id="{624F5DAC-180A-4718-911F-CCCF59FD7BB3}"/>
              </a:ext>
            </a:extLst>
          </p:cNvPr>
          <p:cNvSpPr/>
          <p:nvPr/>
        </p:nvSpPr>
        <p:spPr bwMode="auto">
          <a:xfrm>
            <a:off x="6240016" y="764704"/>
            <a:ext cx="3528392" cy="1368152"/>
          </a:xfrm>
          <a:prstGeom prst="rect">
            <a:avLst/>
          </a:pr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en-US" altLang="zh-TW" b="1" dirty="0"/>
              <a:t>Bloom</a:t>
            </a:r>
            <a:r>
              <a:rPr lang="zh-TW" altLang="en-US" b="1" dirty="0"/>
              <a:t>認知六層次</a:t>
            </a:r>
            <a:endParaRPr lang="en-US" altLang="zh-TW" b="1" dirty="0"/>
          </a:p>
          <a:p>
            <a:pPr eaLnBrk="1" hangingPunct="1"/>
            <a:r>
              <a:rPr lang="zh-TW" altLang="en-US" sz="2400" b="1" dirty="0">
                <a:latin typeface="標楷體" panose="03000509000000000000" pitchFamily="65" charset="-120"/>
                <a:ea typeface="標楷體" panose="03000509000000000000" pitchFamily="65" charset="-120"/>
              </a:rPr>
              <a:t>知識理解應用</a:t>
            </a:r>
            <a:endParaRPr lang="en-US" altLang="zh-TW" sz="2400" b="1" dirty="0">
              <a:latin typeface="標楷體" panose="03000509000000000000" pitchFamily="65" charset="-120"/>
              <a:ea typeface="標楷體" panose="03000509000000000000" pitchFamily="65" charset="-120"/>
            </a:endParaRPr>
          </a:p>
          <a:p>
            <a:pPr eaLnBrk="1" hangingPunct="1"/>
            <a:r>
              <a:rPr lang="zh-TW" altLang="en-US" sz="2400" b="1" dirty="0">
                <a:latin typeface="標楷體" panose="03000509000000000000" pitchFamily="65" charset="-120"/>
                <a:ea typeface="標楷體" panose="03000509000000000000" pitchFamily="65" charset="-120"/>
              </a:rPr>
              <a:t>分析綜合評價</a:t>
            </a:r>
            <a:endParaRPr lang="en-US" altLang="zh-TW" sz="2400" dirty="0">
              <a:latin typeface="標楷體" panose="03000509000000000000" pitchFamily="65" charset="-120"/>
              <a:ea typeface="標楷體" panose="03000509000000000000" pitchFamily="65" charset="-120"/>
            </a:endParaRPr>
          </a:p>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6191485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5F8635E-D4AB-4B7C-9BB1-4C32B2B31EB6}"/>
              </a:ext>
            </a:extLst>
          </p:cNvPr>
          <p:cNvPicPr>
            <a:picLocks noChangeAspect="1"/>
          </p:cNvPicPr>
          <p:nvPr/>
        </p:nvPicPr>
        <p:blipFill>
          <a:blip r:embed="rId3"/>
          <a:stretch>
            <a:fillRect/>
          </a:stretch>
        </p:blipFill>
        <p:spPr>
          <a:xfrm>
            <a:off x="2927648" y="27814"/>
            <a:ext cx="7262434" cy="6802371"/>
          </a:xfrm>
          <a:prstGeom prst="rect">
            <a:avLst/>
          </a:prstGeom>
        </p:spPr>
      </p:pic>
    </p:spTree>
    <p:custDataLst>
      <p:tags r:id="rId1"/>
    </p:custDataLst>
    <p:extLst>
      <p:ext uri="{BB962C8B-B14F-4D97-AF65-F5344CB8AC3E}">
        <p14:creationId xmlns:p14="http://schemas.microsoft.com/office/powerpoint/2010/main" val="5740199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C50E04CD-E59D-471D-852A-31FF04D5FDC3}"/>
              </a:ext>
            </a:extLst>
          </p:cNvPr>
          <p:cNvPicPr>
            <a:picLocks noChangeAspect="1"/>
          </p:cNvPicPr>
          <p:nvPr/>
        </p:nvPicPr>
        <p:blipFill>
          <a:blip r:embed="rId3"/>
          <a:stretch>
            <a:fillRect/>
          </a:stretch>
        </p:blipFill>
        <p:spPr>
          <a:xfrm>
            <a:off x="1559496" y="12298"/>
            <a:ext cx="8568952" cy="6845702"/>
          </a:xfrm>
          <a:prstGeom prst="rect">
            <a:avLst/>
          </a:prstGeom>
        </p:spPr>
      </p:pic>
    </p:spTree>
    <p:custDataLst>
      <p:tags r:id="rId1"/>
    </p:custDataLst>
    <p:extLst>
      <p:ext uri="{BB962C8B-B14F-4D97-AF65-F5344CB8AC3E}">
        <p14:creationId xmlns:p14="http://schemas.microsoft.com/office/powerpoint/2010/main" val="6707811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438400" y="269776"/>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87388" y="1916832"/>
            <a:ext cx="11017224" cy="3744887"/>
          </a:xfrm>
        </p:spPr>
        <p:txBody>
          <a:bodyPr/>
          <a:lstStyle/>
          <a:p>
            <a:pPr marL="0" indent="0" algn="just" eaLnBrk="1">
              <a:lnSpc>
                <a:spcPct val="90000"/>
              </a:lnSpc>
              <a:spcAft>
                <a:spcPts val="600"/>
              </a:spcAft>
              <a:buNone/>
            </a:pPr>
            <a:r>
              <a:rPr lang="zh-TW" altLang="en-US" sz="3000" dirty="0">
                <a:latin typeface="標楷體" pitchFamily="65" charset="-120"/>
                <a:ea typeface="標楷體" pitchFamily="65" charset="-120"/>
              </a:rPr>
              <a:t>檢測國中畢業生</a:t>
            </a:r>
            <a:r>
              <a:rPr lang="zh-TW" altLang="en-US" sz="3000" dirty="0">
                <a:solidFill>
                  <a:srgbClr val="0000FF"/>
                </a:solidFill>
                <a:latin typeface="標楷體" pitchFamily="65" charset="-120"/>
                <a:ea typeface="標楷體" pitchFamily="65" charset="-120"/>
              </a:rPr>
              <a:t>表達經驗見聞</a:t>
            </a:r>
            <a:r>
              <a:rPr lang="zh-TW" altLang="en-US" sz="3000" dirty="0">
                <a:latin typeface="標楷體" pitchFamily="65" charset="-120"/>
                <a:ea typeface="標楷體" pitchFamily="65" charset="-120"/>
              </a:rPr>
              <a:t>和</a:t>
            </a:r>
            <a:r>
              <a:rPr lang="zh-TW" altLang="en-US" sz="3000" dirty="0">
                <a:solidFill>
                  <a:srgbClr val="0000FF"/>
                </a:solidFill>
                <a:latin typeface="標楷體" pitchFamily="65" charset="-120"/>
                <a:ea typeface="標楷體" pitchFamily="65" charset="-120"/>
              </a:rPr>
              <a:t>情感思想的綜合語文能力。</a:t>
            </a:r>
            <a:endParaRPr lang="zh-TW" altLang="en-US" sz="30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立意與取材</a:t>
            </a:r>
            <a:r>
              <a:rPr lang="zh-TW" altLang="en-US" sz="28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結構組織</a:t>
            </a:r>
            <a:r>
              <a:rPr lang="zh-TW" altLang="en-US" sz="28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遣詞造句</a:t>
            </a:r>
            <a:r>
              <a:rPr lang="zh-TW" altLang="en-US" sz="2800" dirty="0">
                <a:latin typeface="標楷體" pitchFamily="65" charset="-120"/>
                <a:ea typeface="標楷體" pitchFamily="65" charset="-120"/>
              </a:rPr>
              <a:t>：能正確使用本國語文，</a:t>
            </a:r>
            <a:r>
              <a:rPr lang="zh-TW" altLang="en-US" sz="2600" dirty="0">
                <a:latin typeface="標楷體" pitchFamily="65" charset="-120"/>
                <a:ea typeface="標楷體" pitchFamily="65" charset="-120"/>
              </a:rPr>
              <a:t>適當的遣詞用字、運用各種句型及修辭寫作。</a:t>
            </a:r>
            <a:endParaRPr lang="zh-TW" altLang="en-US" sz="2800" dirty="0">
              <a:latin typeface="標楷體" pitchFamily="65" charset="-120"/>
              <a:ea typeface="標楷體" pitchFamily="65" charset="-120"/>
            </a:endParaRPr>
          </a:p>
          <a:p>
            <a:pPr marL="0" indent="0" algn="just" eaLnBrk="1">
              <a:lnSpc>
                <a:spcPct val="90000"/>
              </a:lnSpc>
              <a:buFont typeface="Wingdings" pitchFamily="2" charset="2"/>
              <a:buChar char="u"/>
            </a:pPr>
            <a:r>
              <a:rPr lang="zh-TW" altLang="en-US" sz="2800" b="1" dirty="0">
                <a:latin typeface="標楷體" pitchFamily="65" charset="-120"/>
                <a:ea typeface="標楷體" pitchFamily="65" charset="-120"/>
              </a:rPr>
              <a:t>錯別字、格式及標點符號</a:t>
            </a:r>
            <a:r>
              <a:rPr lang="zh-TW" altLang="en-US" sz="2800" dirty="0">
                <a:latin typeface="標楷體" pitchFamily="65" charset="-120"/>
                <a:ea typeface="標楷體" pitchFamily="65" charset="-120"/>
              </a:rPr>
              <a:t>：能正確運用文字、格式及標點符號。</a:t>
            </a:r>
          </a:p>
        </p:txBody>
      </p:sp>
    </p:spTree>
    <p:custDataLst>
      <p:tags r:id="rId1"/>
    </p:custDataLst>
    <p:extLst>
      <p:ext uri="{BB962C8B-B14F-4D97-AF65-F5344CB8AC3E}">
        <p14:creationId xmlns:p14="http://schemas.microsoft.com/office/powerpoint/2010/main" val="19091175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3"/>
          <a:srcRect/>
          <a:stretch>
            <a:fillRect/>
          </a:stretch>
        </p:blipFill>
        <p:spPr bwMode="auto">
          <a:xfrm>
            <a:off x="169601" y="2017874"/>
            <a:ext cx="5903785" cy="4219438"/>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4"/>
          <a:srcRect/>
          <a:stretch>
            <a:fillRect/>
          </a:stretch>
        </p:blipFill>
        <p:spPr bwMode="auto">
          <a:xfrm>
            <a:off x="6027740" y="1988840"/>
            <a:ext cx="6011783" cy="424847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6962042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DA95029-1A91-44E9-8383-C92DD5323D73}"/>
              </a:ext>
            </a:extLst>
          </p:cNvPr>
          <p:cNvPicPr>
            <a:picLocks noChangeAspect="1"/>
          </p:cNvPicPr>
          <p:nvPr/>
        </p:nvPicPr>
        <p:blipFill>
          <a:blip r:embed="rId3"/>
          <a:stretch>
            <a:fillRect/>
          </a:stretch>
        </p:blipFill>
        <p:spPr>
          <a:xfrm>
            <a:off x="1389993" y="90021"/>
            <a:ext cx="9412013" cy="6677957"/>
          </a:xfrm>
          <a:prstGeom prst="rect">
            <a:avLst/>
          </a:prstGeom>
        </p:spPr>
      </p:pic>
    </p:spTree>
    <p:custDataLst>
      <p:tags r:id="rId1"/>
    </p:custDataLst>
    <p:extLst>
      <p:ext uri="{BB962C8B-B14F-4D97-AF65-F5344CB8AC3E}">
        <p14:creationId xmlns:p14="http://schemas.microsoft.com/office/powerpoint/2010/main" val="16461627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D02F5E3B-ED7E-4764-B6A1-C809524EE73A}"/>
              </a:ext>
            </a:extLst>
          </p:cNvPr>
          <p:cNvPicPr>
            <a:picLocks noChangeAspect="1"/>
          </p:cNvPicPr>
          <p:nvPr/>
        </p:nvPicPr>
        <p:blipFill>
          <a:blip r:embed="rId3"/>
          <a:stretch>
            <a:fillRect/>
          </a:stretch>
        </p:blipFill>
        <p:spPr>
          <a:xfrm>
            <a:off x="1278597" y="80734"/>
            <a:ext cx="9634805" cy="6696531"/>
          </a:xfrm>
          <a:prstGeom prst="rect">
            <a:avLst/>
          </a:prstGeom>
        </p:spPr>
      </p:pic>
    </p:spTree>
    <p:custDataLst>
      <p:tags r:id="rId1"/>
    </p:custDataLst>
    <p:extLst>
      <p:ext uri="{BB962C8B-B14F-4D97-AF65-F5344CB8AC3E}">
        <p14:creationId xmlns:p14="http://schemas.microsoft.com/office/powerpoint/2010/main" val="40110506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2136B44C-F7A8-416F-9AFB-3A684FD001C5}"/>
              </a:ext>
            </a:extLst>
          </p:cNvPr>
          <p:cNvPicPr>
            <a:picLocks noChangeAspect="1"/>
          </p:cNvPicPr>
          <p:nvPr/>
        </p:nvPicPr>
        <p:blipFill>
          <a:blip r:embed="rId3"/>
          <a:stretch>
            <a:fillRect/>
          </a:stretch>
        </p:blipFill>
        <p:spPr>
          <a:xfrm>
            <a:off x="3431704" y="15268"/>
            <a:ext cx="4680520" cy="6827463"/>
          </a:xfrm>
          <a:prstGeom prst="rect">
            <a:avLst/>
          </a:prstGeom>
        </p:spPr>
      </p:pic>
    </p:spTree>
    <p:custDataLst>
      <p:tags r:id="rId1"/>
    </p:custDataLst>
    <p:extLst>
      <p:ext uri="{BB962C8B-B14F-4D97-AF65-F5344CB8AC3E}">
        <p14:creationId xmlns:p14="http://schemas.microsoft.com/office/powerpoint/2010/main" val="14617208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73DB3A0-437E-4161-872E-578F38198985}"/>
              </a:ext>
            </a:extLst>
          </p:cNvPr>
          <p:cNvPicPr>
            <a:picLocks noChangeAspect="1"/>
          </p:cNvPicPr>
          <p:nvPr/>
        </p:nvPicPr>
        <p:blipFill>
          <a:blip r:embed="rId3"/>
          <a:stretch>
            <a:fillRect/>
          </a:stretch>
        </p:blipFill>
        <p:spPr>
          <a:xfrm>
            <a:off x="1487488" y="48830"/>
            <a:ext cx="9621603" cy="6760340"/>
          </a:xfrm>
          <a:prstGeom prst="rect">
            <a:avLst/>
          </a:prstGeom>
        </p:spPr>
      </p:pic>
    </p:spTree>
    <p:custDataLst>
      <p:tags r:id="rId1"/>
    </p:custDataLst>
    <p:extLst>
      <p:ext uri="{BB962C8B-B14F-4D97-AF65-F5344CB8AC3E}">
        <p14:creationId xmlns:p14="http://schemas.microsoft.com/office/powerpoint/2010/main" val="20117697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973B5299-543A-42AF-9EA1-EB4CCCAAA44F}"/>
              </a:ext>
            </a:extLst>
          </p:cNvPr>
          <p:cNvPicPr>
            <a:picLocks noChangeAspect="1"/>
          </p:cNvPicPr>
          <p:nvPr/>
        </p:nvPicPr>
        <p:blipFill>
          <a:blip r:embed="rId3"/>
          <a:stretch>
            <a:fillRect/>
          </a:stretch>
        </p:blipFill>
        <p:spPr>
          <a:xfrm>
            <a:off x="1343472" y="0"/>
            <a:ext cx="9659054" cy="6825078"/>
          </a:xfrm>
          <a:prstGeom prst="rect">
            <a:avLst/>
          </a:prstGeom>
        </p:spPr>
      </p:pic>
    </p:spTree>
    <p:custDataLst>
      <p:tags r:id="rId1"/>
    </p:custDataLst>
    <p:extLst>
      <p:ext uri="{BB962C8B-B14F-4D97-AF65-F5344CB8AC3E}">
        <p14:creationId xmlns:p14="http://schemas.microsoft.com/office/powerpoint/2010/main" val="25739117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25A4ECC-62A8-4923-9792-D5619532EFDE}"/>
              </a:ext>
            </a:extLst>
          </p:cNvPr>
          <p:cNvPicPr>
            <a:picLocks noChangeAspect="1"/>
          </p:cNvPicPr>
          <p:nvPr/>
        </p:nvPicPr>
        <p:blipFill>
          <a:blip r:embed="rId3"/>
          <a:stretch>
            <a:fillRect/>
          </a:stretch>
        </p:blipFill>
        <p:spPr>
          <a:xfrm>
            <a:off x="3647728" y="75456"/>
            <a:ext cx="4608512" cy="6707088"/>
          </a:xfrm>
          <a:prstGeom prst="rect">
            <a:avLst/>
          </a:prstGeom>
        </p:spPr>
      </p:pic>
    </p:spTree>
    <p:custDataLst>
      <p:tags r:id="rId1"/>
    </p:custDataLst>
    <p:extLst>
      <p:ext uri="{BB962C8B-B14F-4D97-AF65-F5344CB8AC3E}">
        <p14:creationId xmlns:p14="http://schemas.microsoft.com/office/powerpoint/2010/main" val="36157041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559496" y="2492896"/>
            <a:ext cx="9576617"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五、桃連區主要入學管道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75</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809984" y="4786322"/>
            <a:ext cx="3786214" cy="1857388"/>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全國分成</a:t>
            </a:r>
            <a:r>
              <a:rPr lang="en-US" altLang="zh-TW" sz="2000" b="1" dirty="0">
                <a:solidFill>
                  <a:srgbClr val="FF0000"/>
                </a:solidFill>
              </a:rPr>
              <a:t>15</a:t>
            </a:r>
            <a:r>
              <a:rPr lang="zh-TW" altLang="en-US" sz="2000" b="1" dirty="0">
                <a:solidFill>
                  <a:srgbClr val="FF0000"/>
                </a:solidFill>
              </a:rPr>
              <a:t>個免試就學區，</a:t>
            </a:r>
            <a:endParaRPr lang="en-US" altLang="zh-TW" sz="2000" b="1" dirty="0">
              <a:solidFill>
                <a:srgbClr val="FF0000"/>
              </a:solidFill>
            </a:endParaRPr>
          </a:p>
          <a:p>
            <a:pPr algn="ctr"/>
            <a:r>
              <a:rPr lang="zh-TW" altLang="en-US" sz="2000" b="1" dirty="0">
                <a:solidFill>
                  <a:srgbClr val="FF0000"/>
                </a:solidFill>
              </a:rPr>
              <a:t>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，跨區有限制。</a:t>
            </a:r>
            <a:endParaRPr lang="en-US" altLang="zh-TW" sz="2000" b="1" dirty="0">
              <a:solidFill>
                <a:srgbClr val="FF0000"/>
              </a:solidFill>
            </a:endParaRPr>
          </a:p>
          <a:p>
            <a:pPr algn="ctr"/>
            <a:r>
              <a:rPr lang="zh-TW" altLang="en-US" sz="2000" b="1" dirty="0">
                <a:solidFill>
                  <a:srgbClr val="FF0000"/>
                </a:solidFill>
              </a:rPr>
              <a:t>我們是</a:t>
            </a:r>
            <a:r>
              <a:rPr lang="en-US" altLang="zh-TW" sz="2000" b="1" dirty="0">
                <a:solidFill>
                  <a:srgbClr val="FF0000"/>
                </a:solidFill>
              </a:rPr>
              <a:t>-</a:t>
            </a:r>
            <a:r>
              <a:rPr lang="zh-TW" altLang="en-US" sz="2000" b="1" dirty="0">
                <a:solidFill>
                  <a:srgbClr val="FF0000"/>
                </a:solidFill>
              </a:rPr>
              <a:t>桃連區。</a:t>
            </a:r>
          </a:p>
        </p:txBody>
      </p:sp>
      <p:sp>
        <p:nvSpPr>
          <p:cNvPr id="32" name="向上箭號圖說文字 31"/>
          <p:cNvSpPr/>
          <p:nvPr/>
        </p:nvSpPr>
        <p:spPr>
          <a:xfrm>
            <a:off x="8096264" y="5286387"/>
            <a:ext cx="2595538" cy="1296969"/>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不受區域限制，</a:t>
            </a:r>
            <a:endParaRPr lang="en-US" altLang="zh-TW" sz="2000" b="1" dirty="0">
              <a:solidFill>
                <a:srgbClr val="FF0000"/>
              </a:solidFill>
            </a:endParaRPr>
          </a:p>
          <a:p>
            <a:pPr algn="ctr"/>
            <a:r>
              <a:rPr lang="zh-TW" altLang="en-US" sz="2000" b="1" dirty="0">
                <a:solidFill>
                  <a:srgbClr val="FF0000"/>
                </a:solidFill>
              </a:rPr>
              <a:t>不採計會考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a:t>
            </a:r>
          </a:p>
        </p:txBody>
      </p:sp>
    </p:spTree>
    <p:custDataLst>
      <p:tags r:id="rId1"/>
    </p:custDataLst>
    <p:extLst>
      <p:ext uri="{BB962C8B-B14F-4D97-AF65-F5344CB8AC3E}">
        <p14:creationId xmlns:p14="http://schemas.microsoft.com/office/powerpoint/2010/main" val="2924770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76</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extLst>
              <p:ext uri="{D42A27DB-BD31-4B8C-83A1-F6EECF244321}">
                <p14:modId xmlns:p14="http://schemas.microsoft.com/office/powerpoint/2010/main" val="1180303527"/>
              </p:ext>
            </p:extLst>
          </p:nvPr>
        </p:nvGraphicFramePr>
        <p:xfrm>
          <a:off x="1127448" y="4818856"/>
          <a:ext cx="488926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488926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extLst>
              <p:ext uri="{D42A27DB-BD31-4B8C-83A1-F6EECF244321}">
                <p14:modId xmlns:p14="http://schemas.microsoft.com/office/powerpoint/2010/main" val="3062224572"/>
              </p:ext>
            </p:extLst>
          </p:nvPr>
        </p:nvGraphicFramePr>
        <p:xfrm>
          <a:off x="1127448" y="1340768"/>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nvGraphicFramePr>
        <p:xfrm>
          <a:off x="6312024" y="1340768"/>
          <a:ext cx="3960439"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86470">
                  <a:extLst>
                    <a:ext uri="{9D8B030D-6E8A-4147-A177-3AD203B41FA5}">
                      <a16:colId xmlns:a16="http://schemas.microsoft.com/office/drawing/2014/main" val="20000"/>
                    </a:ext>
                  </a:extLst>
                </a:gridCol>
                <a:gridCol w="786470">
                  <a:extLst>
                    <a:ext uri="{9D8B030D-6E8A-4147-A177-3AD203B41FA5}">
                      <a16:colId xmlns:a16="http://schemas.microsoft.com/office/drawing/2014/main" val="20001"/>
                    </a:ext>
                  </a:extLst>
                </a:gridCol>
                <a:gridCol w="2387499">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114</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733256"/>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nvGraphicFramePr>
        <p:xfrm>
          <a:off x="6311901" y="4649088"/>
          <a:ext cx="3960439"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54138">
                  <a:extLst>
                    <a:ext uri="{9D8B030D-6E8A-4147-A177-3AD203B41FA5}">
                      <a16:colId xmlns:a16="http://schemas.microsoft.com/office/drawing/2014/main" val="20000"/>
                    </a:ext>
                  </a:extLst>
                </a:gridCol>
                <a:gridCol w="3106301">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545555"/>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p:txBody>
          <a:bodyPr/>
          <a:lstStyle/>
          <a:p>
            <a:r>
              <a:rPr lang="zh-TW" altLang="en-US" dirty="0">
                <a:latin typeface="標楷體" panose="03000509000000000000" pitchFamily="65" charset="-120"/>
                <a:ea typeface="標楷體" panose="03000509000000000000" pitchFamily="65" charset="-120"/>
              </a:rPr>
              <a:t>報名資格：桃園市國中應屆畢業生。</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報名方式：向原就讀國中進行報名。</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525963"/>
          </a:xfrm>
        </p:spPr>
        <p:txBody>
          <a:bodyPr/>
          <a:lstStyle/>
          <a:p>
            <a:r>
              <a:rPr lang="zh-TW" altLang="en-US" dirty="0">
                <a:latin typeface="標楷體" panose="03000509000000000000" pitchFamily="65" charset="-120"/>
                <a:ea typeface="標楷體" panose="03000509000000000000" pitchFamily="65" charset="-120"/>
              </a:rPr>
              <a:t>招生學校：目前為全桃園市為一區。</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分發方式：</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&lt;=</a:t>
            </a:r>
            <a:r>
              <a:rPr lang="zh-TW" altLang="en-US" dirty="0">
                <a:latin typeface="標楷體" panose="03000509000000000000" pitchFamily="65" charset="-120"/>
                <a:ea typeface="標楷體" panose="03000509000000000000" pitchFamily="65" charset="-120"/>
              </a:rPr>
              <a:t>招生人數，全額錄取。</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&gt;</a:t>
            </a:r>
            <a:r>
              <a:rPr lang="zh-TW" altLang="en-US" dirty="0">
                <a:latin typeface="標楷體" panose="03000509000000000000" pitchFamily="65" charset="-120"/>
                <a:ea typeface="標楷體" panose="03000509000000000000" pitchFamily="65" charset="-120"/>
              </a:rPr>
              <a:t>招生人數，依據積分高低依序錄取。</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積分採計：</a:t>
            </a:r>
            <a:r>
              <a:rPr lang="zh-TW" altLang="zh-TW" dirty="0">
                <a:latin typeface="標楷體" panose="03000509000000000000" pitchFamily="65" charset="-120"/>
                <a:ea typeface="標楷體" panose="03000509000000000000" pitchFamily="65" charset="-120"/>
              </a:rPr>
              <a:t>不採計適性輔導及國中教育會考積分</a:t>
            </a:r>
            <a:r>
              <a:rPr lang="zh-TW" altLang="en-US"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1491685393"/>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EFFF1D9-0214-407C-87AE-5AD668867B5A}" type="slidenum">
              <a:rPr kumimoji="0" lang="en-US" altLang="zh-TW" sz="1200">
                <a:solidFill>
                  <a:srgbClr val="0C3226"/>
                </a:solidFill>
              </a:rPr>
              <a:pPr algn="r" eaLnBrk="1" hangingPunct="1">
                <a:spcBef>
                  <a:spcPct val="0"/>
                </a:spcBef>
                <a:buFontTx/>
                <a:buNone/>
              </a:pPr>
              <a:t>79</a:t>
            </a:fld>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11" name="語音泡泡: 圓角矩形 10">
            <a:extLst>
              <a:ext uri="{FF2B5EF4-FFF2-40B4-BE49-F238E27FC236}">
                <a16:creationId xmlns:a16="http://schemas.microsoft.com/office/drawing/2014/main" id="{D6E7FDDF-07A8-4A90-84A1-B9ED948406C5}"/>
              </a:ext>
            </a:extLst>
          </p:cNvPr>
          <p:cNvSpPr/>
          <p:nvPr/>
        </p:nvSpPr>
        <p:spPr bwMode="auto">
          <a:xfrm>
            <a:off x="6672064" y="6306684"/>
            <a:ext cx="3180342"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sz="2600" dirty="0">
                <a:latin typeface="標楷體" panose="03000509000000000000" pitchFamily="65" charset="-120"/>
                <a:ea typeface="標楷體" panose="03000509000000000000" pitchFamily="65" charset="-120"/>
              </a:rPr>
              <a:t>招生名額以簡章為準</a:t>
            </a:r>
          </a:p>
        </p:txBody>
      </p:sp>
    </p:spTree>
    <p:extLst>
      <p:ext uri="{BB962C8B-B14F-4D97-AF65-F5344CB8AC3E}">
        <p14:creationId xmlns:p14="http://schemas.microsoft.com/office/powerpoint/2010/main" val="26380248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3566392576"/>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505829" y="6370547"/>
            <a:ext cx="3180342"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sz="2600"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611725"/>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115</a:t>
            </a: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教育部版</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rPr>
              <a:t>                                </a:t>
            </a:r>
            <a:endParaRPr lang="zh-TW" altLang="zh-TW" sz="2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24" name="圓角矩形 23"/>
          <p:cNvSpPr/>
          <p:nvPr/>
        </p:nvSpPr>
        <p:spPr>
          <a:xfrm>
            <a:off x="1343472" y="2085135"/>
            <a:ext cx="3467735" cy="738315"/>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特招專業群科報名</a:t>
            </a:r>
            <a:r>
              <a:rPr lang="en-US" altLang="zh-TW" sz="2400" dirty="0">
                <a:solidFill>
                  <a:srgbClr val="3319F5"/>
                </a:solidFill>
                <a:latin typeface="標楷體" panose="03000509000000000000" pitchFamily="65" charset="-120"/>
                <a:ea typeface="標楷體" panose="03000509000000000000" pitchFamily="65" charset="-120"/>
              </a:rPr>
              <a:t>(3/9~3/13)</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科學班報名</a:t>
            </a:r>
            <a:r>
              <a:rPr lang="en-US" altLang="zh-TW" sz="1600" dirty="0">
                <a:solidFill>
                  <a:srgbClr val="3319F5"/>
                </a:solidFill>
                <a:latin typeface="標楷體" panose="03000509000000000000" pitchFamily="65" charset="-120"/>
                <a:ea typeface="標楷體" panose="03000509000000000000" pitchFamily="65" charset="-120"/>
              </a:rPr>
              <a:t>(2/12~3/4)</a:t>
            </a:r>
          </a:p>
          <a:p>
            <a:pPr algn="ctr">
              <a:defRPr/>
            </a:pPr>
            <a:r>
              <a:rPr lang="zh-TW" altLang="en-US" sz="2400" dirty="0">
                <a:solidFill>
                  <a:srgbClr val="FF0000"/>
                </a:solidFill>
                <a:latin typeface="標楷體" panose="03000509000000000000" pitchFamily="65" charset="-120"/>
                <a:ea typeface="標楷體" panose="03000509000000000000" pitchFamily="65" charset="-120"/>
              </a:rPr>
              <a:t>科學班檢定</a:t>
            </a:r>
            <a:r>
              <a:rPr lang="en-US" altLang="zh-TW" sz="2400" dirty="0">
                <a:solidFill>
                  <a:srgbClr val="FF0000"/>
                </a:solidFill>
                <a:latin typeface="標楷體" panose="03000509000000000000" pitchFamily="65" charset="-120"/>
                <a:ea typeface="標楷體" panose="03000509000000000000" pitchFamily="65" charset="-120"/>
              </a:rPr>
              <a:t>(3/14)</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特招群科術科測驗</a:t>
            </a:r>
            <a:endParaRPr lang="en-US" altLang="zh-TW" sz="24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en-US" altLang="zh-TW" sz="2400" dirty="0">
                <a:solidFill>
                  <a:srgbClr val="3319F5"/>
                </a:solidFill>
                <a:latin typeface="標楷體" panose="03000509000000000000" pitchFamily="65" charset="-120"/>
                <a:ea typeface="標楷體" panose="03000509000000000000" pitchFamily="65" charset="-120"/>
              </a:rPr>
              <a:t>(4/11</a:t>
            </a:r>
            <a:r>
              <a:rPr lang="zh-TW" altLang="en-US" sz="2400" dirty="0">
                <a:solidFill>
                  <a:srgbClr val="3319F5"/>
                </a:solidFill>
                <a:latin typeface="標楷體" panose="03000509000000000000" pitchFamily="65" charset="-120"/>
                <a:ea typeface="標楷體" panose="03000509000000000000" pitchFamily="65" charset="-120"/>
              </a:rPr>
              <a:t>、</a:t>
            </a:r>
            <a:r>
              <a:rPr lang="en-US" altLang="zh-TW" sz="2400" dirty="0">
                <a:solidFill>
                  <a:srgbClr val="3319F5"/>
                </a:solidFill>
                <a:latin typeface="標楷體" panose="03000509000000000000" pitchFamily="65" charset="-120"/>
                <a:ea typeface="標楷體" panose="03000509000000000000" pitchFamily="65" charset="-120"/>
              </a:rPr>
              <a:t>4/12)</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會考成績公告</a:t>
            </a:r>
            <a:r>
              <a:rPr lang="en-US" altLang="zh-TW" sz="2400" dirty="0">
                <a:solidFill>
                  <a:srgbClr val="3319F5"/>
                </a:solidFill>
                <a:latin typeface="標楷體" panose="03000509000000000000" pitchFamily="65" charset="-120"/>
                <a:ea typeface="標楷體" panose="03000509000000000000" pitchFamily="65" charset="-120"/>
              </a:rPr>
              <a:t>(6/5)</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特招高職放榜</a:t>
            </a:r>
            <a:r>
              <a:rPr lang="en-US" altLang="zh-TW" sz="2000" dirty="0">
                <a:solidFill>
                  <a:srgbClr val="3319F5"/>
                </a:solidFill>
                <a:latin typeface="標楷體" panose="03000509000000000000" pitchFamily="65" charset="-120"/>
                <a:ea typeface="標楷體" panose="03000509000000000000" pitchFamily="65" charset="-120"/>
              </a:rPr>
              <a:t>(6/11)</a:t>
            </a:r>
            <a:endParaRPr lang="en-US" altLang="zh-TW" sz="20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       報到</a:t>
            </a:r>
            <a:r>
              <a:rPr lang="en-US" altLang="zh-TW" sz="2400" dirty="0">
                <a:solidFill>
                  <a:srgbClr val="3319F5"/>
                </a:solidFill>
                <a:latin typeface="標楷體" panose="03000509000000000000" pitchFamily="65" charset="-120"/>
                <a:ea typeface="標楷體" panose="03000509000000000000" pitchFamily="65" charset="-120"/>
              </a:rPr>
              <a:t>(6/12)</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標楷體" pitchFamily="65" charset="-120"/>
                <a:ea typeface="標楷體" pitchFamily="65" charset="-120"/>
              </a:rPr>
              <a:t>桃園市辦理</a:t>
            </a:r>
            <a:endParaRPr lang="en-US" altLang="zh-TW" sz="2400" dirty="0">
              <a:solidFill>
                <a:srgbClr val="FF0000"/>
              </a:solidFill>
              <a:latin typeface="標楷體" pitchFamily="65" charset="-120"/>
              <a:ea typeface="標楷體" pitchFamily="65" charset="-120"/>
            </a:endParaRPr>
          </a:p>
          <a:p>
            <a:pPr algn="ctr"/>
            <a:r>
              <a:rPr lang="zh-TW" altLang="en-US" sz="2400" dirty="0">
                <a:solidFill>
                  <a:srgbClr val="FF0000"/>
                </a:solidFill>
                <a:latin typeface="標楷體" pitchFamily="65" charset="-120"/>
                <a:ea typeface="標楷體" pitchFamily="65" charset="-120"/>
              </a:rPr>
              <a:t>高中職博覽會</a:t>
            </a:r>
            <a:br>
              <a:rPr lang="en-US" altLang="zh-TW" sz="2400" dirty="0">
                <a:solidFill>
                  <a:srgbClr val="FF0000"/>
                </a:solidFill>
                <a:latin typeface="標楷體" pitchFamily="65" charset="-120"/>
                <a:ea typeface="標楷體" pitchFamily="65" charset="-120"/>
              </a:rPr>
            </a:br>
            <a:r>
              <a:rPr lang="en-US" altLang="zh-TW" sz="2400" dirty="0">
                <a:solidFill>
                  <a:srgbClr val="0000FF"/>
                </a:solidFill>
                <a:latin typeface="標楷體" pitchFamily="65" charset="-120"/>
                <a:ea typeface="標楷體" pitchFamily="65" charset="-120"/>
              </a:rPr>
              <a:t>(3/14</a:t>
            </a:r>
            <a:r>
              <a:rPr lang="zh-TW" altLang="en-US" sz="2400" dirty="0">
                <a:solidFill>
                  <a:srgbClr val="0000FF"/>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3/15)</a:t>
            </a:r>
            <a:endParaRPr lang="zh-TW" altLang="en-US" sz="2400" dirty="0">
              <a:solidFill>
                <a:srgbClr val="0000FF"/>
              </a:solidFill>
              <a:latin typeface="標楷體" pitchFamily="65" charset="-120"/>
              <a:ea typeface="標楷體" pitchFamily="65" charset="-120"/>
            </a:endParaRPr>
          </a:p>
        </p:txBody>
      </p:sp>
      <p:sp>
        <p:nvSpPr>
          <p:cNvPr id="36" name="圓角矩形 35"/>
          <p:cNvSpPr/>
          <p:nvPr/>
        </p:nvSpPr>
        <p:spPr>
          <a:xfrm>
            <a:off x="1343472" y="4484845"/>
            <a:ext cx="3490829" cy="716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國中教育會考</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(5/16~5/17)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免試、特招考試、藝才班</a:t>
            </a:r>
            <a:br>
              <a:rPr lang="en-US" altLang="zh-TW" sz="2400" dirty="0">
                <a:solidFill>
                  <a:srgbClr val="FF0000"/>
                </a:solidFill>
                <a:latin typeface="標楷體" panose="03000509000000000000" pitchFamily="65" charset="-120"/>
                <a:ea typeface="標楷體" panose="03000509000000000000" pitchFamily="65" charset="-120"/>
              </a:rPr>
            </a:br>
            <a:r>
              <a:rPr lang="zh-TW" altLang="en-US" sz="2400" dirty="0">
                <a:solidFill>
                  <a:srgbClr val="FF0000"/>
                </a:solidFill>
                <a:latin typeface="標楷體" panose="03000509000000000000" pitchFamily="65" charset="-120"/>
                <a:ea typeface="標楷體" panose="03000509000000000000" pitchFamily="65" charset="-120"/>
              </a:rPr>
              <a:t>放榜</a:t>
            </a:r>
            <a:r>
              <a:rPr lang="en-US" altLang="zh-TW" sz="2400" dirty="0">
                <a:solidFill>
                  <a:srgbClr val="3319F5"/>
                </a:solidFill>
                <a:latin typeface="標楷體" panose="03000509000000000000" pitchFamily="65" charset="-120"/>
                <a:ea typeface="標楷體" panose="03000509000000000000" pitchFamily="65" charset="-120"/>
              </a:rPr>
              <a:t>(7/07)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00B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標楷體" pitchFamily="65" charset="-120"/>
                <a:ea typeface="標楷體" pitchFamily="65" charset="-120"/>
              </a:rPr>
              <a:t>實用技能、高職技優</a:t>
            </a:r>
            <a:endParaRPr lang="en-US" altLang="zh-TW" sz="2000" dirty="0">
              <a:solidFill>
                <a:srgbClr val="FFFF00"/>
              </a:solidFill>
              <a:latin typeface="標楷體" pitchFamily="65" charset="-120"/>
              <a:ea typeface="標楷體" pitchFamily="65" charset="-120"/>
            </a:endParaRPr>
          </a:p>
          <a:p>
            <a:pPr algn="ctr" eaLnBrk="0" hangingPunct="0"/>
            <a:r>
              <a:rPr lang="zh-TW" altLang="en-US" sz="1600" dirty="0">
                <a:latin typeface="標楷體" pitchFamily="65" charset="-120"/>
                <a:ea typeface="標楷體" pitchFamily="65" charset="-120"/>
              </a:rPr>
              <a:t>報名</a:t>
            </a:r>
            <a:r>
              <a:rPr lang="en-US" altLang="zh-TW" sz="1600" dirty="0">
                <a:latin typeface="標楷體" pitchFamily="65" charset="-120"/>
                <a:ea typeface="標楷體" pitchFamily="65" charset="-120"/>
              </a:rPr>
              <a:t>5/21</a:t>
            </a:r>
            <a:r>
              <a:rPr lang="zh-TW" altLang="en-US" sz="1600" dirty="0">
                <a:latin typeface="標楷體" pitchFamily="65" charset="-120"/>
                <a:ea typeface="標楷體" pitchFamily="65" charset="-120"/>
              </a:rPr>
              <a:t>、</a:t>
            </a:r>
            <a:r>
              <a:rPr lang="en-US" altLang="zh-TW" sz="1600" dirty="0">
                <a:latin typeface="標楷體" pitchFamily="65" charset="-120"/>
                <a:ea typeface="標楷體" pitchFamily="65" charset="-120"/>
              </a:rPr>
              <a:t>5/22</a:t>
            </a:r>
          </a:p>
          <a:p>
            <a:pPr algn="ctr"/>
            <a:r>
              <a:rPr lang="zh-TW" altLang="en-US" sz="1600" dirty="0">
                <a:solidFill>
                  <a:srgbClr val="FFFF00"/>
                </a:solidFill>
                <a:latin typeface="標楷體" pitchFamily="65" charset="-120"/>
                <a:ea typeface="標楷體" pitchFamily="65" charset="-120"/>
              </a:rPr>
              <a:t>實技</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6/11</a:t>
            </a:r>
            <a:r>
              <a:rPr lang="zh-TW" altLang="en-US" sz="1600" dirty="0">
                <a:latin typeface="標楷體" pitchFamily="65" charset="-120"/>
                <a:ea typeface="標楷體" pitchFamily="65" charset="-120"/>
              </a:rPr>
              <a:t>，</a:t>
            </a:r>
            <a:r>
              <a:rPr lang="zh-TW" altLang="en-US" sz="1600" dirty="0">
                <a:solidFill>
                  <a:srgbClr val="FFFF00"/>
                </a:solidFill>
                <a:latin typeface="標楷體" pitchFamily="65" charset="-120"/>
                <a:ea typeface="標楷體" pitchFamily="65" charset="-120"/>
              </a:rPr>
              <a:t>技優</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6/11</a:t>
            </a:r>
          </a:p>
          <a:p>
            <a:pPr algn="ctr"/>
            <a:r>
              <a:rPr lang="zh-TW" altLang="en-US" sz="1600" dirty="0">
                <a:latin typeface="標楷體" pitchFamily="65" charset="-120"/>
                <a:ea typeface="標楷體" pitchFamily="65" charset="-120"/>
              </a:rPr>
              <a:t>報到</a:t>
            </a:r>
            <a:r>
              <a:rPr lang="en-US" altLang="zh-TW" sz="1600" dirty="0">
                <a:latin typeface="標楷體" pitchFamily="65" charset="-120"/>
                <a:ea typeface="標楷體" pitchFamily="65" charset="-120"/>
              </a:rPr>
              <a:t>6/12</a:t>
            </a:r>
            <a:endParaRPr lang="zh-TW" altLang="en-US" sz="1600" dirty="0">
              <a:latin typeface="標楷體" pitchFamily="65" charset="-120"/>
              <a:ea typeface="標楷體" pitchFamily="65" charset="-120"/>
            </a:endParaRPr>
          </a:p>
        </p:txBody>
      </p:sp>
      <p:sp>
        <p:nvSpPr>
          <p:cNvPr id="44" name="圓角矩形 43"/>
          <p:cNvSpPr/>
          <p:nvPr/>
        </p:nvSpPr>
        <p:spPr>
          <a:xfrm>
            <a:off x="7471504" y="3278183"/>
            <a:ext cx="2927705" cy="95073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免試入學填志願</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1600" dirty="0">
                <a:solidFill>
                  <a:srgbClr val="FF0000"/>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含特招考試分發</a:t>
            </a:r>
            <a:r>
              <a:rPr lang="en-US" altLang="zh-TW" sz="1600" dirty="0">
                <a:solidFill>
                  <a:srgbClr val="FF0000"/>
                </a:solidFill>
                <a:latin typeface="標楷體" panose="03000509000000000000" pitchFamily="65" charset="-120"/>
                <a:ea typeface="標楷體" panose="03000509000000000000" pitchFamily="65" charset="-120"/>
              </a:rPr>
              <a:t>)</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(6/18</a:t>
            </a:r>
            <a:r>
              <a:rPr lang="zh-TW" altLang="en-US" sz="2400" dirty="0">
                <a:solidFill>
                  <a:srgbClr val="3319F5"/>
                </a:solidFill>
                <a:latin typeface="標楷體" panose="03000509000000000000" pitchFamily="65" charset="-120"/>
                <a:ea typeface="標楷體" panose="03000509000000000000" pitchFamily="65" charset="-120"/>
              </a:rPr>
              <a:t>起</a:t>
            </a:r>
            <a:r>
              <a:rPr lang="en-US" altLang="zh-TW" sz="2400" dirty="0">
                <a:solidFill>
                  <a:srgbClr val="3319F5"/>
                </a:solidFill>
                <a:latin typeface="標楷體" panose="03000509000000000000" pitchFamily="65" charset="-120"/>
                <a:ea typeface="標楷體" panose="03000509000000000000" pitchFamily="65" charset="-120"/>
              </a:rPr>
              <a:t>)</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藝才班：報到</a:t>
            </a:r>
            <a:r>
              <a:rPr lang="en-US" altLang="zh-TW" sz="1800" dirty="0">
                <a:solidFill>
                  <a:srgbClr val="3319F5"/>
                </a:solidFill>
                <a:latin typeface="標楷體" panose="03000509000000000000" pitchFamily="65" charset="-120"/>
                <a:ea typeface="標楷體" panose="03000509000000000000" pitchFamily="65" charset="-120"/>
              </a:rPr>
              <a:t>(7/08)</a:t>
            </a:r>
            <a:endParaRPr lang="zh-TW" altLang="en-US"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免試、特招考試：報到</a:t>
            </a:r>
            <a:r>
              <a:rPr lang="en-US" altLang="zh-TW" sz="1800" dirty="0">
                <a:solidFill>
                  <a:srgbClr val="3319F5"/>
                </a:solidFill>
                <a:latin typeface="標楷體" panose="03000509000000000000" pitchFamily="65" charset="-120"/>
                <a:ea typeface="標楷體" panose="03000509000000000000" pitchFamily="65" charset="-120"/>
              </a:rPr>
              <a:t>(7/09)</a:t>
            </a:r>
            <a:endParaRPr lang="en-US" altLang="zh-TW" sz="1800" dirty="0">
              <a:solidFill>
                <a:srgbClr val="FF0000"/>
              </a:solidFill>
              <a:latin typeface="標楷體" panose="03000509000000000000" pitchFamily="65" charset="-120"/>
              <a:ea typeface="標楷體" panose="03000509000000000000" pitchFamily="65" charset="-12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桃園市辦理試模擬測驗</a:t>
            </a:r>
            <a:r>
              <a:rPr lang="en-US" altLang="zh-TW" sz="2400" dirty="0">
                <a:solidFill>
                  <a:srgbClr val="3D25F6"/>
                </a:solidFill>
                <a:latin typeface="標楷體" pitchFamily="65" charset="-120"/>
                <a:ea typeface="標楷體" pitchFamily="65" charset="-120"/>
              </a:rPr>
              <a:t>(114.12/18</a:t>
            </a:r>
            <a:r>
              <a:rPr lang="zh-TW" altLang="en-US" sz="2400" dirty="0">
                <a:solidFill>
                  <a:srgbClr val="3D25F6"/>
                </a:solidFill>
                <a:latin typeface="標楷體" pitchFamily="65" charset="-120"/>
                <a:ea typeface="標楷體" pitchFamily="65" charset="-120"/>
              </a:rPr>
              <a:t>、</a:t>
            </a:r>
            <a:r>
              <a:rPr lang="en-US" altLang="zh-TW" sz="2400" dirty="0">
                <a:solidFill>
                  <a:srgbClr val="3D25F6"/>
                </a:solidFill>
                <a:latin typeface="標楷體" pitchFamily="65" charset="-120"/>
                <a:ea typeface="標楷體" pitchFamily="65" charset="-120"/>
              </a:rPr>
              <a:t>19)</a:t>
            </a:r>
          </a:p>
          <a:p>
            <a:pPr algn="ctr" eaLnBrk="0" hangingPunct="0"/>
            <a:r>
              <a:rPr lang="zh-TW" altLang="en-US" sz="2400" dirty="0">
                <a:solidFill>
                  <a:srgbClr val="FF0000"/>
                </a:solidFill>
                <a:latin typeface="標楷體" pitchFamily="65" charset="-120"/>
                <a:ea typeface="標楷體" pitchFamily="65" charset="-120"/>
              </a:rPr>
              <a:t>試模擬</a:t>
            </a:r>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選填志願</a:t>
            </a:r>
            <a:r>
              <a:rPr lang="en-US" altLang="zh-TW" sz="2400" dirty="0">
                <a:solidFill>
                  <a:srgbClr val="FF0000"/>
                </a:solidFill>
                <a:latin typeface="標楷體" pitchFamily="65" charset="-120"/>
                <a:ea typeface="標楷體" pitchFamily="65" charset="-120"/>
              </a:rPr>
              <a:t> </a:t>
            </a:r>
            <a:r>
              <a:rPr lang="en-US" altLang="zh-TW" sz="2400" dirty="0">
                <a:solidFill>
                  <a:srgbClr val="0000FF"/>
                </a:solidFill>
                <a:latin typeface="標楷體" pitchFamily="65" charset="-120"/>
                <a:ea typeface="標楷體" pitchFamily="65" charset="-120"/>
              </a:rPr>
              <a:t>(1/6-1/13)</a:t>
            </a:r>
          </a:p>
          <a:p>
            <a:pPr algn="ctr"/>
            <a:r>
              <a:rPr lang="zh-TW" altLang="en-US" sz="2400" dirty="0">
                <a:solidFill>
                  <a:srgbClr val="FF0000"/>
                </a:solidFill>
                <a:latin typeface="標楷體" pitchFamily="65" charset="-120"/>
                <a:ea typeface="標楷體" pitchFamily="65" charset="-120"/>
              </a:rPr>
              <a:t>試模擬分發放榜</a:t>
            </a:r>
            <a:r>
              <a:rPr lang="en-US" altLang="zh-TW" sz="2400" dirty="0">
                <a:solidFill>
                  <a:srgbClr val="3D25F6"/>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2/23</a:t>
            </a:r>
            <a:r>
              <a:rPr lang="en-US" altLang="zh-TW" sz="2400" dirty="0">
                <a:solidFill>
                  <a:srgbClr val="3D25F6"/>
                </a:solidFill>
                <a:latin typeface="標楷體" pitchFamily="65" charset="-120"/>
                <a:ea typeface="標楷體" pitchFamily="65" charset="-120"/>
              </a:rPr>
              <a:t>)</a:t>
            </a:r>
            <a:endParaRPr lang="zh-TW" altLang="en-US" sz="2400" dirty="0">
              <a:solidFill>
                <a:srgbClr val="3D25F6"/>
              </a:solidFill>
              <a:latin typeface="標楷體" pitchFamily="65" charset="-120"/>
              <a:ea typeface="標楷體" pitchFamily="65" charset="-120"/>
            </a:endParaRPr>
          </a:p>
          <a:p>
            <a:pPr algn="ctr" eaLnBrk="0" hangingPunct="0"/>
            <a:endParaRPr lang="zh-TW" altLang="en-US" sz="1800" dirty="0">
              <a:solidFill>
                <a:srgbClr val="3D25F6"/>
              </a:solidFill>
              <a:latin typeface="標楷體" pitchFamily="65" charset="-120"/>
              <a:ea typeface="標楷體" pitchFamily="65" charset="-12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3430600942"/>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44514" y="-196721"/>
            <a:ext cx="10972800" cy="961425"/>
          </a:xfrm>
        </p:spPr>
        <p:txBody>
          <a:bodyPr/>
          <a:lstStyle/>
          <a:p>
            <a:r>
              <a:rPr lang="zh-TW" altLang="en-US"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115</a:t>
            </a:r>
            <a:r>
              <a:rPr lang="zh-TW" altLang="en-US"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endParaRPr lang="zh-TW" altLang="en-US" sz="3600" dirty="0"/>
          </a:p>
        </p:txBody>
      </p:sp>
      <p:pic>
        <p:nvPicPr>
          <p:cNvPr id="5" name="圖片 4">
            <a:extLst>
              <a:ext uri="{FF2B5EF4-FFF2-40B4-BE49-F238E27FC236}">
                <a16:creationId xmlns:a16="http://schemas.microsoft.com/office/drawing/2014/main" id="{0AA7331A-F0AB-4F4B-BC06-3FDD1898525F}"/>
              </a:ext>
            </a:extLst>
          </p:cNvPr>
          <p:cNvPicPr>
            <a:picLocks noChangeAspect="1"/>
          </p:cNvPicPr>
          <p:nvPr/>
        </p:nvPicPr>
        <p:blipFill>
          <a:blip r:embed="rId3"/>
          <a:stretch>
            <a:fillRect/>
          </a:stretch>
        </p:blipFill>
        <p:spPr>
          <a:xfrm>
            <a:off x="1271464" y="548680"/>
            <a:ext cx="9505056" cy="6244198"/>
          </a:xfrm>
          <a:prstGeom prst="rect">
            <a:avLst/>
          </a:prstGeom>
        </p:spPr>
      </p:pic>
    </p:spTree>
    <p:custDataLst>
      <p:tags r:id="rId1"/>
    </p:custDataLst>
    <p:extLst>
      <p:ext uri="{BB962C8B-B14F-4D97-AF65-F5344CB8AC3E}">
        <p14:creationId xmlns:p14="http://schemas.microsoft.com/office/powerpoint/2010/main" val="35322256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科學班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桃園高中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班、舞蹈班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中大壢中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內壢高中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陽明高中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b="1" u="sng" dirty="0">
                <a:solidFill>
                  <a:srgbClr val="0066FF"/>
                </a:solidFill>
                <a:latin typeface="標楷體" panose="03000509000000000000" pitchFamily="65" charset="-120"/>
                <a:ea typeface="標楷體" panose="03000509000000000000" pitchFamily="65" charset="-120"/>
              </a:rPr>
              <a:t>南崁高中</a:t>
            </a:r>
            <a:r>
              <a:rPr lang="en-US" altLang="zh-TW" sz="2800" b="1" u="sng" dirty="0">
                <a:solidFill>
                  <a:srgbClr val="0066FF"/>
                </a:solidFill>
                <a:latin typeface="標楷體" panose="03000509000000000000" pitchFamily="65" charset="-120"/>
                <a:ea typeface="標楷體" panose="03000509000000000000" pitchFamily="65" charset="-120"/>
              </a:rPr>
              <a:t>(3)</a:t>
            </a:r>
            <a:r>
              <a:rPr lang="zh-TW" altLang="en-US" sz="2800" b="1" u="sng" dirty="0">
                <a:solidFill>
                  <a:srgbClr val="0066FF"/>
                </a:solidFill>
                <a:latin typeface="標楷體" panose="03000509000000000000" pitchFamily="65" charset="-120"/>
                <a:ea typeface="標楷體" panose="03000509000000000000" pitchFamily="65" charset="-120"/>
              </a:rPr>
              <a:t>：體育班</a:t>
            </a:r>
            <a:r>
              <a:rPr lang="en-US" altLang="zh-TW" sz="2800" b="1" u="sng" dirty="0">
                <a:solidFill>
                  <a:srgbClr val="0066FF"/>
                </a:solidFill>
                <a:latin typeface="標楷體" panose="03000509000000000000" pitchFamily="65" charset="-120"/>
                <a:ea typeface="標楷體" panose="03000509000000000000" pitchFamily="65" charset="-120"/>
              </a:rPr>
              <a:t>1</a:t>
            </a:r>
            <a:r>
              <a:rPr lang="zh-TW" altLang="en-US" sz="2800" b="1" u="sng" dirty="0">
                <a:solidFill>
                  <a:srgbClr val="0066FF"/>
                </a:solidFill>
                <a:latin typeface="標楷體" panose="03000509000000000000" pitchFamily="65" charset="-120"/>
                <a:ea typeface="標楷體" panose="03000509000000000000" pitchFamily="65" charset="-120"/>
              </a:rPr>
              <a:t>班、音樂班</a:t>
            </a:r>
            <a:r>
              <a:rPr lang="en-US" altLang="zh-TW" sz="2800" b="1" u="sng" dirty="0">
                <a:solidFill>
                  <a:srgbClr val="0066FF"/>
                </a:solidFill>
                <a:latin typeface="標楷體" panose="03000509000000000000" pitchFamily="65" charset="-120"/>
                <a:ea typeface="標楷體" panose="03000509000000000000" pitchFamily="65" charset="-120"/>
              </a:rPr>
              <a:t>1</a:t>
            </a:r>
            <a:r>
              <a:rPr lang="zh-TW" altLang="en-US" sz="2800" b="1" u="sng" dirty="0">
                <a:solidFill>
                  <a:srgbClr val="0066FF"/>
                </a:solidFill>
                <a:latin typeface="標楷體" panose="03000509000000000000" pitchFamily="65" charset="-120"/>
                <a:ea typeface="標楷體" panose="03000509000000000000" pitchFamily="65" charset="-120"/>
              </a:rPr>
              <a:t>班、美術班</a:t>
            </a:r>
            <a:r>
              <a:rPr lang="en-US" altLang="zh-TW" sz="2800" b="1" u="sng" dirty="0">
                <a:solidFill>
                  <a:srgbClr val="0066FF"/>
                </a:solidFill>
                <a:latin typeface="標楷體" panose="03000509000000000000" pitchFamily="65" charset="-120"/>
                <a:ea typeface="標楷體" panose="03000509000000000000" pitchFamily="65" charset="-120"/>
              </a:rPr>
              <a:t>1</a:t>
            </a:r>
            <a:r>
              <a:rPr lang="zh-TW" altLang="en-US" sz="2800" b="1" u="sng" dirty="0">
                <a:solidFill>
                  <a:srgbClr val="0066FF"/>
                </a:solidFill>
                <a:latin typeface="標楷體" panose="03000509000000000000" pitchFamily="65" charset="-120"/>
                <a:ea typeface="標楷體" panose="03000509000000000000" pitchFamily="65" charset="-120"/>
              </a:rPr>
              <a:t>班</a:t>
            </a:r>
            <a:endParaRPr lang="en-US" altLang="zh-TW" sz="2800" b="1" u="sng" dirty="0">
              <a:solidFill>
                <a:srgbClr val="0066FF"/>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永豐高中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平鎮高中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大園高中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楊梅高中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大溪高中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觀音高中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北科附工</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新屋高中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壽山高中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925683663"/>
              </p:ext>
            </p:extLst>
          </p:nvPr>
        </p:nvGraphicFramePr>
        <p:xfrm>
          <a:off x="263352" y="453557"/>
          <a:ext cx="11737305" cy="6335072"/>
        </p:xfrm>
        <a:graphic>
          <a:graphicData uri="http://schemas.openxmlformats.org/drawingml/2006/table">
            <a:tbl>
              <a:tblPr/>
              <a:tblGrid>
                <a:gridCol w="2097163">
                  <a:extLst>
                    <a:ext uri="{9D8B030D-6E8A-4147-A177-3AD203B41FA5}">
                      <a16:colId xmlns:a16="http://schemas.microsoft.com/office/drawing/2014/main" val="20000"/>
                    </a:ext>
                  </a:extLst>
                </a:gridCol>
                <a:gridCol w="593261">
                  <a:extLst>
                    <a:ext uri="{9D8B030D-6E8A-4147-A177-3AD203B41FA5}">
                      <a16:colId xmlns:a16="http://schemas.microsoft.com/office/drawing/2014/main" val="20001"/>
                    </a:ext>
                  </a:extLst>
                </a:gridCol>
                <a:gridCol w="904688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術科</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52</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大興：電機科、餐管科、資訊科、時尚造型科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啟英：汽車科、電商科、應日科、應英科、時尚造型科、廣設科、表藝科、餐飲科、資訊科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永平：資處科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餐管（烘焙）、餐管（鐵板燒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世紀綠能：機械科、汽車科、幼保科、資訊科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至善：家具木工科、幼兒保育科、觀光科、農產行銷科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六和：機電科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方曙：照顧服務科、飛修科、資訊科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光啟：電機科、汽車科</a:t>
                      </a:r>
                      <a:endPar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清華：餐管科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汽車科、資訊科</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術科</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rgbClr val="FF0000"/>
                          </a:solidFill>
                          <a:effectLst/>
                          <a:latin typeface="標楷體" pitchFamily="65" charset="-120"/>
                          <a:ea typeface="標楷體" pitchFamily="65" charset="-120"/>
                        </a:rPr>
                        <a:t>北科附工汽車</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術科</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面試</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a:t>
                      </a:r>
                      <a:r>
                        <a:rPr kumimoji="0" lang="zh-TW" altLang="en-US" sz="18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北科附工：農場經營科</a:t>
                      </a:r>
                      <a:endParaRPr kumimoji="0" lang="en-US" altLang="zh-TW" sz="18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廣設科、觀光科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endParaRPr kumimoji="0" lang="zh-TW" altLang="zh-TW" sz="18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72</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152822"/>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695400" y="511534"/>
            <a:ext cx="11136560"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3" name="語音泡泡: 圓角矩形 2">
            <a:extLst>
              <a:ext uri="{FF2B5EF4-FFF2-40B4-BE49-F238E27FC236}">
                <a16:creationId xmlns:a16="http://schemas.microsoft.com/office/drawing/2014/main" id="{BBBB0CE4-A5CD-482F-881D-2895020CD537}"/>
              </a:ext>
            </a:extLst>
          </p:cNvPr>
          <p:cNvSpPr/>
          <p:nvPr/>
        </p:nvSpPr>
        <p:spPr bwMode="auto">
          <a:xfrm>
            <a:off x="8976320" y="980729"/>
            <a:ext cx="2855640" cy="2448272"/>
          </a:xfrm>
          <a:prstGeom prst="wedgeRoundRectCallout">
            <a:avLst>
              <a:gd name="adj1" fmla="val -99086"/>
              <a:gd name="adj2" fmla="val 73024"/>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sz="2800"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六、桃連區免試入學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07682938"/>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chemeClr val="bg1"/>
                </a:solidFill>
                <a:latin typeface="標楷體" pitchFamily="65" charset="-120"/>
                <a:ea typeface="標楷體" pitchFamily="65" charset="-120"/>
                <a:cs typeface="新細明體" charset="0"/>
              </a:rPr>
              <a:t>桃連區入學方式─</a:t>
            </a:r>
            <a:r>
              <a:rPr kumimoji="0" lang="zh-TW" altLang="en-US" sz="2800" b="1" dirty="0">
                <a:ln w="1905"/>
                <a:solidFill>
                  <a:schemeClr val="bg1"/>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chemeClr val="bg1"/>
              </a:solidFill>
              <a:effectLst>
                <a:innerShdw blurRad="69850" dist="43180" dir="5400000">
                  <a:srgbClr val="000000">
                    <a:alpha val="65000"/>
                  </a:srgbClr>
                </a:innerShdw>
              </a:effectLst>
              <a:latin typeface="+mn-lt"/>
              <a:ea typeface="標楷體" charset="0"/>
              <a:cs typeface="標楷體" charset="0"/>
            </a:endParaRPr>
          </a:p>
        </p:txBody>
      </p:sp>
    </p:spTree>
    <p:custDataLst>
      <p:tags r:id="rId1"/>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08213" y="1557339"/>
            <a:ext cx="7777162" cy="586957"/>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0" i="0" u="none" strike="noStrike" kern="1200" cap="none" spc="0" normalizeH="0" baseline="0" noProof="0">
                <a:ln>
                  <a:noFill/>
                </a:ln>
                <a:solidFill>
                  <a:srgbClr val="000000"/>
                </a:solidFill>
                <a:effectLst/>
                <a:uLnTx/>
                <a:uFillTx/>
                <a:latin typeface="Arial" pitchFamily="34" charset="0"/>
                <a:ea typeface="標楷體" pitchFamily="65" charset="-120"/>
                <a:cs typeface="+mn-cs"/>
              </a:rPr>
              <a:t>符合國民中學成績評量準則畢業資格者。</a:t>
            </a:r>
          </a:p>
        </p:txBody>
      </p:sp>
      <p:sp>
        <p:nvSpPr>
          <p:cNvPr id="148483" name="AutoShape 11"/>
          <p:cNvSpPr>
            <a:spLocks noChangeArrowheads="1"/>
          </p:cNvSpPr>
          <p:nvPr/>
        </p:nvSpPr>
        <p:spPr bwMode="auto">
          <a:xfrm>
            <a:off x="2208214" y="2276475"/>
            <a:ext cx="8135937" cy="446563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rPr>
              <a:t>一、</a:t>
            </a:r>
            <a:r>
              <a:rPr kumimoji="1" lang="en-US" altLang="zh-TW"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學生實際出席日數（不含公、喪、病假），須達</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六學期總出席日數之三分之二以上</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二、學生日常生活表現六學期成績依教師輔導與管教學生之相關規定，</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辦理功過相抵</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、獎懲實施、懲罰存記及改過銷過等事項，且依規定程序審核通過註銷後，其</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記錄未達三大過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三小過等同一大過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者。</a:t>
            </a:r>
            <a:r>
              <a:rPr kumimoji="1" lang="zh-TW" altLang="en-US"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三、學生學習領域畢業成績</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至少四大領域</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含</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成績達丙等</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六十分</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以上者</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48485"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413475" y="228422"/>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畢業資格：</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6</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修業資格：</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2</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Tree>
    <p:custDataLst>
      <p:tags r:id="rId1"/>
    </p:custDataLst>
    <p:extLst>
      <p:ext uri="{BB962C8B-B14F-4D97-AF65-F5344CB8AC3E}">
        <p14:creationId xmlns:p14="http://schemas.microsoft.com/office/powerpoint/2010/main" val="4200800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505056" cy="4031873"/>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2</a:t>
            </a:r>
            <a:r>
              <a:rPr kumimoji="0" lang="zh-TW" altLang="zh-TW" b="1" dirty="0">
                <a:solidFill>
                  <a:srgbClr val="FF0000"/>
                </a:solidFill>
                <a:ea typeface="標楷體" panose="03000509000000000000" pitchFamily="65" charset="-120"/>
                <a:cs typeface="新細明體" panose="02020500000000000000" pitchFamily="18" charset="-120"/>
              </a:rPr>
              <a:t>、 </a:t>
            </a:r>
            <a:r>
              <a:rPr kumimoji="0" lang="en-US" altLang="zh-TW"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志願序（</a:t>
            </a:r>
            <a:r>
              <a:rPr kumimoji="0" lang="en-US" altLang="zh-TW"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15</a:t>
            </a:r>
            <a:r>
              <a:rPr kumimoji="0"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分）</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(12</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7</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8</a:t>
            </a:r>
            <a:r>
              <a:rPr kumimoji="0" lang="zh-TW" altLang="zh-TW" b="1" dirty="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10</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11</a:t>
            </a:r>
            <a:r>
              <a:rPr kumimoji="0" lang="zh-TW" altLang="zh-TW" b="1" dirty="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 </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13</a:t>
            </a:r>
            <a:r>
              <a:rPr kumimoji="0" lang="zh-TW"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16~30</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b="1" dirty="0">
                <a:ea typeface="標楷體" panose="03000509000000000000" pitchFamily="65" charset="-120"/>
                <a:cs typeface="新細明體" panose="02020500000000000000" pitchFamily="18" charset="-120"/>
              </a:rPr>
              <a:t>)</a:t>
            </a:r>
            <a:r>
              <a:rPr kumimoji="0" lang="zh-TW" altLang="en-US" b="1" dirty="0">
                <a:ea typeface="標楷體" panose="03000509000000000000" pitchFamily="65" charset="-120"/>
                <a:cs typeface="新細明體" panose="02020500000000000000" pitchFamily="18" charset="-120"/>
              </a:rPr>
              <a:t> </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，可選填</a:t>
            </a:r>
            <a:r>
              <a:rPr kumimoji="0" lang="en-US" altLang="zh-TW" b="1" dirty="0">
                <a:latin typeface="標楷體" panose="03000509000000000000" pitchFamily="65" charset="-120"/>
                <a:ea typeface="標楷體" panose="03000509000000000000" pitchFamily="65" charset="-120"/>
                <a:cs typeface="新細明體" panose="02020500000000000000" pitchFamily="18" charset="-120"/>
              </a:rPr>
              <a:t>30</a:t>
            </a: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個志願數</a:t>
            </a:r>
          </a:p>
          <a:p>
            <a:pPr eaLnBrk="1" hangingPunct="1">
              <a:buFontTx/>
              <a:buChar char="•"/>
              <a:defRPr/>
            </a:pPr>
            <a:r>
              <a:rPr lang="zh-TW" altLang="zh-TW"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職業類科</a:t>
            </a:r>
            <a:r>
              <a:rPr lang="zh-TW" altLang="en-US" b="1" dirty="0">
                <a:latin typeface="標楷體" panose="03000509000000000000" pitchFamily="65" charset="-120"/>
                <a:ea typeface="標楷體" panose="03000509000000000000" pitchFamily="65" charset="-120"/>
                <a:cs typeface="新細明體" panose="02020500000000000000" pitchFamily="18" charset="-120"/>
              </a:rPr>
              <a:t>同一職</a:t>
            </a:r>
            <a:r>
              <a:rPr lang="zh-TW" altLang="zh-TW" b="1" dirty="0">
                <a:latin typeface="標楷體" panose="03000509000000000000" pitchFamily="65" charset="-120"/>
                <a:ea typeface="標楷體" panose="03000509000000000000" pitchFamily="65" charset="-120"/>
                <a:cs typeface="新細明體" panose="02020500000000000000" pitchFamily="18" charset="-120"/>
              </a:rPr>
              <a:t>群各科別連續選填為志願時，視為同一志願</a:t>
            </a:r>
            <a:r>
              <a:rPr lang="zh-TW" altLang="en-US" b="1" dirty="0">
                <a:latin typeface="標楷體" panose="03000509000000000000" pitchFamily="65" charset="-120"/>
                <a:ea typeface="標楷體" panose="03000509000000000000" pitchFamily="65" charset="-120"/>
                <a:cs typeface="新細明體" panose="02020500000000000000" pitchFamily="18" charset="-120"/>
              </a:rPr>
              <a:t>序</a:t>
            </a:r>
            <a:r>
              <a:rPr lang="zh-TW" altLang="zh-TW" b="1" dirty="0">
                <a:latin typeface="標楷體" panose="03000509000000000000" pitchFamily="65" charset="-120"/>
                <a:ea typeface="標楷體" panose="03000509000000000000" pitchFamily="65" charset="-120"/>
                <a:cs typeface="新細明體" panose="02020500000000000000" pitchFamily="18" charset="-120"/>
              </a:rPr>
              <a:t>計分</a:t>
            </a:r>
            <a:endParaRPr kumimoji="0" lang="en-US" altLang="zh-TW" b="1"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kumimoji="0" lang="zh-TW" altLang="en-US" b="1" dirty="0">
                <a:latin typeface="標楷體" panose="03000509000000000000" pitchFamily="65" charset="-120"/>
                <a:ea typeface="標楷體" panose="03000509000000000000" pitchFamily="65" charset="-120"/>
                <a:cs typeface="新細明體" panose="02020500000000000000" pitchFamily="18" charset="-120"/>
              </a:rPr>
              <a:t>當總積分完全相同需進行超額比序</a:t>
            </a:r>
            <a:r>
              <a:rPr kumimoji="0" lang="zh-TW" altLang="en-US" b="1" dirty="0">
                <a:ea typeface="標楷體" panose="03000509000000000000" pitchFamily="65" charset="-120"/>
                <a:cs typeface="新細明體" panose="02020500000000000000" pitchFamily="18" charset="-120"/>
              </a:rPr>
              <a:t>，比序至「志願序積分」項目時，</a:t>
            </a:r>
            <a:r>
              <a:rPr kumimoji="0" lang="zh-TW" altLang="en-US" b="1" dirty="0">
                <a:solidFill>
                  <a:srgbClr val="FF0000"/>
                </a:solidFill>
                <a:ea typeface="標楷體" panose="03000509000000000000" pitchFamily="65" charset="-120"/>
                <a:cs typeface="新細明體" panose="02020500000000000000" pitchFamily="18" charset="-120"/>
              </a:rPr>
              <a:t>志願序積分高者將優先錄取</a:t>
            </a:r>
            <a:r>
              <a:rPr kumimoji="0" lang="zh-TW" altLang="en-US" b="1"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a:t>
            </a:r>
          </a:p>
        </p:txBody>
      </p:sp>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2957529024"/>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應英科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應日科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標楷體" pitchFamily="65" charset="-120"/>
                          <a:ea typeface="標楷體" pitchFamily="65" charset="-120"/>
                          <a:cs typeface="+mn-cs"/>
                        </a:rPr>
                        <a:t>12</a:t>
                      </a:r>
                      <a:endParaRPr kumimoji="0" lang="zh-TW" altLang="en-US" sz="2400" b="0" i="0" u="none" strike="noStrike" kern="1200" cap="none" normalizeH="0" baseline="0" dirty="0">
                        <a:ln>
                          <a:noFill/>
                        </a:ln>
                        <a:solidFill>
                          <a:srgbClr val="000000"/>
                        </a:solidFill>
                        <a:effectLst/>
                        <a:latin typeface="標楷體" pitchFamily="65" charset="-120"/>
                        <a:ea typeface="標楷體" pitchFamily="65" charset="-120"/>
                        <a:cs typeface="+mn-cs"/>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4966082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93</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57933313"/>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應日科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353300"/>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357563"/>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69320"/>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ustDataLst>
      <p:tags r:id="rId1"/>
    </p:custDataLst>
    <p:extLst>
      <p:ext uri="{BB962C8B-B14F-4D97-AF65-F5344CB8AC3E}">
        <p14:creationId xmlns:p14="http://schemas.microsoft.com/office/powerpoint/2010/main" val="38892136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ustDataLst>
      <p:tags r:id="rId1"/>
    </p:custDataLst>
    <p:extLst>
      <p:ext uri="{BB962C8B-B14F-4D97-AF65-F5344CB8AC3E}">
        <p14:creationId xmlns:p14="http://schemas.microsoft.com/office/powerpoint/2010/main" val="2148119311"/>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生涯規劃：</a:t>
            </a:r>
            <a:r>
              <a:rPr kumimoji="0" lang="en-US" altLang="zh-TW"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6</a:t>
            </a:r>
            <a:r>
              <a:rPr kumimoji="0" lang="zh-TW" altLang="en-US"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分</a:t>
            </a:r>
            <a:endParaRPr kumimoji="0" lang="en-US" altLang="zh-TW"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報名校、科與生涯規劃建議</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家長意見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導師意見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輔導教師意見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就近入學：</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5</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4638" name="Text Box 12"/>
          <p:cNvSpPr txBox="1">
            <a:spLocks noChangeArrowheads="1"/>
          </p:cNvSpPr>
          <p:nvPr/>
        </p:nvSpPr>
        <p:spPr bwMode="auto">
          <a:xfrm>
            <a:off x="2595564" y="5175251"/>
            <a:ext cx="6624637" cy="1325563"/>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桃園區學生符合就近入學得</a:t>
            </a:r>
            <a:r>
              <a:rPr kumimoji="1" lang="en-US" altLang="zh-TW"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5</a:t>
            </a: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分。</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共同就學區學生得</a:t>
            </a:r>
            <a:r>
              <a:rPr kumimoji="1" lang="en-US" altLang="zh-TW"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5</a:t>
            </a: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分。</a:t>
            </a:r>
          </a:p>
        </p:txBody>
      </p:sp>
    </p:spTree>
    <p:custDataLst>
      <p:tags r:id="rId1"/>
    </p:custDataLst>
    <p:extLst>
      <p:ext uri="{BB962C8B-B14F-4D97-AF65-F5344CB8AC3E}">
        <p14:creationId xmlns:p14="http://schemas.microsoft.com/office/powerpoint/2010/main" val="11594863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矩形 9">
            <a:extLst>
              <a:ext uri="{FF2B5EF4-FFF2-40B4-BE49-F238E27FC236}">
                <a16:creationId xmlns:a16="http://schemas.microsoft.com/office/drawing/2014/main" id="{66285A73-AAFF-4C9B-8741-8F8CEDACCF3C}"/>
              </a:ext>
            </a:extLst>
          </p:cNvPr>
          <p:cNvSpPr>
            <a:spLocks noChangeArrowheads="1"/>
          </p:cNvSpPr>
          <p:nvPr/>
        </p:nvSpPr>
        <p:spPr bwMode="auto">
          <a:xfrm>
            <a:off x="1524000" y="908051"/>
            <a:ext cx="9144000" cy="504825"/>
          </a:xfrm>
          <a:prstGeom prst="rect">
            <a:avLst/>
          </a:prstGeom>
          <a:solidFill>
            <a:srgbClr val="CCFF99"/>
          </a:solidFill>
          <a:ln w="25400" algn="ctr">
            <a:solidFill>
              <a:srgbClr val="669900"/>
            </a:solidFill>
            <a:round/>
            <a:headEnd/>
            <a:tailEnd/>
          </a:ln>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165100" marR="0" lvl="0" indent="-165100" algn="just"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五、生涯發展規劃書</a:t>
            </a:r>
            <a:endParaRPr kumimoji="0" lang="zh-TW" altLang="zh-TW"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pic>
        <p:nvPicPr>
          <p:cNvPr id="11" name="Picture 2">
            <a:extLst>
              <a:ext uri="{FF2B5EF4-FFF2-40B4-BE49-F238E27FC236}">
                <a16:creationId xmlns:a16="http://schemas.microsoft.com/office/drawing/2014/main" id="{D5CF9C19-10C4-4C12-8E59-378AEAC036C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135560" y="1481909"/>
            <a:ext cx="3816424" cy="535911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2" name="Picture 3">
            <a:extLst>
              <a:ext uri="{FF2B5EF4-FFF2-40B4-BE49-F238E27FC236}">
                <a16:creationId xmlns:a16="http://schemas.microsoft.com/office/drawing/2014/main" id="{C0C20FE2-E3C1-4FDA-B783-D38342A6D75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0354" y="1489275"/>
            <a:ext cx="3796665" cy="534874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68965" name="圖片 1">
            <a:extLst>
              <a:ext uri="{FF2B5EF4-FFF2-40B4-BE49-F238E27FC236}">
                <a16:creationId xmlns:a16="http://schemas.microsoft.com/office/drawing/2014/main" id="{6596C654-CD1E-4A6A-8758-7C7798A1A2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5167313"/>
            <a:ext cx="12954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6" name="矩形 1">
            <a:extLst>
              <a:ext uri="{FF2B5EF4-FFF2-40B4-BE49-F238E27FC236}">
                <a16:creationId xmlns:a16="http://schemas.microsoft.com/office/drawing/2014/main" id="{03FE4C49-1CD9-448F-834F-146D61697BD0}"/>
              </a:ext>
            </a:extLst>
          </p:cNvPr>
          <p:cNvSpPr>
            <a:spLocks noChangeArrowheads="1"/>
          </p:cNvSpPr>
          <p:nvPr/>
        </p:nvSpPr>
        <p:spPr bwMode="auto">
          <a:xfrm>
            <a:off x="6527801" y="3716338"/>
            <a:ext cx="576263" cy="20891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32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9" name="橢圓形圖說文字 8">
            <a:extLst>
              <a:ext uri="{FF2B5EF4-FFF2-40B4-BE49-F238E27FC236}">
                <a16:creationId xmlns:a16="http://schemas.microsoft.com/office/drawing/2014/main" id="{9C3AD70B-9360-4CEC-BED6-1C11251C3F6D}"/>
              </a:ext>
            </a:extLst>
          </p:cNvPr>
          <p:cNvSpPr/>
          <p:nvPr/>
        </p:nvSpPr>
        <p:spPr bwMode="auto">
          <a:xfrm>
            <a:off x="3208339" y="3970339"/>
            <a:ext cx="2382837" cy="3513137"/>
          </a:xfrm>
          <a:prstGeom prst="wedgeEllipseCallout">
            <a:avLst>
              <a:gd name="adj1" fmla="val -65106"/>
              <a:gd name="adj2" fmla="val 16500"/>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marL="0" marR="0" lvl="0" indent="0" algn="l" defTabSz="914400" rtl="0" eaLnBrk="1" fontAlgn="base" latinLnBrk="0" hangingPunct="1">
              <a:lnSpc>
                <a:spcPts val="2400"/>
              </a:lnSpc>
              <a:spcBef>
                <a:spcPct val="0"/>
              </a:spcBef>
              <a:spcAft>
                <a:spcPct val="0"/>
              </a:spcAft>
              <a:buClrTx/>
              <a:buSzTx/>
              <a:buFontTx/>
              <a:buNone/>
              <a:tabLst/>
              <a:defRPr/>
            </a:pP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參考生涯輔導紀錄手冊資料，親師生一起討論，依據</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孩子學習表現、專長、興趣</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等，並且考量想</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升讀學校的入學條件</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，初步完成個人升學規劃。</a:t>
            </a:r>
          </a:p>
        </p:txBody>
      </p:sp>
      <p:grpSp>
        <p:nvGrpSpPr>
          <p:cNvPr id="3" name="群組 2">
            <a:extLst>
              <a:ext uri="{FF2B5EF4-FFF2-40B4-BE49-F238E27FC236}">
                <a16:creationId xmlns:a16="http://schemas.microsoft.com/office/drawing/2014/main" id="{BBA4B896-E68F-4190-BC58-2A5C6EDF3946}"/>
              </a:ext>
            </a:extLst>
          </p:cNvPr>
          <p:cNvGrpSpPr>
            <a:grpSpLocks/>
          </p:cNvGrpSpPr>
          <p:nvPr/>
        </p:nvGrpSpPr>
        <p:grpSpPr bwMode="auto">
          <a:xfrm>
            <a:off x="3189289" y="1381126"/>
            <a:ext cx="5761037" cy="5510213"/>
            <a:chOff x="1665536" y="1381059"/>
            <a:chExt cx="5760194" cy="5509751"/>
          </a:xfrm>
        </p:grpSpPr>
        <p:pic>
          <p:nvPicPr>
            <p:cNvPr id="8" name="Picture 3">
              <a:extLst>
                <a:ext uri="{FF2B5EF4-FFF2-40B4-BE49-F238E27FC236}">
                  <a16:creationId xmlns:a16="http://schemas.microsoft.com/office/drawing/2014/main" id="{CD1912E6-268D-4B23-AC9B-CC6F12F5652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665536" y="1381059"/>
              <a:ext cx="5760194" cy="5509751"/>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2" name="矩形 1">
              <a:extLst>
                <a:ext uri="{FF2B5EF4-FFF2-40B4-BE49-F238E27FC236}">
                  <a16:creationId xmlns:a16="http://schemas.microsoft.com/office/drawing/2014/main" id="{7FA6459D-A8AC-4D63-8EF2-E500A878C26A}"/>
                </a:ext>
              </a:extLst>
            </p:cNvPr>
            <p:cNvSpPr/>
            <p:nvPr/>
          </p:nvSpPr>
          <p:spPr bwMode="auto">
            <a:xfrm>
              <a:off x="1763947" y="2077914"/>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0" name="矩形 9">
              <a:extLst>
                <a:ext uri="{FF2B5EF4-FFF2-40B4-BE49-F238E27FC236}">
                  <a16:creationId xmlns:a16="http://schemas.microsoft.com/office/drawing/2014/main" id="{C1631254-0634-44CF-807F-BDCF94334479}"/>
                </a:ext>
              </a:extLst>
            </p:cNvPr>
            <p:cNvSpPr/>
            <p:nvPr/>
          </p:nvSpPr>
          <p:spPr bwMode="auto">
            <a:xfrm>
              <a:off x="1765533" y="3284312"/>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3" name="矩形 12">
              <a:extLst>
                <a:ext uri="{FF2B5EF4-FFF2-40B4-BE49-F238E27FC236}">
                  <a16:creationId xmlns:a16="http://schemas.microsoft.com/office/drawing/2014/main" id="{7BABBC2D-9495-426A-A60B-08EB9661E07D}"/>
                </a:ext>
              </a:extLst>
            </p:cNvPr>
            <p:cNvSpPr/>
            <p:nvPr/>
          </p:nvSpPr>
          <p:spPr bwMode="auto">
            <a:xfrm>
              <a:off x="1763947" y="4328800"/>
              <a:ext cx="838077" cy="669869"/>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grpSp>
    </p:spTree>
    <p:custDataLst>
      <p:tags r:id="rId1"/>
    </p:custDataLst>
    <p:extLst>
      <p:ext uri="{BB962C8B-B14F-4D97-AF65-F5344CB8AC3E}">
        <p14:creationId xmlns:p14="http://schemas.microsoft.com/office/powerpoint/2010/main" val="33413289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1">
            <a:extLst>
              <a:ext uri="{FF2B5EF4-FFF2-40B4-BE49-F238E27FC236}">
                <a16:creationId xmlns:a16="http://schemas.microsoft.com/office/drawing/2014/main" id="{71CB1812-8C19-4236-8750-C8037B2FA1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5114" y="1"/>
            <a:ext cx="9132887"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F289DA01-764C-4361-85B3-BD04C97D4F38}"/>
              </a:ext>
            </a:extLst>
          </p:cNvPr>
          <p:cNvSpPr/>
          <p:nvPr/>
        </p:nvSpPr>
        <p:spPr>
          <a:xfrm>
            <a:off x="6743701" y="2636839"/>
            <a:ext cx="3698875" cy="1800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1.</a:t>
            </a: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適性輔導</a:t>
            </a: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a:t>
            </a:r>
            <a:b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b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生涯發展規劃建議</a:t>
            </a:r>
            <a:b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b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2.</a:t>
            </a: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志願少</a:t>
            </a:r>
            <a:endPar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endParaRPr>
          </a:p>
        </p:txBody>
      </p:sp>
      <p:sp>
        <p:nvSpPr>
          <p:cNvPr id="9" name="圓角矩形 8">
            <a:extLst>
              <a:ext uri="{FF2B5EF4-FFF2-40B4-BE49-F238E27FC236}">
                <a16:creationId xmlns:a16="http://schemas.microsoft.com/office/drawing/2014/main" id="{A0D2D391-2794-4025-9D32-63D14410D95C}"/>
              </a:ext>
            </a:extLst>
          </p:cNvPr>
          <p:cNvSpPr/>
          <p:nvPr/>
        </p:nvSpPr>
        <p:spPr>
          <a:xfrm>
            <a:off x="5686426" y="1679576"/>
            <a:ext cx="415925" cy="238125"/>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3" name="頁尾版面配置區 2">
            <a:extLst>
              <a:ext uri="{FF2B5EF4-FFF2-40B4-BE49-F238E27FC236}">
                <a16:creationId xmlns:a16="http://schemas.microsoft.com/office/drawing/2014/main" id="{5DACF692-E72E-492C-BEC5-3E512E5CB48E}"/>
              </a:ext>
            </a:extLst>
          </p:cNvPr>
          <p:cNvSpPr>
            <a:spLocks noGrp="1"/>
          </p:cNvSpPr>
          <p:nvPr>
            <p:ph type="ftr" sz="quarter" idx="4294967295"/>
          </p:nvPr>
        </p:nvSpPr>
        <p:spPr>
          <a:xfrm>
            <a:off x="4648200" y="6356351"/>
            <a:ext cx="2895600" cy="3651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200" b="0" i="0" u="none" strike="noStrike" kern="1200" cap="none" spc="0" normalizeH="0" baseline="0" noProof="0">
              <a:ln>
                <a:noFill/>
              </a:ln>
              <a:solidFill>
                <a:srgbClr val="898989"/>
              </a:solidFill>
              <a:effectLst/>
              <a:uLnTx/>
              <a:uFillTx/>
              <a:latin typeface="Arial" pitchFamily="34" charset="0"/>
              <a:ea typeface="新細明體" pitchFamily="18" charset="-120"/>
              <a:cs typeface="+mn-cs"/>
            </a:endParaRPr>
          </a:p>
        </p:txBody>
      </p:sp>
      <p:sp>
        <p:nvSpPr>
          <p:cNvPr id="4" name="投影片編號版面配置區 3">
            <a:extLst>
              <a:ext uri="{FF2B5EF4-FFF2-40B4-BE49-F238E27FC236}">
                <a16:creationId xmlns:a16="http://schemas.microsoft.com/office/drawing/2014/main" id="{1D6D41D6-3351-4D43-8B44-8E3C46E5C221}"/>
              </a:ext>
            </a:extLst>
          </p:cNvPr>
          <p:cNvSpPr>
            <a:spLocks noGrp="1"/>
          </p:cNvSpPr>
          <p:nvPr>
            <p:ph type="sldNum" sz="quarter" idx="4294967295"/>
          </p:nvPr>
        </p:nvSpPr>
        <p:spPr>
          <a:xfrm>
            <a:off x="7176120" y="260649"/>
            <a:ext cx="2133600" cy="365125"/>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zh-TW" altLang="en-US" sz="1400" b="1" i="0" u="none" strike="noStrike" kern="1200" cap="none" spc="0" normalizeH="0" baseline="0" noProof="0" dirty="0">
              <a:ln>
                <a:noFill/>
              </a:ln>
              <a:solidFill>
                <a:srgbClr val="000000"/>
              </a:solidFill>
              <a:effectLst/>
              <a:uLnTx/>
              <a:uFillTx/>
              <a:latin typeface="Arial" pitchFamily="34" charset="0"/>
              <a:ea typeface="新細明體" pitchFamily="18" charset="-120"/>
              <a:cs typeface="+mn-cs"/>
            </a:endParaRPr>
          </a:p>
        </p:txBody>
      </p:sp>
    </p:spTree>
    <p:custDataLst>
      <p:tags r:id="rId1"/>
    </p:custDataLst>
    <p:extLst>
      <p:ext uri="{BB962C8B-B14F-4D97-AF65-F5344CB8AC3E}">
        <p14:creationId xmlns:p14="http://schemas.microsoft.com/office/powerpoint/2010/main" val="139192991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126288" y="518002"/>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均衡學習：</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9</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5655" name="Text Box 25"/>
          <p:cNvSpPr txBox="1">
            <a:spLocks noChangeArrowheads="1"/>
          </p:cNvSpPr>
          <p:nvPr/>
        </p:nvSpPr>
        <p:spPr bwMode="auto">
          <a:xfrm>
            <a:off x="1625600" y="1389928"/>
            <a:ext cx="9438952" cy="2603790"/>
          </a:xfrm>
          <a:prstGeom prst="rect">
            <a:avLst/>
          </a:prstGeom>
          <a:noFill/>
          <a:ln w="9525">
            <a:noFill/>
            <a:miter lim="800000"/>
            <a:headEnd/>
            <a:tailEnd/>
          </a:ln>
        </p:spPr>
        <p:txBody>
          <a:bodyPr wrap="square">
            <a:spAutoFit/>
          </a:bodyPr>
          <a:lstStyle/>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107</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學年度以前入學：基本條件為國中</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健體、藝文、綜合領域五學期平均成績達</a:t>
            </a:r>
            <a:r>
              <a:rPr kumimoji="1" lang="en-US" altLang="zh-TW"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60</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分以上者各得</a:t>
            </a:r>
            <a:r>
              <a:rPr kumimoji="1" lang="en-US" altLang="zh-TW"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3</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分</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endPar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108</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學年度以後入學：基本條件為國中</a:t>
            </a:r>
            <a:r>
              <a:rPr kumimoji="1" lang="zh-TW" altLang="en-US" sz="3200" b="0" i="0" u="none" strike="noStrike" kern="1200" cap="none" spc="0" normalizeH="0" baseline="0" noProof="0" dirty="0">
                <a:ln>
                  <a:noFill/>
                </a:ln>
                <a:solidFill>
                  <a:srgbClr val="0000FF"/>
                </a:solidFill>
                <a:effectLst/>
                <a:uLnTx/>
                <a:uFillTx/>
                <a:latin typeface="標楷體" pitchFamily="65" charset="-120"/>
                <a:ea typeface="標楷體" pitchFamily="65" charset="-120"/>
                <a:cs typeface="+mn-cs"/>
              </a:rPr>
              <a:t>健體、藝術、綜合活動、科技領域</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五學期平均成績達</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60</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分以上者，每個領域各得</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3</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分，最高</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9</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endPar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p:txBody>
      </p:sp>
      <p:grpSp>
        <p:nvGrpSpPr>
          <p:cNvPr id="155657" name="群組 4"/>
          <p:cNvGrpSpPr>
            <a:grpSpLocks/>
          </p:cNvGrpSpPr>
          <p:nvPr/>
        </p:nvGrpSpPr>
        <p:grpSpPr bwMode="auto">
          <a:xfrm>
            <a:off x="1524000" y="4069275"/>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8" name="群組 7"/>
          <p:cNvGrpSpPr>
            <a:grpSpLocks/>
          </p:cNvGrpSpPr>
          <p:nvPr/>
        </p:nvGrpSpPr>
        <p:grpSpPr bwMode="auto">
          <a:xfrm>
            <a:off x="5317640" y="3933056"/>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8" name="文字方塊 17"/>
          <p:cNvSpPr txBox="1"/>
          <p:nvPr/>
        </p:nvSpPr>
        <p:spPr>
          <a:xfrm>
            <a:off x="7214007" y="4102093"/>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品德表現：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10</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9" name="Rectangle 3"/>
          <p:cNvSpPr>
            <a:spLocks noChangeArrowheads="1"/>
          </p:cNvSpPr>
          <p:nvPr/>
        </p:nvSpPr>
        <p:spPr bwMode="auto">
          <a:xfrm>
            <a:off x="1703512" y="4997963"/>
            <a:ext cx="10488488" cy="1571842"/>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大功每次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4.5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分，記功每次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1.5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endPar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  </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嘉獎每次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0.5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最高</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6</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銷過後，無記過或二次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含</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警告以下者得</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6</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p:txBody>
      </p:sp>
    </p:spTree>
    <p:custDataLst>
      <p:tags r:id="rId1"/>
    </p:custDataLst>
    <p:extLst>
      <p:ext uri="{BB962C8B-B14F-4D97-AF65-F5344CB8AC3E}">
        <p14:creationId xmlns:p14="http://schemas.microsoft.com/office/powerpoint/2010/main" val="20863647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3058" name="群組 4">
            <a:extLst>
              <a:ext uri="{FF2B5EF4-FFF2-40B4-BE49-F238E27FC236}">
                <a16:creationId xmlns:a16="http://schemas.microsoft.com/office/drawing/2014/main" id="{C88FD7EF-A6B4-4535-8249-C420D33AD3B8}"/>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31240520-5D15-47BD-8171-24D2147572DC}"/>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CEE1C92C-F215-4C76-9CC6-B6D50FF5C50B}"/>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3059" name="群組 7">
            <a:extLst>
              <a:ext uri="{FF2B5EF4-FFF2-40B4-BE49-F238E27FC236}">
                <a16:creationId xmlns:a16="http://schemas.microsoft.com/office/drawing/2014/main" id="{A0298345-10FB-4BB1-98AE-BF5F48AC1498}"/>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E2E9AD6A-24DC-4D4F-9A95-C2B16FAEF4EA}"/>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A97EFB3D-BE39-4B4F-9B63-D188C737605F}"/>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a:extLst>
              <a:ext uri="{FF2B5EF4-FFF2-40B4-BE49-F238E27FC236}">
                <a16:creationId xmlns:a16="http://schemas.microsoft.com/office/drawing/2014/main" id="{C0EE84B9-6F3B-4D7E-A1E6-AA3016F0DAD4}"/>
              </a:ext>
            </a:extLst>
          </p:cNvPr>
          <p:cNvSpPr txBox="1"/>
          <p:nvPr/>
        </p:nvSpPr>
        <p:spPr>
          <a:xfrm>
            <a:off x="7024694" y="571481"/>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服務表現：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10</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2" name="Rectangle 3">
            <a:extLst>
              <a:ext uri="{FF2B5EF4-FFF2-40B4-BE49-F238E27FC236}">
                <a16:creationId xmlns:a16="http://schemas.microsoft.com/office/drawing/2014/main" id="{0884DD4D-74B0-4EB6-B114-A41301D26F24}"/>
              </a:ext>
            </a:extLst>
          </p:cNvPr>
          <p:cNvSpPr>
            <a:spLocks noChangeArrowheads="1"/>
          </p:cNvSpPr>
          <p:nvPr/>
        </p:nvSpPr>
        <p:spPr bwMode="auto">
          <a:xfrm>
            <a:off x="897522" y="1614976"/>
            <a:ext cx="10282658" cy="4034054"/>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marL="357188" marR="0" lvl="0" indent="-357188"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擔任</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班級內幹部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自治市幹部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及</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社團幹部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任滿</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學期，經</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考核表現優良者得</a:t>
            </a:r>
            <a:r>
              <a:rPr kumimoji="1" lang="en-US" altLang="zh-TW"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2</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分</a:t>
            </a:r>
            <a:br>
              <a:rPr kumimoji="1" lang="en-US" altLang="zh-TW"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b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上限</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4</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分</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志願服務學習時數，每</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小時</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0.3</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分。</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  </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未滿</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小時不計分</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endParaRPr>
          </a:p>
          <a:p>
            <a:pPr marL="357188" marR="0" lvl="0" indent="-357188"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擔任班級或學生幹部及志願服務學習時數得合併計分：</a:t>
            </a:r>
            <a:b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b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20</a:t>
            </a: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小時≦志願服務≦</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34</a:t>
            </a: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小時</a:t>
            </a:r>
            <a:b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b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(6</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分除以</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0.3=</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新細明體" pitchFamily="18" charset="-120"/>
              </a:rPr>
              <a:t>20</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小時</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(10</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分除以</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0.3 =</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新細明體" pitchFamily="18" charset="-120"/>
              </a:rPr>
              <a:t>34</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小時</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endParaRPr>
          </a:p>
        </p:txBody>
      </p:sp>
      <p:sp>
        <p:nvSpPr>
          <p:cNvPr id="173064" name="投影片編號版面配置區 12">
            <a:extLst>
              <a:ext uri="{FF2B5EF4-FFF2-40B4-BE49-F238E27FC236}">
                <a16:creationId xmlns:a16="http://schemas.microsoft.com/office/drawing/2014/main" id="{AD4DFA3B-DB7A-45AD-93BE-B509E27AC4C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E132C4-4026-4617-86F4-04969F5316BE}"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sp>
        <p:nvSpPr>
          <p:cNvPr id="2" name="文字方塊 1"/>
          <p:cNvSpPr txBox="1"/>
          <p:nvPr/>
        </p:nvSpPr>
        <p:spPr>
          <a:xfrm>
            <a:off x="2207568" y="5644258"/>
            <a:ext cx="8003232" cy="1077218"/>
          </a:xfrm>
          <a:prstGeom prst="rect">
            <a:avLst/>
          </a:prstGeom>
          <a:solidFill>
            <a:srgbClr val="99FFCC"/>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若有報考五專同學，志工服務時數會需要更多才能達滿分，詳細請參照五專招生簡章。</a:t>
            </a:r>
          </a:p>
        </p:txBody>
      </p:sp>
    </p:spTree>
    <p:custDataLst>
      <p:tags r:id="rId1"/>
    </p:custDataLst>
    <p:extLst>
      <p:ext uri="{BB962C8B-B14F-4D97-AF65-F5344CB8AC3E}">
        <p14:creationId xmlns:p14="http://schemas.microsoft.com/office/powerpoint/2010/main" val="26416454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7" descr="Capture_2016_03_01_21_08_23_62">
            <a:extLst>
              <a:ext uri="{FF2B5EF4-FFF2-40B4-BE49-F238E27FC236}">
                <a16:creationId xmlns:a16="http://schemas.microsoft.com/office/drawing/2014/main" id="{4D1BAE5C-488A-4195-A057-9A585718B4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8" name="Text Box 6">
            <a:extLst>
              <a:ext uri="{FF2B5EF4-FFF2-40B4-BE49-F238E27FC236}">
                <a16:creationId xmlns:a16="http://schemas.microsoft.com/office/drawing/2014/main" id="{89778C45-D28A-4528-9D0C-D53DE087A801}"/>
              </a:ext>
            </a:extLst>
          </p:cNvPr>
          <p:cNvSpPr txBox="1">
            <a:spLocks noChangeArrowheads="1"/>
          </p:cNvSpPr>
          <p:nvPr/>
        </p:nvSpPr>
        <p:spPr bwMode="auto">
          <a:xfrm>
            <a:off x="6959601" y="4941888"/>
            <a:ext cx="2663825"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TW" altLang="en-US" sz="2400" b="1" i="0" u="none" strike="noStrike" kern="1200" cap="none" spc="0" normalizeH="0" baseline="0" noProof="0">
                <a:ln>
                  <a:noFill/>
                </a:ln>
                <a:solidFill>
                  <a:srgbClr val="000000"/>
                </a:solidFill>
                <a:effectLst/>
                <a:uLnTx/>
                <a:uFillTx/>
                <a:latin typeface="標楷體" panose="03000509000000000000" pitchFamily="65" charset="-120"/>
                <a:ea typeface="標楷體" panose="03000509000000000000" pitchFamily="65" charset="-120"/>
                <a:cs typeface="+mn-cs"/>
              </a:rPr>
              <a:t>個別序位</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80.12</a:t>
            </a:r>
            <a:r>
              <a:rPr kumimoji="0" lang="zh-TW" altLang="en-US"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a:t>
            </a: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~100</a:t>
            </a:r>
            <a:r>
              <a:rPr kumimoji="0" lang="zh-TW" altLang="en-US"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a:t>
            </a:r>
            <a:endPar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22317~27852</a:t>
            </a:r>
          </a:p>
        </p:txBody>
      </p:sp>
      <p:sp>
        <p:nvSpPr>
          <p:cNvPr id="174085" name="Rectangle 6">
            <a:extLst>
              <a:ext uri="{FF2B5EF4-FFF2-40B4-BE49-F238E27FC236}">
                <a16:creationId xmlns:a16="http://schemas.microsoft.com/office/drawing/2014/main" id="{837C714E-3CC6-439D-9445-14C0C2385FC4}"/>
              </a:ext>
            </a:extLst>
          </p:cNvPr>
          <p:cNvSpPr>
            <a:spLocks noChangeArrowheads="1"/>
          </p:cNvSpPr>
          <p:nvPr/>
        </p:nvSpPr>
        <p:spPr bwMode="auto">
          <a:xfrm>
            <a:off x="5065713" y="549275"/>
            <a:ext cx="1390650" cy="215900"/>
          </a:xfrm>
          <a:prstGeom prst="rect">
            <a:avLst/>
          </a:prstGeom>
          <a:noFill/>
          <a:ln w="38100">
            <a:solidFill>
              <a:srgbClr val="FF0000"/>
            </a:solidFill>
            <a:miter lim="800000"/>
            <a:headEnd/>
            <a:tailEnd/>
          </a:ln>
          <a:effectLst>
            <a:prstShdw prst="shdw17" dist="17961" dir="2700000">
              <a:srgbClr val="990000">
                <a:alpha val="50000"/>
              </a:srgbClr>
            </a:prstShdw>
          </a:effectLst>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Arial" panose="020B0604020202020204" pitchFamily="34" charset="0"/>
              <a:ea typeface="新細明體" pitchFamily="18" charset="-120"/>
              <a:cs typeface="+mn-cs"/>
            </a:endParaRPr>
          </a:p>
        </p:txBody>
      </p:sp>
      <p:sp>
        <p:nvSpPr>
          <p:cNvPr id="6" name="圓角矩形 5">
            <a:extLst>
              <a:ext uri="{FF2B5EF4-FFF2-40B4-BE49-F238E27FC236}">
                <a16:creationId xmlns:a16="http://schemas.microsoft.com/office/drawing/2014/main" id="{36E34BA1-242F-4C50-9ACF-66BD071CA47E}"/>
              </a:ext>
            </a:extLst>
          </p:cNvPr>
          <p:cNvSpPr/>
          <p:nvPr/>
        </p:nvSpPr>
        <p:spPr>
          <a:xfrm>
            <a:off x="5641976" y="3144838"/>
            <a:ext cx="415925" cy="1797050"/>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7" name="圓角矩形 6">
            <a:extLst>
              <a:ext uri="{FF2B5EF4-FFF2-40B4-BE49-F238E27FC236}">
                <a16:creationId xmlns:a16="http://schemas.microsoft.com/office/drawing/2014/main" id="{D0508C20-DDF1-466A-99E5-E23BBF2F5C5E}"/>
              </a:ext>
            </a:extLst>
          </p:cNvPr>
          <p:cNvSpPr/>
          <p:nvPr/>
        </p:nvSpPr>
        <p:spPr>
          <a:xfrm>
            <a:off x="5629276" y="4941889"/>
            <a:ext cx="415925" cy="287337"/>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8" name="圓角矩形 7">
            <a:extLst>
              <a:ext uri="{FF2B5EF4-FFF2-40B4-BE49-F238E27FC236}">
                <a16:creationId xmlns:a16="http://schemas.microsoft.com/office/drawing/2014/main" id="{E3CB6C3D-0375-4828-9E18-D63A72AA26C4}"/>
              </a:ext>
            </a:extLst>
          </p:cNvPr>
          <p:cNvSpPr/>
          <p:nvPr/>
        </p:nvSpPr>
        <p:spPr>
          <a:xfrm>
            <a:off x="5629276" y="5254626"/>
            <a:ext cx="415925" cy="1624013"/>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9" name="圓角矩形 8">
            <a:extLst>
              <a:ext uri="{FF2B5EF4-FFF2-40B4-BE49-F238E27FC236}">
                <a16:creationId xmlns:a16="http://schemas.microsoft.com/office/drawing/2014/main" id="{966742E8-2841-419E-87C3-F28F4685A2BC}"/>
              </a:ext>
            </a:extLst>
          </p:cNvPr>
          <p:cNvSpPr/>
          <p:nvPr/>
        </p:nvSpPr>
        <p:spPr>
          <a:xfrm>
            <a:off x="10155239" y="1628776"/>
            <a:ext cx="414337" cy="1223963"/>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174090" name="Rectangle 6">
            <a:extLst>
              <a:ext uri="{FF2B5EF4-FFF2-40B4-BE49-F238E27FC236}">
                <a16:creationId xmlns:a16="http://schemas.microsoft.com/office/drawing/2014/main" id="{BE4EA82B-A0AC-4FA0-9C8B-DB359078C2C0}"/>
              </a:ext>
            </a:extLst>
          </p:cNvPr>
          <p:cNvSpPr>
            <a:spLocks noChangeArrowheads="1"/>
          </p:cNvSpPr>
          <p:nvPr/>
        </p:nvSpPr>
        <p:spPr bwMode="auto">
          <a:xfrm>
            <a:off x="6494463" y="549275"/>
            <a:ext cx="1390650" cy="215900"/>
          </a:xfrm>
          <a:prstGeom prst="rect">
            <a:avLst/>
          </a:prstGeom>
          <a:noFill/>
          <a:ln w="38100">
            <a:solidFill>
              <a:srgbClr val="FF0000"/>
            </a:solidFill>
            <a:miter lim="800000"/>
            <a:headEnd/>
            <a:tailEnd/>
          </a:ln>
          <a:effectLst>
            <a:prstShdw prst="shdw17" dist="17961" dir="2700000">
              <a:srgbClr val="990000">
                <a:alpha val="50000"/>
              </a:srgbClr>
            </a:prstShdw>
          </a:effectLst>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Arial" panose="020B0604020202020204" pitchFamily="34" charset="0"/>
              <a:ea typeface="新細明體" pitchFamily="18" charset="-120"/>
              <a:cs typeface="+mn-cs"/>
            </a:endParaRPr>
          </a:p>
        </p:txBody>
      </p:sp>
      <p:sp>
        <p:nvSpPr>
          <p:cNvPr id="3" name="頁尾版面配置區 2">
            <a:extLst>
              <a:ext uri="{FF2B5EF4-FFF2-40B4-BE49-F238E27FC236}">
                <a16:creationId xmlns:a16="http://schemas.microsoft.com/office/drawing/2014/main" id="{B467078C-9181-4D8F-884A-223543FA18DA}"/>
              </a:ext>
            </a:extLst>
          </p:cNvPr>
          <p:cNvSpPr>
            <a:spLocks noGrp="1"/>
          </p:cNvSpPr>
          <p:nvPr>
            <p:ph type="ftr" sz="quarter" idx="4294967295"/>
          </p:nvPr>
        </p:nvSpPr>
        <p:spPr>
          <a:xfrm>
            <a:off x="4648200" y="6356351"/>
            <a:ext cx="2895600" cy="3651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200" b="0" i="0" u="none" strike="noStrike" kern="1200" cap="none" spc="0" normalizeH="0" baseline="0" noProof="0">
              <a:ln>
                <a:noFill/>
              </a:ln>
              <a:solidFill>
                <a:srgbClr val="898989"/>
              </a:solidFill>
              <a:effectLst/>
              <a:uLnTx/>
              <a:uFillTx/>
              <a:latin typeface="Arial" pitchFamily="34" charset="0"/>
              <a:ea typeface="新細明體" pitchFamily="18" charset="-120"/>
              <a:cs typeface="+mn-cs"/>
            </a:endParaRPr>
          </a:p>
        </p:txBody>
      </p:sp>
    </p:spTree>
    <p:custDataLst>
      <p:tags r:id="rId1"/>
    </p:custDataLst>
    <p:extLst>
      <p:ext uri="{BB962C8B-B14F-4D97-AF65-F5344CB8AC3E}">
        <p14:creationId xmlns:p14="http://schemas.microsoft.com/office/powerpoint/2010/main" val="73316752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才藝表現：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5</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7703" name="Text Box 12"/>
          <p:cNvSpPr txBox="1">
            <a:spLocks noChangeArrowheads="1"/>
          </p:cNvSpPr>
          <p:nvPr/>
        </p:nvSpPr>
        <p:spPr bwMode="auto">
          <a:xfrm>
            <a:off x="1666876" y="1857375"/>
            <a:ext cx="9325668" cy="3443288"/>
          </a:xfrm>
          <a:prstGeom prst="rect">
            <a:avLst/>
          </a:prstGeom>
          <a:noFill/>
          <a:ln w="9525" algn="ctr">
            <a:noFill/>
            <a:miter lim="800000"/>
            <a:headEnd/>
            <a:tailEnd/>
          </a:ln>
          <a:effectLst>
            <a:prstShdw prst="shdw17" dist="17961" dir="2700000">
              <a:srgbClr val="995C1F"/>
            </a:prstShdw>
          </a:effectLst>
        </p:spPr>
        <p:txBody>
          <a:bodyPr wrap="square" lIns="90000" tIns="46800" rIns="90000" bIns="46800">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限</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中央部會</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教育主管機關</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主辦或委託辦理者。</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年度同項比賽擇優</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次採計；</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同一事蹟、同一獎項不得重複採記積分。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團體賽：依個人賽積分折半計算。</a:t>
            </a:r>
          </a:p>
        </p:txBody>
      </p:sp>
    </p:spTree>
    <p:custDataLst>
      <p:tags r:id="rId1"/>
    </p:custDataLst>
    <p:extLst>
      <p:ext uri="{BB962C8B-B14F-4D97-AF65-F5344CB8AC3E}">
        <p14:creationId xmlns:p14="http://schemas.microsoft.com/office/powerpoint/2010/main" val="12196394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178" name="群組 4">
            <a:extLst>
              <a:ext uri="{FF2B5EF4-FFF2-40B4-BE49-F238E27FC236}">
                <a16:creationId xmlns:a16="http://schemas.microsoft.com/office/drawing/2014/main" id="{A2F150C0-7C7A-4819-B93D-F1AAF5473F2D}"/>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7FA06A21-16C6-4478-A7FF-F29B22318460}"/>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4A1446E5-ED18-4FD5-AAB5-9DD28B05A9E2}"/>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8179" name="群組 7">
            <a:extLst>
              <a:ext uri="{FF2B5EF4-FFF2-40B4-BE49-F238E27FC236}">
                <a16:creationId xmlns:a16="http://schemas.microsoft.com/office/drawing/2014/main" id="{1E2678DA-199B-4F2B-8F4E-0206457FB93A}"/>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BA80CE27-B769-4C82-81BF-9CD5AE212434}"/>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729EF687-29C2-4210-A003-118C6DDF6707}"/>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a:extLst>
              <a:ext uri="{FF2B5EF4-FFF2-40B4-BE49-F238E27FC236}">
                <a16:creationId xmlns:a16="http://schemas.microsoft.com/office/drawing/2014/main" id="{238F03F6-60D0-4903-8CEB-B5AACCEF22F3}"/>
              </a:ext>
            </a:extLst>
          </p:cNvPr>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體適能：</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6</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pic>
        <p:nvPicPr>
          <p:cNvPr id="178183" name="Picture 3" descr="一分鐘仰臥起坐">
            <a:extLst>
              <a:ext uri="{FF2B5EF4-FFF2-40B4-BE49-F238E27FC236}">
                <a16:creationId xmlns:a16="http://schemas.microsoft.com/office/drawing/2014/main" id="{439257CF-645F-4466-9EF9-E8F72F21E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643439"/>
            <a:ext cx="23383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4" name="Picture 2" descr="坐姿體前彎">
            <a:extLst>
              <a:ext uri="{FF2B5EF4-FFF2-40B4-BE49-F238E27FC236}">
                <a16:creationId xmlns:a16="http://schemas.microsoft.com/office/drawing/2014/main" id="{75A456A0-584C-4C42-B257-FDE4E98F76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0063" y="4643439"/>
            <a:ext cx="200025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5" name="Picture 4" descr="800公尺跑走照片">
            <a:extLst>
              <a:ext uri="{FF2B5EF4-FFF2-40B4-BE49-F238E27FC236}">
                <a16:creationId xmlns:a16="http://schemas.microsoft.com/office/drawing/2014/main" id="{A5B80BF1-1D54-47BF-98D7-A8892F9AC7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7263" y="4608513"/>
            <a:ext cx="203835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6" name="投影片編號版面配置區 15">
            <a:extLst>
              <a:ext uri="{FF2B5EF4-FFF2-40B4-BE49-F238E27FC236}">
                <a16:creationId xmlns:a16="http://schemas.microsoft.com/office/drawing/2014/main" id="{39EEC8CD-13C2-45E7-8570-A5E32356CBF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84B096-A588-4D09-866F-E9E466796ABF}"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pic>
        <p:nvPicPr>
          <p:cNvPr id="178187" name="Picture 2" descr="立定跳遠">
            <a:extLst>
              <a:ext uri="{FF2B5EF4-FFF2-40B4-BE49-F238E27FC236}">
                <a16:creationId xmlns:a16="http://schemas.microsoft.com/office/drawing/2014/main" id="{4CABA990-F9A5-4477-94DA-714A1924BA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4614" y="4635501"/>
            <a:ext cx="2079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1">
            <a:extLst>
              <a:ext uri="{FF2B5EF4-FFF2-40B4-BE49-F238E27FC236}">
                <a16:creationId xmlns:a16="http://schemas.microsoft.com/office/drawing/2014/main" id="{2AA189C7-2517-4602-B7D6-793131FEDAB4}"/>
              </a:ext>
            </a:extLst>
          </p:cNvPr>
          <p:cNvSpPr>
            <a:spLocks noChangeArrowheads="1"/>
          </p:cNvSpPr>
          <p:nvPr/>
        </p:nvSpPr>
        <p:spPr bwMode="auto">
          <a:xfrm>
            <a:off x="1708027" y="1517076"/>
            <a:ext cx="9433173" cy="3046988"/>
          </a:xfrm>
          <a:prstGeom prst="rect">
            <a:avLst/>
          </a:prstGeom>
          <a:noFill/>
          <a:ln>
            <a:noFill/>
          </a:ln>
        </p:spPr>
        <p:txBody>
          <a:bodyPr wrap="squar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各單項包括</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en-US" altLang="zh-TW"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肌耐力、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2.</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柔軟度、</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3.</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瞬發力、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4.</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心肺耐力</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等，</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  </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單項</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門檻達標準者</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得</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6</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分</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身心障礙、重大疾病、體弱或因故無法測試者特殊學生等依教育部相關辦法辦理。</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 </a:t>
            </a:r>
          </a:p>
        </p:txBody>
      </p:sp>
    </p:spTree>
    <p:custDataLst>
      <p:tags r:id="rId1"/>
    </p:custDataLst>
    <p:extLst>
      <p:ext uri="{BB962C8B-B14F-4D97-AF65-F5344CB8AC3E}">
        <p14:creationId xmlns:p14="http://schemas.microsoft.com/office/powerpoint/2010/main" val="40014662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6077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024694" y="571481"/>
            <a:ext cx="432789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本土語言認證：</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2</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60775" name="矩形 11"/>
          <p:cNvSpPr>
            <a:spLocks noChangeArrowheads="1"/>
          </p:cNvSpPr>
          <p:nvPr/>
        </p:nvSpPr>
        <p:spPr bwMode="auto">
          <a:xfrm>
            <a:off x="1524000" y="2178051"/>
            <a:ext cx="9108504" cy="2800767"/>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原住民族語言能力認證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：原住民族委員會主辦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客語能力認證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：客家委員會主辦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閩南語語言能力認證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：教育部主辦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單項通過者得</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2</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p:txBody>
      </p:sp>
    </p:spTree>
    <p:custDataLst>
      <p:tags r:id="rId1"/>
    </p:custDataLst>
    <p:extLst>
      <p:ext uri="{BB962C8B-B14F-4D97-AF65-F5344CB8AC3E}">
        <p14:creationId xmlns:p14="http://schemas.microsoft.com/office/powerpoint/2010/main" val="19935725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888088" y="224644"/>
            <a:ext cx="1656902"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marR="0" lvl="1" indent="0" algn="l" defTabSz="1066800" rtl="0" eaLnBrk="1" fontAlgn="auto" latinLnBrk="0" hangingPunct="1">
                <a:lnSpc>
                  <a:spcPct val="90000"/>
                </a:lnSpc>
                <a:spcBef>
                  <a:spcPts val="0"/>
                </a:spcBef>
                <a:spcAft>
                  <a:spcPct val="15000"/>
                </a:spcAft>
                <a:buClrTx/>
                <a:buSzTx/>
                <a:buFontTx/>
                <a:buNone/>
                <a:tabLst/>
                <a:defRPr/>
              </a:pPr>
              <a:r>
                <a:rPr kumimoji="0" lang="en-US" altLang="zh-TW" sz="2400" b="0" i="0" u="none" strike="noStrike" kern="1200" cap="none" spc="0" normalizeH="0" baseline="0" noProof="0" dirty="0">
                  <a:ln>
                    <a:noFill/>
                  </a:ln>
                  <a:solidFill>
                    <a:srgbClr val="000000"/>
                  </a:solidFill>
                  <a:effectLst/>
                  <a:uLnTx/>
                  <a:uFillTx/>
                  <a:latin typeface="Calibri"/>
                  <a:ea typeface="新細明體"/>
                  <a:cs typeface="+mn-cs"/>
                </a:rPr>
                <a:t>  </a:t>
              </a:r>
              <a:r>
                <a:rPr kumimoji="0" lang="en-US" altLang="zh-TW" sz="24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33</a:t>
              </a:r>
              <a:r>
                <a:rPr kumimoji="0" lang="zh-TW" altLang="en-US" sz="24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p>
          </p:txBody>
        </p:sp>
      </p:grpSp>
      <p:grpSp>
        <p:nvGrpSpPr>
          <p:cNvPr id="3" name="群組 16"/>
          <p:cNvGrpSpPr>
            <a:grpSpLocks/>
          </p:cNvGrpSpPr>
          <p:nvPr/>
        </p:nvGrpSpPr>
        <p:grpSpPr bwMode="auto">
          <a:xfrm>
            <a:off x="4502300" y="271761"/>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l" defTabSz="1600200" rtl="0" eaLnBrk="1" fontAlgn="auto" latinLnBrk="0" hangingPunct="1">
                <a:lnSpc>
                  <a:spcPct val="90000"/>
                </a:lnSpc>
                <a:spcBef>
                  <a:spcPts val="0"/>
                </a:spcBef>
                <a:spcAft>
                  <a:spcPct val="3500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教育會考</a:t>
              </a:r>
            </a:p>
          </p:txBody>
        </p:sp>
      </p:grpSp>
      <p:graphicFrame>
        <p:nvGraphicFramePr>
          <p:cNvPr id="225284" name="Group 4"/>
          <p:cNvGraphicFramePr>
            <a:graphicFrameLocks noGrp="1"/>
          </p:cNvGraphicFramePr>
          <p:nvPr/>
        </p:nvGraphicFramePr>
        <p:xfrm>
          <a:off x="407368" y="1739097"/>
          <a:ext cx="11161240" cy="4537805"/>
        </p:xfrm>
        <a:graphic>
          <a:graphicData uri="http://schemas.openxmlformats.org/drawingml/2006/table">
            <a:tbl>
              <a:tblPr/>
              <a:tblGrid>
                <a:gridCol w="2758841">
                  <a:extLst>
                    <a:ext uri="{9D8B030D-6E8A-4147-A177-3AD203B41FA5}">
                      <a16:colId xmlns:a16="http://schemas.microsoft.com/office/drawing/2014/main" val="20000"/>
                    </a:ext>
                  </a:extLst>
                </a:gridCol>
                <a:gridCol w="4179529">
                  <a:extLst>
                    <a:ext uri="{9D8B030D-6E8A-4147-A177-3AD203B41FA5}">
                      <a16:colId xmlns:a16="http://schemas.microsoft.com/office/drawing/2014/main" val="20001"/>
                    </a:ext>
                  </a:extLst>
                </a:gridCol>
                <a:gridCol w="4222870">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精熟每科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基礎每科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待加強每科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單科上限</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分，五科</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國文、數學、英語、社會、自然</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上限</a:t>
                      </a:r>
                      <a:r>
                        <a:rPr kumimoji="0"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30</a:t>
                      </a: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dirty="0">
                          <a:ln>
                            <a:noFill/>
                          </a:ln>
                          <a:solidFill>
                            <a:schemeClr val="tx1"/>
                          </a:solidFill>
                          <a:effectLst/>
                          <a:latin typeface="Calibri" panose="020F0502020204030204" pitchFamily="34" charset="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5</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   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      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滿分</a:t>
                      </a:r>
                      <a:r>
                        <a:rPr kumimoji="0"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3647272461"/>
      </p:ext>
    </p:extLst>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04431"/>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nvGraphicFramePr>
        <p:xfrm>
          <a:off x="1547814" y="1049338"/>
          <a:ext cx="6267449" cy="898652"/>
        </p:xfrm>
        <a:graphic>
          <a:graphicData uri="http://schemas.openxmlformats.org/drawingml/2006/table">
            <a:tbl>
              <a:tblPr/>
              <a:tblGrid>
                <a:gridCol w="780356">
                  <a:extLst>
                    <a:ext uri="{9D8B030D-6E8A-4147-A177-3AD203B41FA5}">
                      <a16:colId xmlns:a16="http://schemas.microsoft.com/office/drawing/2014/main" val="20000"/>
                    </a:ext>
                  </a:extLst>
                </a:gridCol>
                <a:gridCol w="2157466">
                  <a:extLst>
                    <a:ext uri="{9D8B030D-6E8A-4147-A177-3AD203B41FA5}">
                      <a16:colId xmlns:a16="http://schemas.microsoft.com/office/drawing/2014/main" val="20001"/>
                    </a:ext>
                  </a:extLst>
                </a:gridCol>
                <a:gridCol w="2268492">
                  <a:extLst>
                    <a:ext uri="{9D8B030D-6E8A-4147-A177-3AD203B41FA5}">
                      <a16:colId xmlns:a16="http://schemas.microsoft.com/office/drawing/2014/main" val="20002"/>
                    </a:ext>
                  </a:extLst>
                </a:gridCol>
                <a:gridCol w="1061135">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ustDataLst>
      <p:tags r:id="rId1"/>
    </p:custData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七、五專入學簡介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2351584" y="2564904"/>
            <a:ext cx="8207375" cy="2520925"/>
          </a:xfrm>
          <a:prstGeom prst="rect">
            <a:avLst/>
          </a:prstGeom>
          <a:noFill/>
          <a:ln w="9525">
            <a:noFill/>
            <a:miter lim="800000"/>
            <a:headEnd/>
            <a:tailEnd/>
          </a:ln>
        </p:spPr>
        <p:txBody>
          <a:bodyPr anchor="b"/>
          <a:lstStyle/>
          <a:p>
            <a:pPr eaLnBrk="1" hangingPunct="1">
              <a:spcBef>
                <a:spcPct val="20000"/>
              </a:spcBef>
            </a:pPr>
            <a:r>
              <a:rPr lang="zh-TW" altLang="en-US" b="1" dirty="0">
                <a:latin typeface="標楷體" pitchFamily="65" charset="-120"/>
                <a:ea typeface="標楷體" pitchFamily="65" charset="-120"/>
                <a:sym typeface="Arial" pitchFamily="34" charset="0"/>
              </a:rPr>
              <a:t>五專升學管道：</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en-US" altLang="zh-TW" b="1" dirty="0">
                <a:latin typeface="標楷體" pitchFamily="65" charset="-120"/>
                <a:ea typeface="標楷體" pitchFamily="65" charset="-120"/>
                <a:sym typeface="Arial" pitchFamily="34" charset="0"/>
              </a:rPr>
              <a:t>  -5</a:t>
            </a:r>
            <a:r>
              <a:rPr lang="zh-TW" altLang="en-US" b="1" dirty="0">
                <a:latin typeface="標楷體" pitchFamily="65" charset="-120"/>
                <a:ea typeface="標楷體" pitchFamily="65" charset="-120"/>
                <a:sym typeface="Arial" pitchFamily="34" charset="0"/>
              </a:rPr>
              <a:t>月五專完全免試入學</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zh-TW" altLang="en-US" b="1" dirty="0">
                <a:solidFill>
                  <a:srgbClr val="00B050"/>
                </a:solidFill>
                <a:latin typeface="標楷體" pitchFamily="65" charset="-120"/>
                <a:ea typeface="標楷體" pitchFamily="65" charset="-120"/>
                <a:sym typeface="Arial" pitchFamily="34" charset="0"/>
              </a:rPr>
              <a:t>  </a:t>
            </a:r>
            <a:r>
              <a:rPr lang="en-US" altLang="zh-TW" b="1" dirty="0">
                <a:solidFill>
                  <a:srgbClr val="00B050"/>
                </a:solidFill>
                <a:latin typeface="標楷體" pitchFamily="65" charset="-120"/>
                <a:ea typeface="標楷體" pitchFamily="65" charset="-120"/>
                <a:sym typeface="Arial" pitchFamily="34" charset="0"/>
              </a:rPr>
              <a:t>-6</a:t>
            </a:r>
            <a:r>
              <a:rPr lang="zh-TW" altLang="en-US" b="1" dirty="0">
                <a:solidFill>
                  <a:srgbClr val="00B050"/>
                </a:solidFill>
                <a:latin typeface="標楷體" pitchFamily="65" charset="-120"/>
                <a:ea typeface="標楷體" pitchFamily="65" charset="-120"/>
                <a:sym typeface="Arial" pitchFamily="34" charset="0"/>
              </a:rPr>
              <a:t>月五專優先免試入學（電腦志願） </a:t>
            </a:r>
            <a:endParaRPr lang="en-US" altLang="zh-TW" b="1" dirty="0">
              <a:solidFill>
                <a:srgbClr val="00B050"/>
              </a:solidFill>
              <a:latin typeface="標楷體" pitchFamily="65" charset="-120"/>
              <a:ea typeface="標楷體" pitchFamily="65" charset="-120"/>
              <a:sym typeface="Arial" pitchFamily="34" charset="0"/>
            </a:endParaRPr>
          </a:p>
          <a:p>
            <a:pPr eaLnBrk="1" hangingPunct="1">
              <a:spcBef>
                <a:spcPct val="20000"/>
              </a:spcBef>
            </a:pPr>
            <a:r>
              <a:rPr lang="zh-TW" altLang="en-US" b="1" dirty="0">
                <a:latin typeface="標楷體" pitchFamily="65" charset="-120"/>
                <a:ea typeface="標楷體" pitchFamily="65" charset="-120"/>
                <a:sym typeface="Arial" pitchFamily="34" charset="0"/>
              </a:rPr>
              <a:t>  </a:t>
            </a:r>
            <a:r>
              <a:rPr lang="en-US" altLang="zh-TW" b="1" dirty="0">
                <a:solidFill>
                  <a:srgbClr val="FF0000"/>
                </a:solidFill>
                <a:latin typeface="標楷體" pitchFamily="65" charset="-120"/>
                <a:ea typeface="標楷體" pitchFamily="65" charset="-120"/>
                <a:sym typeface="Arial" pitchFamily="34" charset="0"/>
              </a:rPr>
              <a:t>-7</a:t>
            </a:r>
            <a:r>
              <a:rPr lang="zh-TW" altLang="en-US" b="1" dirty="0">
                <a:solidFill>
                  <a:srgbClr val="FF0000"/>
                </a:solidFill>
                <a:latin typeface="標楷體" pitchFamily="65" charset="-120"/>
                <a:ea typeface="標楷體" pitchFamily="65" charset="-120"/>
                <a:sym typeface="Arial" pitchFamily="34" charset="0"/>
              </a:rPr>
              <a:t>月五專聯合免試入學（現場登記分發） </a:t>
            </a:r>
            <a:endParaRPr lang="en-US" altLang="en-US" dirty="0">
              <a:latin typeface="標楷體" pitchFamily="65" charset="-120"/>
              <a:ea typeface="標楷體" pitchFamily="65" charset="-120"/>
              <a:sym typeface="Arial"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115</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五專完免試入全學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11437803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1417638"/>
            <a:ext cx="8929239" cy="5179714"/>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latin typeface="標楷體" pitchFamily="65" charset="-120"/>
                <a:ea typeface="標楷體" pitchFamily="65" charset="-120"/>
              </a:rPr>
              <a:t>4/28-5/4</a:t>
            </a:r>
            <a:r>
              <a:rPr lang="zh-TW" altLang="en-US" b="1" dirty="0">
                <a:latin typeface="標楷體" pitchFamily="65" charset="-120"/>
                <a:ea typeface="標楷體" pitchFamily="65" charset="-120"/>
              </a:rPr>
              <a:t> 五專完全免試報名。</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5/14</a:t>
            </a:r>
            <a:r>
              <a:rPr lang="zh-TW" altLang="en-US" b="1" dirty="0">
                <a:latin typeface="標楷體" pitchFamily="65" charset="-120"/>
                <a:ea typeface="標楷體" pitchFamily="65" charset="-120"/>
              </a:rPr>
              <a:t> 五專完全免試錄取公告。</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5/15-6/11</a:t>
            </a:r>
            <a:r>
              <a:rPr lang="zh-TW" altLang="en-US" b="1" dirty="0">
                <a:latin typeface="標楷體" pitchFamily="65" charset="-120"/>
                <a:ea typeface="標楷體" pitchFamily="65" charset="-120"/>
              </a:rPr>
              <a:t>五專完全免試報到。</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5/18-22</a:t>
            </a:r>
            <a:r>
              <a:rPr lang="zh-TW" altLang="zh-TW" b="1" dirty="0">
                <a:solidFill>
                  <a:srgbClr val="00B050"/>
                </a:solidFill>
                <a:latin typeface="標楷體" pitchFamily="65" charset="-120"/>
                <a:ea typeface="標楷體" pitchFamily="65" charset="-120"/>
              </a:rPr>
              <a:t>五專優先免試報名</a:t>
            </a:r>
            <a:r>
              <a:rPr lang="zh-TW" altLang="en-US" b="1" dirty="0">
                <a:solidFill>
                  <a:srgbClr val="00B050"/>
                </a:solidFill>
                <a:latin typeface="標楷體" pitchFamily="65" charset="-120"/>
                <a:ea typeface="標楷體" pitchFamily="65" charset="-120"/>
              </a:rPr>
              <a:t>。</a:t>
            </a:r>
            <a:endParaRPr lang="zh-TW"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6/11</a:t>
            </a:r>
            <a:r>
              <a:rPr lang="zh-TW" altLang="zh-TW" b="1" dirty="0">
                <a:solidFill>
                  <a:srgbClr val="00B050"/>
                </a:solidFill>
                <a:latin typeface="標楷體" pitchFamily="65" charset="-120"/>
                <a:ea typeface="標楷體" pitchFamily="65" charset="-120"/>
              </a:rPr>
              <a:t>五專優先免試放榜</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6/15</a:t>
            </a:r>
            <a:r>
              <a:rPr lang="zh-TW" altLang="zh-TW" b="1" dirty="0">
                <a:solidFill>
                  <a:srgbClr val="00B050"/>
                </a:solidFill>
                <a:latin typeface="標楷體" pitchFamily="65" charset="-120"/>
                <a:ea typeface="標楷體" pitchFamily="65" charset="-120"/>
              </a:rPr>
              <a:t>五專優先免試報到</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6/18-6/25</a:t>
            </a:r>
            <a:r>
              <a:rPr lang="zh-TW" altLang="zh-TW" b="1" dirty="0">
                <a:solidFill>
                  <a:srgbClr val="FF0000"/>
                </a:solidFill>
                <a:latin typeface="標楷體" pitchFamily="65" charset="-120"/>
                <a:ea typeface="標楷體" pitchFamily="65" charset="-120"/>
              </a:rPr>
              <a:t>五專聯合免試報名</a:t>
            </a:r>
            <a:r>
              <a:rPr lang="zh-TW" altLang="en-US" b="1" dirty="0">
                <a:solidFill>
                  <a:srgbClr val="FF0000"/>
                </a:solidFill>
                <a:latin typeface="標楷體" pitchFamily="65" charset="-120"/>
                <a:ea typeface="標楷體" pitchFamily="65" charset="-120"/>
              </a:rPr>
              <a:t>。</a:t>
            </a:r>
            <a:endParaRPr lang="en-US" altLang="zh-TW" b="1" dirty="0">
              <a:solidFill>
                <a:srgbClr val="FF000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7</a:t>
            </a:r>
            <a:r>
              <a:rPr lang="zh-TW" altLang="en-US" b="1" dirty="0">
                <a:solidFill>
                  <a:srgbClr val="FF0000"/>
                </a:solidFill>
                <a:latin typeface="標楷體" pitchFamily="65" charset="-120"/>
                <a:ea typeface="標楷體" pitchFamily="65" charset="-120"/>
              </a:rPr>
              <a:t>月初寄發</a:t>
            </a:r>
            <a:r>
              <a:rPr lang="zh-TW" altLang="zh-TW" b="1" dirty="0">
                <a:solidFill>
                  <a:srgbClr val="FF0000"/>
                </a:solidFill>
                <a:latin typeface="標楷體" pitchFamily="65" charset="-120"/>
                <a:ea typeface="標楷體" pitchFamily="65" charset="-120"/>
              </a:rPr>
              <a:t>五專聯合免試現場登記</a:t>
            </a:r>
            <a:r>
              <a:rPr lang="zh-TW" altLang="en-US" b="1" dirty="0">
                <a:solidFill>
                  <a:srgbClr val="FF0000"/>
                </a:solidFill>
                <a:latin typeface="標楷體" pitchFamily="65" charset="-120"/>
                <a:ea typeface="標楷體" pitchFamily="65" charset="-120"/>
              </a:rPr>
              <a:t>順位通知。</a:t>
            </a:r>
            <a:endParaRPr lang="zh-TW" altLang="zh-TW" b="1" dirty="0">
              <a:solidFill>
                <a:srgbClr val="FF0000"/>
              </a:solidFill>
              <a:latin typeface="標楷體" pitchFamily="65" charset="-120"/>
              <a:ea typeface="標楷體" pitchFamily="65" charset="-120"/>
            </a:endParaRPr>
          </a:p>
          <a:p>
            <a:pPr marL="514350" indent="-514350" eaLnBrk="1" hangingPunct="1">
              <a:spcBef>
                <a:spcPct val="20000"/>
              </a:spcBef>
              <a:buSzPct val="100000"/>
              <a:defRPr/>
            </a:pPr>
            <a:r>
              <a:rPr lang="en-US" altLang="zh-TW" b="1" dirty="0">
                <a:solidFill>
                  <a:srgbClr val="FF0000"/>
                </a:solidFill>
                <a:latin typeface="標楷體" pitchFamily="65" charset="-120"/>
                <a:ea typeface="標楷體" pitchFamily="65" charset="-120"/>
              </a:rPr>
              <a:t>7/8</a:t>
            </a:r>
            <a:r>
              <a:rPr lang="zh-TW" altLang="zh-TW" b="1" dirty="0">
                <a:solidFill>
                  <a:srgbClr val="FF0000"/>
                </a:solidFill>
                <a:latin typeface="標楷體" pitchFamily="65" charset="-120"/>
                <a:ea typeface="標楷體" pitchFamily="65" charset="-120"/>
              </a:rPr>
              <a:t>五專聯合免試現場登記報到</a:t>
            </a:r>
            <a:r>
              <a:rPr lang="zh-TW" altLang="en-US" b="1" dirty="0">
                <a:solidFill>
                  <a:srgbClr val="FF0000"/>
                </a:solidFill>
                <a:latin typeface="標楷體" pitchFamily="65" charset="-120"/>
                <a:ea typeface="標楷體" pitchFamily="65" charset="-120"/>
              </a:rPr>
              <a:t>。</a:t>
            </a:r>
            <a:endParaRPr lang="zh-TW" altLang="zh-TW" b="1" dirty="0">
              <a:solidFill>
                <a:srgbClr val="FF0000"/>
              </a:solidFill>
              <a:latin typeface="標楷體" pitchFamily="65" charset="-120"/>
              <a:ea typeface="標楷體" pitchFamily="65" charset="-120"/>
            </a:endParaRPr>
          </a:p>
        </p:txBody>
      </p:sp>
    </p:spTree>
    <p:extLst>
      <p:ext uri="{BB962C8B-B14F-4D97-AF65-F5344CB8AC3E}">
        <p14:creationId xmlns:p14="http://schemas.microsoft.com/office/powerpoint/2010/main" val="2351617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839416" y="548680"/>
            <a:ext cx="10368383" cy="1143000"/>
          </a:xfrm>
        </p:spPr>
        <p:txBody>
          <a:bodyPr/>
          <a:lstStyle/>
          <a:p>
            <a:r>
              <a:rPr lang="zh-TW" altLang="en-US" sz="4000" b="1" dirty="0">
                <a:solidFill>
                  <a:srgbClr val="0000FF"/>
                </a:solidFill>
                <a:latin typeface="標楷體" pitchFamily="65" charset="-120"/>
                <a:ea typeface="標楷體" pitchFamily="65" charset="-120"/>
                <a:cs typeface="Times New Roman" pitchFamily="18" charset="0"/>
              </a:rPr>
              <a:t>五專完全免試、優先免試與聯合免試入學方式</a:t>
            </a:r>
            <a:endParaRPr lang="zh-TW" altLang="en-US" sz="4000" dirty="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r>
              <a:rPr lang="zh-TW" altLang="en-US" b="1" dirty="0">
                <a:latin typeface="標楷體" pitchFamily="65" charset="-120"/>
                <a:ea typeface="標楷體" pitchFamily="65" charset="-120"/>
                <a:cs typeface="Times New Roman" pitchFamily="18" charset="0"/>
              </a:rPr>
              <a:t>五專完全免試：不採計教育會考成績，限一校一科組。</a:t>
            </a:r>
            <a:endParaRPr lang="en-US" altLang="zh-TW" b="1" dirty="0">
              <a:latin typeface="標楷體" pitchFamily="65" charset="-120"/>
              <a:ea typeface="標楷體" pitchFamily="65" charset="-120"/>
              <a:cs typeface="Times New Roman" pitchFamily="18" charset="0"/>
            </a:endParaRPr>
          </a:p>
          <a:p>
            <a:r>
              <a:rPr lang="zh-TW" altLang="en-US" b="1" dirty="0">
                <a:solidFill>
                  <a:srgbClr val="00B050"/>
                </a:solidFill>
                <a:latin typeface="標楷體" pitchFamily="65" charset="-120"/>
                <a:ea typeface="標楷體" pitchFamily="65" charset="-120"/>
                <a:cs typeface="Times New Roman" pitchFamily="18" charset="0"/>
              </a:rPr>
              <a:t>五專優先免試：使用五專優免比序積分，採全國一區電腦選填志願分發，不限地區、學校、科系，至多</a:t>
            </a:r>
            <a:r>
              <a:rPr lang="en-US" altLang="zh-TW" b="1" dirty="0">
                <a:solidFill>
                  <a:srgbClr val="00B050"/>
                </a:solidFill>
                <a:latin typeface="標楷體" pitchFamily="65" charset="-120"/>
                <a:ea typeface="標楷體" pitchFamily="65" charset="-120"/>
                <a:cs typeface="Times New Roman" pitchFamily="18" charset="0"/>
              </a:rPr>
              <a:t>30</a:t>
            </a:r>
            <a:r>
              <a:rPr lang="zh-TW" altLang="en-US" b="1" dirty="0">
                <a:solidFill>
                  <a:srgbClr val="00B050"/>
                </a:solidFill>
                <a:latin typeface="標楷體" pitchFamily="65" charset="-120"/>
                <a:ea typeface="標楷體" pitchFamily="65" charset="-120"/>
                <a:cs typeface="Times New Roman" pitchFamily="18" charset="0"/>
              </a:rPr>
              <a:t>個志願。</a:t>
            </a:r>
            <a:endParaRPr lang="en-US" altLang="zh-TW" b="1" dirty="0">
              <a:solidFill>
                <a:srgbClr val="00B050"/>
              </a:solidFill>
              <a:latin typeface="標楷體" pitchFamily="65" charset="-120"/>
              <a:ea typeface="標楷體" pitchFamily="65" charset="-120"/>
              <a:cs typeface="Times New Roman" pitchFamily="18" charset="0"/>
            </a:endParaRPr>
          </a:p>
          <a:p>
            <a:r>
              <a:rPr lang="zh-TW" altLang="en-US" b="1" dirty="0">
                <a:solidFill>
                  <a:srgbClr val="FF0000"/>
                </a:solidFill>
                <a:latin typeface="標楷體" pitchFamily="65" charset="-120"/>
                <a:ea typeface="標楷體" pitchFamily="65" charset="-120"/>
                <a:cs typeface="Times New Roman" pitchFamily="18" charset="0"/>
              </a:rPr>
              <a:t>五專聯合免試：使用五專聯免比序積分，親自或委託到所報名的學校，以分發順位現場登記科系（貼榜）。</a:t>
            </a:r>
            <a:endParaRPr lang="en-US" altLang="zh-TW" b="1" dirty="0">
              <a:solidFill>
                <a:srgbClr val="FF0000"/>
              </a:solidFill>
              <a:latin typeface="標楷體" pitchFamily="65" charset="-120"/>
              <a:ea typeface="標楷體" pitchFamily="65" charset="-120"/>
              <a:cs typeface="Times New Roman" pitchFamily="18" charset="0"/>
            </a:endParaRPr>
          </a:p>
          <a:p>
            <a:endParaRPr lang="zh-TW" altLang="en-US" dirty="0">
              <a:ea typeface="標楷體" pitchFamily="65" charset="-120"/>
              <a:cs typeface="Times New Roman" pitchFamily="18" charset="0"/>
            </a:endParaRPr>
          </a:p>
        </p:txBody>
      </p:sp>
    </p:spTree>
    <p:extLst>
      <p:ext uri="{BB962C8B-B14F-4D97-AF65-F5344CB8AC3E}">
        <p14:creationId xmlns:p14="http://schemas.microsoft.com/office/powerpoint/2010/main" val="16347156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科五專學校參加。</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五專完全免試入學招生網路平台 </a:t>
            </a:r>
            <a:r>
              <a:rPr lang="zh-TW" altLang="en-US" dirty="0"/>
              <a:t>進行</a:t>
            </a:r>
            <a:r>
              <a:rPr lang="zh-TW" altLang="en-US" sz="3800" b="1" dirty="0">
                <a:solidFill>
                  <a:srgbClr val="FF0000"/>
                </a:solidFill>
              </a:rPr>
              <a:t>集體報名</a:t>
            </a:r>
            <a:r>
              <a:rPr lang="zh-TW" altLang="en-US" dirty="0"/>
              <a:t>作業。</a:t>
            </a:r>
            <a:endParaRPr lang="en-US" altLang="zh-TW" dirty="0"/>
          </a:p>
          <a:p>
            <a:pPr>
              <a:lnSpc>
                <a:spcPct val="145000"/>
              </a:lnSpc>
              <a:spcBef>
                <a:spcPts val="1200"/>
              </a:spcBef>
            </a:pP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各科核定招生名額</a:t>
            </a:r>
            <a:r>
              <a:rPr lang="en-US" altLang="zh-TW"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22%)</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r>
              <a:rPr lang="zh-TW" altLang="en-US" dirty="0"/>
              <a:t>。</a:t>
            </a:r>
            <a:endParaRPr lang="en-US" altLang="zh-TW" dirty="0"/>
          </a:p>
          <a:p>
            <a:pPr>
              <a:lnSpc>
                <a:spcPct val="145000"/>
              </a:lnSpc>
              <a:spcBef>
                <a:spcPts val="1200"/>
              </a:spcBef>
            </a:pPr>
            <a:r>
              <a:rPr lang="zh-TW" altLang="en-US" dirty="0"/>
              <a:t>招生缺額回流至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4369206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612998"/>
            <a:ext cx="3578177" cy="3410423"/>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534298"/>
            <a:ext cx="3448723" cy="2783059"/>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nvGraphicFramePr>
        <p:xfrm>
          <a:off x="7869840" y="1851942"/>
          <a:ext cx="3599007" cy="2377224"/>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endParaRPr lang="zh-TW" altLang="en-US" sz="2000" dirty="0"/>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612997"/>
            <a:ext cx="1899312" cy="1570041"/>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nvGraphicFramePr>
        <p:xfrm>
          <a:off x="5124490" y="1864872"/>
          <a:ext cx="1899312" cy="1188612"/>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1258516"/>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1246265"/>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1258516"/>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nvGraphicFramePr>
        <p:xfrm>
          <a:off x="557464" y="1822329"/>
          <a:ext cx="3718754" cy="3189966"/>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原經國管理學院</a:t>
                      </a: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5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2519924" y="5510111"/>
            <a:ext cx="7320491" cy="1077218"/>
          </a:xfrm>
          <a:prstGeom prst="rect">
            <a:avLst/>
          </a:prstGeom>
          <a:noFill/>
        </p:spPr>
        <p:txBody>
          <a:bodyPr wrap="square" rtlCol="0">
            <a:spAutoFit/>
          </a:bodyPr>
          <a:lstStyle/>
          <a:p>
            <a:pPr marL="684000" indent="-684000"/>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註：招生科組以各校公告之</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115</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五專完免單獨招生簡章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為準。</a:t>
            </a:r>
          </a:p>
        </p:txBody>
      </p:sp>
    </p:spTree>
    <p:extLst>
      <p:ext uri="{BB962C8B-B14F-4D97-AF65-F5344CB8AC3E}">
        <p14:creationId xmlns:p14="http://schemas.microsoft.com/office/powerpoint/2010/main" val="33601474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113</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sz="1600" kern="100">
                          <a:effectLst/>
                          <a:latin typeface="微軟正黑體" panose="020B0604030504040204" pitchFamily="34" charset="-120"/>
                          <a:ea typeface="微軟正黑體" panose="020B0604030504040204" pitchFamily="34" charset="-120"/>
                        </a:rPr>
                        <a:t>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sz="1600" kern="100" dirty="0">
                          <a:effectLst/>
                          <a:latin typeface="微軟正黑體" panose="020B0604030504040204" pitchFamily="34" charset="-120"/>
                          <a:ea typeface="微軟正黑體" panose="020B0604030504040204" pitchFamily="34" charset="-120"/>
                        </a:rPr>
                        <a:t>48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29638444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extLst>
              <p:ext uri="{D42A27DB-BD31-4B8C-83A1-F6EECF244321}">
                <p14:modId xmlns:p14="http://schemas.microsoft.com/office/powerpoint/2010/main" val="2403473173"/>
              </p:ext>
            </p:extLst>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264942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r>
              <a:rPr lang="zh-TW" altLang="en-US" b="1" dirty="0">
                <a:solidFill>
                  <a:srgbClr val="00B050"/>
                </a:solidFill>
                <a:latin typeface="標楷體" pitchFamily="65" charset="-120"/>
                <a:ea typeface="標楷體" pitchFamily="65" charset="-120"/>
              </a:rPr>
              <a:t>五專優免：公私立五專護理科系、公立五專所有科系皆採計教育會考成績。其餘由各校自行決定是否採計教育會考成績。</a:t>
            </a:r>
            <a:endParaRPr lang="en-US" altLang="zh-TW" b="1" dirty="0">
              <a:solidFill>
                <a:srgbClr val="00B050"/>
              </a:solidFill>
              <a:latin typeface="標楷體" pitchFamily="65" charset="-120"/>
              <a:ea typeface="標楷體" pitchFamily="65" charset="-120"/>
            </a:endParaRPr>
          </a:p>
          <a:p>
            <a:r>
              <a:rPr lang="zh-TW" altLang="en-US" b="1" dirty="0">
                <a:solidFill>
                  <a:srgbClr val="00B050"/>
                </a:solidFill>
                <a:latin typeface="標楷體" pitchFamily="65" charset="-120"/>
                <a:ea typeface="標楷體" pitchFamily="65" charset="-120"/>
              </a:rPr>
              <a:t>五專優免比序績分項目：均衡學習、技藝優良、志願序、服務學習、競賽、教育會考（含寫作）及標示等。</a:t>
            </a:r>
            <a:endParaRPr lang="en-US" altLang="zh-TW" b="1" dirty="0">
              <a:solidFill>
                <a:srgbClr val="00B050"/>
              </a:solidFill>
              <a:latin typeface="標楷體" pitchFamily="65" charset="-120"/>
              <a:ea typeface="標楷體" pitchFamily="65" charset="-120"/>
            </a:endParaRPr>
          </a:p>
          <a:p>
            <a:r>
              <a:rPr lang="zh-TW" altLang="en-US" b="1" dirty="0">
                <a:solidFill>
                  <a:srgbClr val="FF0000"/>
                </a:solidFill>
                <a:latin typeface="標楷體" pitchFamily="65" charset="-120"/>
                <a:ea typeface="標楷體" pitchFamily="65" charset="-120"/>
                <a:cs typeface="Times New Roman" pitchFamily="18" charset="0"/>
              </a:rPr>
              <a:t>五專優免與聯免比序相較，最大不同是多了志願序積分。</a:t>
            </a:r>
            <a:endParaRPr lang="en-US" altLang="zh-TW" b="1" dirty="0">
              <a:solidFill>
                <a:srgbClr val="FF0000"/>
              </a:solidFill>
              <a:latin typeface="標楷體" pitchFamily="65" charset="-120"/>
              <a:ea typeface="標楷體" pitchFamily="65" charset="-120"/>
              <a:cs typeface="Times New Roman" pitchFamily="18" charset="0"/>
            </a:endParaRPr>
          </a:p>
          <a:p>
            <a:r>
              <a:rPr lang="en-US" altLang="zh-TW" dirty="0">
                <a:latin typeface="標楷體" pitchFamily="65" charset="-120"/>
                <a:ea typeface="標楷體" pitchFamily="65" charset="-120"/>
                <a:cs typeface="Times New Roman" pitchFamily="18" charset="0"/>
              </a:rPr>
              <a:t>115</a:t>
            </a:r>
            <a:r>
              <a:rPr lang="zh-TW" altLang="en-US" dirty="0">
                <a:latin typeface="標楷體" pitchFamily="65" charset="-120"/>
                <a:ea typeface="標楷體" pitchFamily="65" charset="-120"/>
                <a:cs typeface="Times New Roman" pitchFamily="18" charset="0"/>
              </a:rPr>
              <a:t>年</a:t>
            </a:r>
            <a:r>
              <a:rPr lang="en-US" altLang="zh-TW" dirty="0">
                <a:latin typeface="標楷體" pitchFamily="65" charset="-120"/>
                <a:ea typeface="標楷體" pitchFamily="65" charset="-120"/>
                <a:cs typeface="Times New Roman" pitchFamily="18" charset="0"/>
              </a:rPr>
              <a:t>1</a:t>
            </a:r>
            <a:r>
              <a:rPr lang="zh-TW" altLang="en-US" dirty="0">
                <a:latin typeface="標楷體" pitchFamily="65" charset="-120"/>
                <a:ea typeface="標楷體" pitchFamily="65" charset="-120"/>
                <a:cs typeface="Times New Roman" pitchFamily="18" charset="0"/>
              </a:rPr>
              <a:t>月份公告簡章。</a:t>
            </a:r>
          </a:p>
          <a:p>
            <a:endParaRPr lang="zh-TW" alt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4870083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013503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117</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866900" y="1015631"/>
            <a:ext cx="845820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63750" y="549276"/>
            <a:ext cx="8135938" cy="487363"/>
          </a:xfrm>
          <a:prstGeom prst="rect">
            <a:avLst/>
          </a:prstGeom>
          <a:noFill/>
          <a:ln w="9525">
            <a:noFill/>
            <a:miter lim="800000"/>
            <a:headEnd/>
            <a:tailEnd/>
          </a:ln>
        </p:spPr>
        <p:txBody>
          <a:bodyPr anchor="ctr"/>
          <a:lstStyle/>
          <a:p>
            <a:pPr algn="ctr" eaLnBrk="1" hangingPunct="1"/>
            <a:r>
              <a:rPr lang="zh-TW" altLang="en-US" sz="3600" b="1">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extLst>
              <p:ext uri="{D42A27DB-BD31-4B8C-83A1-F6EECF244321}">
                <p14:modId xmlns:p14="http://schemas.microsoft.com/office/powerpoint/2010/main" val="1113183893"/>
              </p:ext>
            </p:extLst>
          </p:nvPr>
        </p:nvGraphicFramePr>
        <p:xfrm>
          <a:off x="1127163" y="1740716"/>
          <a:ext cx="10009111" cy="4980760"/>
        </p:xfrm>
        <a:graphic>
          <a:graphicData uri="http://schemas.openxmlformats.org/drawingml/2006/table">
            <a:tbl>
              <a:tblPr/>
              <a:tblGrid>
                <a:gridCol w="2365352">
                  <a:extLst>
                    <a:ext uri="{9D8B030D-6E8A-4147-A177-3AD203B41FA5}">
                      <a16:colId xmlns:a16="http://schemas.microsoft.com/office/drawing/2014/main" val="20000"/>
                    </a:ext>
                  </a:extLst>
                </a:gridCol>
                <a:gridCol w="5914384">
                  <a:extLst>
                    <a:ext uri="{9D8B030D-6E8A-4147-A177-3AD203B41FA5}">
                      <a16:colId xmlns:a16="http://schemas.microsoft.com/office/drawing/2014/main" val="20001"/>
                    </a:ext>
                  </a:extLst>
                </a:gridCol>
                <a:gridCol w="1729375">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2">
            <a:extLst>
              <a:ext uri="{FF2B5EF4-FFF2-40B4-BE49-F238E27FC236}">
                <a16:creationId xmlns:a16="http://schemas.microsoft.com/office/drawing/2014/main" id="{1BC39A47-413C-4310-9A72-8A95590E4290}"/>
              </a:ext>
            </a:extLst>
          </p:cNvPr>
          <p:cNvGraphicFramePr>
            <a:graphicFrameLocks/>
          </p:cNvGraphicFramePr>
          <p:nvPr/>
        </p:nvGraphicFramePr>
        <p:xfrm>
          <a:off x="511354" y="764704"/>
          <a:ext cx="11169294" cy="5737746"/>
        </p:xfrm>
        <a:graphic>
          <a:graphicData uri="http://schemas.openxmlformats.org/drawingml/2006/table">
            <a:tbl>
              <a:tblPr firstRow="1" firstCol="1" bandRow="1"/>
              <a:tblGrid>
                <a:gridCol w="1370031">
                  <a:extLst>
                    <a:ext uri="{9D8B030D-6E8A-4147-A177-3AD203B41FA5}">
                      <a16:colId xmlns:a16="http://schemas.microsoft.com/office/drawing/2014/main" val="20000"/>
                    </a:ext>
                  </a:extLst>
                </a:gridCol>
                <a:gridCol w="3266421">
                  <a:extLst>
                    <a:ext uri="{9D8B030D-6E8A-4147-A177-3AD203B41FA5}">
                      <a16:colId xmlns:a16="http://schemas.microsoft.com/office/drawing/2014/main" val="124122847"/>
                    </a:ext>
                  </a:extLst>
                </a:gridCol>
                <a:gridCol w="3266421">
                  <a:extLst>
                    <a:ext uri="{9D8B030D-6E8A-4147-A177-3AD203B41FA5}">
                      <a16:colId xmlns:a16="http://schemas.microsoft.com/office/drawing/2014/main" val="20001"/>
                    </a:ext>
                  </a:extLst>
                </a:gridCol>
                <a:gridCol w="3266421">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ts val="1500"/>
                        </a:lnSpc>
                        <a:spcAft>
                          <a:spcPts val="0"/>
                        </a:spcAft>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113</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旬至</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學習區完全免試入學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五專完免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341685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7" name="內容版面配置區 5">
            <a:extLst>
              <a:ext uri="{FF2B5EF4-FFF2-40B4-BE49-F238E27FC236}">
                <a16:creationId xmlns:a16="http://schemas.microsoft.com/office/drawing/2014/main" id="{5BC76C74-8CF4-449F-9AC7-250646C90BB7}"/>
              </a:ext>
            </a:extLst>
          </p:cNvPr>
          <p:cNvGraphicFramePr>
            <a:graphicFrameLocks/>
          </p:cNvGraphicFramePr>
          <p:nvPr/>
        </p:nvGraphicFramePr>
        <p:xfrm>
          <a:off x="492434" y="764704"/>
          <a:ext cx="11207131" cy="6001506"/>
        </p:xfrm>
        <a:graphic>
          <a:graphicData uri="http://schemas.openxmlformats.org/drawingml/2006/table">
            <a:tbl>
              <a:tblPr firstRow="1" firstCol="1" bandRow="1"/>
              <a:tblGrid>
                <a:gridCol w="630435">
                  <a:extLst>
                    <a:ext uri="{9D8B030D-6E8A-4147-A177-3AD203B41FA5}">
                      <a16:colId xmlns:a16="http://schemas.microsoft.com/office/drawing/2014/main" val="20000"/>
                    </a:ext>
                  </a:extLst>
                </a:gridCol>
                <a:gridCol w="980674">
                  <a:extLst>
                    <a:ext uri="{9D8B030D-6E8A-4147-A177-3AD203B41FA5}">
                      <a16:colId xmlns:a16="http://schemas.microsoft.com/office/drawing/2014/main" val="20001"/>
                    </a:ext>
                  </a:extLst>
                </a:gridCol>
                <a:gridCol w="2039249">
                  <a:extLst>
                    <a:ext uri="{9D8B030D-6E8A-4147-A177-3AD203B41FA5}">
                      <a16:colId xmlns:a16="http://schemas.microsoft.com/office/drawing/2014/main" val="524844351"/>
                    </a:ext>
                  </a:extLst>
                </a:gridCol>
                <a:gridCol w="762675">
                  <a:extLst>
                    <a:ext uri="{9D8B030D-6E8A-4147-A177-3AD203B41FA5}">
                      <a16:colId xmlns:a16="http://schemas.microsoft.com/office/drawing/2014/main" val="3981621822"/>
                    </a:ext>
                  </a:extLst>
                </a:gridCol>
                <a:gridCol w="2801924">
                  <a:extLst>
                    <a:ext uri="{9D8B030D-6E8A-4147-A177-3AD203B41FA5}">
                      <a16:colId xmlns:a16="http://schemas.microsoft.com/office/drawing/2014/main" val="20002"/>
                    </a:ext>
                  </a:extLst>
                </a:gridCol>
                <a:gridCol w="420288">
                  <a:extLst>
                    <a:ext uri="{9D8B030D-6E8A-4147-A177-3AD203B41FA5}">
                      <a16:colId xmlns:a16="http://schemas.microsoft.com/office/drawing/2014/main" val="20003"/>
                    </a:ext>
                  </a:extLst>
                </a:gridCol>
                <a:gridCol w="420288">
                  <a:extLst>
                    <a:ext uri="{9D8B030D-6E8A-4147-A177-3AD203B41FA5}">
                      <a16:colId xmlns:a16="http://schemas.microsoft.com/office/drawing/2014/main" val="20004"/>
                    </a:ext>
                  </a:extLst>
                </a:gridCol>
                <a:gridCol w="2490187">
                  <a:extLst>
                    <a:ext uri="{9D8B030D-6E8A-4147-A177-3AD203B41FA5}">
                      <a16:colId xmlns:a16="http://schemas.microsoft.com/office/drawing/2014/main" val="20005"/>
                    </a:ext>
                  </a:extLst>
                </a:gridCol>
                <a:gridCol w="311210">
                  <a:extLst>
                    <a:ext uri="{9D8B030D-6E8A-4147-A177-3AD203B41FA5}">
                      <a16:colId xmlns:a16="http://schemas.microsoft.com/office/drawing/2014/main" val="20006"/>
                    </a:ext>
                  </a:extLst>
                </a:gridCol>
                <a:gridCol w="350201">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五專優先免試入學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各區五專聯合免試入學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lvl="0" indent="0">
                        <a:lnSpc>
                          <a:spcPct val="100000"/>
                        </a:lnSpc>
                        <a:spcAft>
                          <a:spcPts val="0"/>
                        </a:spcAft>
                        <a:buFont typeface="+mj-lt"/>
                        <a:buNone/>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997202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7" name="內容版面配置區 2">
            <a:extLst>
              <a:ext uri="{FF2B5EF4-FFF2-40B4-BE49-F238E27FC236}">
                <a16:creationId xmlns:a16="http://schemas.microsoft.com/office/drawing/2014/main" id="{6547F80F-5F89-4BDC-B678-776BA33685C1}"/>
              </a:ext>
            </a:extLst>
          </p:cNvPr>
          <p:cNvGraphicFramePr>
            <a:graphicFrameLocks/>
          </p:cNvGraphicFramePr>
          <p:nvPr/>
        </p:nvGraphicFramePr>
        <p:xfrm>
          <a:off x="484415" y="727008"/>
          <a:ext cx="11223172" cy="5403984"/>
        </p:xfrm>
        <a:graphic>
          <a:graphicData uri="http://schemas.openxmlformats.org/drawingml/2006/table">
            <a:tbl>
              <a:tblPr firstRow="1" firstCol="1" bandRow="1"/>
              <a:tblGrid>
                <a:gridCol w="1021170">
                  <a:extLst>
                    <a:ext uri="{9D8B030D-6E8A-4147-A177-3AD203B41FA5}">
                      <a16:colId xmlns:a16="http://schemas.microsoft.com/office/drawing/2014/main" val="20000"/>
                    </a:ext>
                  </a:extLst>
                </a:gridCol>
                <a:gridCol w="1463892">
                  <a:extLst>
                    <a:ext uri="{9D8B030D-6E8A-4147-A177-3AD203B41FA5}">
                      <a16:colId xmlns:a16="http://schemas.microsoft.com/office/drawing/2014/main" val="20001"/>
                    </a:ext>
                  </a:extLst>
                </a:gridCol>
                <a:gridCol w="2031731">
                  <a:extLst>
                    <a:ext uri="{9D8B030D-6E8A-4147-A177-3AD203B41FA5}">
                      <a16:colId xmlns:a16="http://schemas.microsoft.com/office/drawing/2014/main" val="145139664"/>
                    </a:ext>
                  </a:extLst>
                </a:gridCol>
                <a:gridCol w="705391">
                  <a:extLst>
                    <a:ext uri="{9D8B030D-6E8A-4147-A177-3AD203B41FA5}">
                      <a16:colId xmlns:a16="http://schemas.microsoft.com/office/drawing/2014/main" val="1216112900"/>
                    </a:ext>
                  </a:extLst>
                </a:gridCol>
                <a:gridCol w="2737122">
                  <a:extLst>
                    <a:ext uri="{9D8B030D-6E8A-4147-A177-3AD203B41FA5}">
                      <a16:colId xmlns:a16="http://schemas.microsoft.com/office/drawing/2014/main" val="20002"/>
                    </a:ext>
                  </a:extLst>
                </a:gridCol>
                <a:gridCol w="650351">
                  <a:extLst>
                    <a:ext uri="{9D8B030D-6E8A-4147-A177-3AD203B41FA5}">
                      <a16:colId xmlns:a16="http://schemas.microsoft.com/office/drawing/2014/main" val="20003"/>
                    </a:ext>
                  </a:extLst>
                </a:gridCol>
                <a:gridCol w="2105802">
                  <a:extLst>
                    <a:ext uri="{9D8B030D-6E8A-4147-A177-3AD203B41FA5}">
                      <a16:colId xmlns:a16="http://schemas.microsoft.com/office/drawing/2014/main" val="20004"/>
                    </a:ext>
                  </a:extLst>
                </a:gridCol>
                <a:gridCol w="50771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p>
                      <a:pPr algn="ctr">
                        <a:lnSpc>
                          <a:spcPct val="100000"/>
                        </a:lnSpc>
                        <a:spcAft>
                          <a:spcPts val="0"/>
                        </a:spcAft>
                      </a:pP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48</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391729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15480" y="2420888"/>
            <a:ext cx="8856984"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八、適性入學宣導網說明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78940696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3071664" y="21760"/>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24000" y="785045"/>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9">
            <a:extLst>
              <a:ext uri="{FF2B5EF4-FFF2-40B4-BE49-F238E27FC236}">
                <a16:creationId xmlns:a16="http://schemas.microsoft.com/office/drawing/2014/main" id="{53601442-13CB-4B87-8FC8-2A9F4500433C}"/>
              </a:ext>
            </a:extLst>
          </p:cNvPr>
          <p:cNvPicPr>
            <a:picLocks noChangeAspect="1"/>
          </p:cNvPicPr>
          <p:nvPr/>
        </p:nvPicPr>
        <p:blipFill>
          <a:blip r:embed="rId8"/>
          <a:stretch>
            <a:fillRect/>
          </a:stretch>
        </p:blipFill>
        <p:spPr>
          <a:xfrm>
            <a:off x="839416" y="752780"/>
            <a:ext cx="10513168" cy="6105219"/>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1524000" y="1557338"/>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6707188" y="1557338"/>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1524001" y="2228851"/>
            <a:ext cx="4030663" cy="2595563"/>
          </a:xfrm>
        </p:spPr>
        <p:txBody>
          <a:bodyPr>
            <a:normAutofit lnSpcReduction="10000"/>
          </a:bodyPr>
          <a:lstStyle/>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國中的生活就是</a:t>
            </a:r>
            <a:r>
              <a:rPr lang="zh-TW" altLang="en-US" sz="2400" b="1">
                <a:solidFill>
                  <a:srgbClr val="FF0000"/>
                </a:solidFill>
                <a:latin typeface="標楷體" pitchFamily="65" charset="-120"/>
                <a:ea typeface="標楷體" pitchFamily="65" charset="-120"/>
              </a:rPr>
              <a:t>不斷念書</a:t>
            </a:r>
            <a:r>
              <a:rPr lang="zh-TW" altLang="en-US" sz="2400">
                <a:latin typeface="標楷體" pitchFamily="65" charset="-120"/>
                <a:ea typeface="標楷體" pitchFamily="65" charset="-120"/>
              </a:rPr>
              <a:t>，考上理想的高中。</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五專、高職、軍校都是</a:t>
            </a:r>
            <a:r>
              <a:rPr lang="zh-TW" altLang="en-US" sz="2400" b="1">
                <a:solidFill>
                  <a:srgbClr val="FF0000"/>
                </a:solidFill>
                <a:latin typeface="標楷體" pitchFamily="65" charset="-120"/>
                <a:ea typeface="標楷體" pitchFamily="65" charset="-120"/>
              </a:rPr>
              <a:t>不會念書</a:t>
            </a:r>
            <a:r>
              <a:rPr lang="zh-TW" altLang="en-US" sz="2400">
                <a:latin typeface="標楷體" pitchFamily="65" charset="-120"/>
                <a:ea typeface="標楷體" pitchFamily="65" charset="-120"/>
              </a:rPr>
              <a:t>的人去讀的。</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志願序就是按照</a:t>
            </a:r>
            <a:r>
              <a:rPr lang="zh-TW" altLang="en-US" sz="2400" b="1">
                <a:solidFill>
                  <a:srgbClr val="FF0000"/>
                </a:solidFill>
                <a:latin typeface="標楷體" pitchFamily="65" charset="-120"/>
                <a:ea typeface="標楷體" pitchFamily="65" charset="-120"/>
              </a:rPr>
              <a:t>學校排名</a:t>
            </a:r>
            <a:r>
              <a:rPr lang="zh-TW" altLang="en-US" sz="2400">
                <a:latin typeface="標楷體" pitchFamily="65" charset="-120"/>
                <a:ea typeface="標楷體" pitchFamily="65" charset="-120"/>
              </a:rPr>
              <a:t>來填寫。</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作成績的</a:t>
            </a:r>
            <a:r>
              <a:rPr lang="zh-TW" altLang="en-US" sz="2400" b="1">
                <a:solidFill>
                  <a:srgbClr val="FF0000"/>
                </a:solidFill>
                <a:latin typeface="標楷體" pitchFamily="65" charset="-120"/>
                <a:ea typeface="標楷體" pitchFamily="65" charset="-120"/>
              </a:rPr>
              <a:t>落點分析</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a:latin typeface="標楷體" pitchFamily="65" charset="-120"/>
              <a:ea typeface="標楷體" pitchFamily="65" charset="-120"/>
            </a:endParaRPr>
          </a:p>
        </p:txBody>
      </p:sp>
      <p:sp>
        <p:nvSpPr>
          <p:cNvPr id="14340" name="內容版面配置區 6"/>
          <p:cNvSpPr>
            <a:spLocks noGrp="1"/>
          </p:cNvSpPr>
          <p:nvPr>
            <p:ph sz="half" idx="4294967295"/>
          </p:nvPr>
        </p:nvSpPr>
        <p:spPr>
          <a:xfrm>
            <a:off x="5895976" y="2276475"/>
            <a:ext cx="4772025" cy="3024188"/>
          </a:xfrm>
        </p:spPr>
        <p:txBody>
          <a:bodyPr/>
          <a:lstStyle/>
          <a:p>
            <a:pPr marL="273050" indent="-273050">
              <a:spcBef>
                <a:spcPts val="575"/>
              </a:spcBef>
              <a:buFont typeface="Wingdings 2" pitchFamily="18" charset="2"/>
              <a:buChar char=""/>
            </a:pPr>
            <a:r>
              <a:rPr lang="zh-TW" altLang="en-US" sz="2400">
                <a:latin typeface="標楷體" pitchFamily="65" charset="-120"/>
                <a:ea typeface="標楷體" pitchFamily="65" charset="-120"/>
              </a:rPr>
              <a:t>生涯不只升學而是生活整體樣貌的規劃，也包含了</a:t>
            </a:r>
            <a:r>
              <a:rPr lang="zh-TW" altLang="en-US" sz="2400" b="1">
                <a:solidFill>
                  <a:srgbClr val="FF0000"/>
                </a:solidFill>
                <a:latin typeface="標楷體" pitchFamily="65" charset="-120"/>
                <a:ea typeface="標楷體" pitchFamily="65" charset="-120"/>
              </a:rPr>
              <a:t>自我認識</a:t>
            </a:r>
            <a:r>
              <a:rPr lang="zh-TW" altLang="en-US" sz="2400">
                <a:latin typeface="標楷體" pitchFamily="65" charset="-120"/>
                <a:ea typeface="標楷體" pitchFamily="65" charset="-120"/>
              </a:rPr>
              <a:t>及</a:t>
            </a:r>
            <a:r>
              <a:rPr lang="en-US" altLang="zh-TW" sz="2400">
                <a:latin typeface="標楷體" pitchFamily="65" charset="-120"/>
                <a:ea typeface="標楷體" pitchFamily="65" charset="-120"/>
              </a:rPr>
              <a:t>『</a:t>
            </a:r>
            <a:r>
              <a:rPr lang="zh-TW" altLang="en-US" sz="2400" b="1">
                <a:solidFill>
                  <a:srgbClr val="FF0000"/>
                </a:solidFill>
                <a:latin typeface="標楷體" pitchFamily="65" charset="-120"/>
                <a:ea typeface="標楷體" pitchFamily="65" charset="-120"/>
              </a:rPr>
              <a:t>想過怎麼樣的生活</a:t>
            </a:r>
            <a:r>
              <a:rPr lang="en-US" altLang="zh-TW" sz="240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a:latin typeface="標楷體" pitchFamily="65" charset="-120"/>
                <a:ea typeface="標楷體" pitchFamily="65" charset="-120"/>
              </a:rPr>
              <a:t>不再是分數分流，而是</a:t>
            </a:r>
            <a:r>
              <a:rPr lang="zh-TW" altLang="en-US" sz="2400" b="1">
                <a:solidFill>
                  <a:srgbClr val="FF0000"/>
                </a:solidFill>
                <a:latin typeface="標楷體" pitchFamily="65" charset="-120"/>
                <a:ea typeface="標楷體" pitchFamily="65" charset="-120"/>
              </a:rPr>
              <a:t>自主分流</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志願只有「</a:t>
            </a:r>
            <a:r>
              <a:rPr lang="zh-TW" altLang="en-US" sz="2400" b="1">
                <a:solidFill>
                  <a:srgbClr val="FF0000"/>
                </a:solidFill>
                <a:latin typeface="標楷體" pitchFamily="65" charset="-120"/>
                <a:ea typeface="標楷體" pitchFamily="65" charset="-120"/>
              </a:rPr>
              <a:t>最適合</a:t>
            </a:r>
            <a:r>
              <a:rPr lang="zh-TW" altLang="en-US" sz="2400">
                <a:latin typeface="標楷體" pitchFamily="65" charset="-120"/>
                <a:ea typeface="標楷體" pitchFamily="65" charset="-120"/>
              </a:rPr>
              <a:t>」，沒有「最好」。</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從被動落點分析，到</a:t>
            </a:r>
            <a:r>
              <a:rPr lang="zh-TW" altLang="en-US" sz="2400" b="1">
                <a:solidFill>
                  <a:srgbClr val="FF0000"/>
                </a:solidFill>
                <a:latin typeface="標楷體" pitchFamily="65" charset="-120"/>
                <a:ea typeface="標楷體" pitchFamily="65" charset="-120"/>
              </a:rPr>
              <a:t>主動選擇</a:t>
            </a:r>
            <a:r>
              <a:rPr lang="zh-TW" altLang="en-US" sz="2400">
                <a:latin typeface="標楷體" pitchFamily="65" charset="-120"/>
                <a:ea typeface="標楷體" pitchFamily="65" charset="-120"/>
              </a:rPr>
              <a:t>。</a:t>
            </a:r>
            <a:endParaRPr lang="zh-TW" altLang="en-US" sz="2400"/>
          </a:p>
        </p:txBody>
      </p:sp>
      <p:grpSp>
        <p:nvGrpSpPr>
          <p:cNvPr id="2" name="向上箭號圖說文字 6"/>
          <p:cNvGrpSpPr>
            <a:grpSpLocks/>
          </p:cNvGrpSpPr>
          <p:nvPr/>
        </p:nvGrpSpPr>
        <p:grpSpPr bwMode="auto">
          <a:xfrm>
            <a:off x="1524000" y="50657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24000" y="274638"/>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1954214" y="1760538"/>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ags/tag34.xml><?xml version="1.0" encoding="utf-8"?>
<p:tagLst xmlns:a="http://schemas.openxmlformats.org/drawingml/2006/main" xmlns:r="http://schemas.openxmlformats.org/officeDocument/2006/relationships" xmlns:p="http://schemas.openxmlformats.org/presentationml/2006/main">
  <p:tag name="AMA" val="2.1"/>
</p:tagLst>
</file>

<file path=ppt/tags/tag35.xml><?xml version="1.0" encoding="utf-8"?>
<p:tagLst xmlns:a="http://schemas.openxmlformats.org/drawingml/2006/main" xmlns:r="http://schemas.openxmlformats.org/officeDocument/2006/relationships" xmlns:p="http://schemas.openxmlformats.org/presentationml/2006/main">
  <p:tag name="AMA" val="2.1"/>
</p:tagLst>
</file>

<file path=ppt/tags/tag36.xml><?xml version="1.0" encoding="utf-8"?>
<p:tagLst xmlns:a="http://schemas.openxmlformats.org/drawingml/2006/main" xmlns:r="http://schemas.openxmlformats.org/officeDocument/2006/relationships" xmlns:p="http://schemas.openxmlformats.org/presentationml/2006/main">
  <p:tag name="AMA" val="2.1"/>
</p:tagLst>
</file>

<file path=ppt/tags/tag37.xml><?xml version="1.0" encoding="utf-8"?>
<p:tagLst xmlns:a="http://schemas.openxmlformats.org/drawingml/2006/main" xmlns:r="http://schemas.openxmlformats.org/officeDocument/2006/relationships" xmlns:p="http://schemas.openxmlformats.org/presentationml/2006/main">
  <p:tag name="AMA" val="2.1"/>
</p:tagLst>
</file>

<file path=ppt/tags/tag38.xml><?xml version="1.0" encoding="utf-8"?>
<p:tagLst xmlns:a="http://schemas.openxmlformats.org/drawingml/2006/main" xmlns:r="http://schemas.openxmlformats.org/officeDocument/2006/relationships" xmlns:p="http://schemas.openxmlformats.org/presentationml/2006/main">
  <p:tag name="AMA" val="2.1"/>
</p:tagLst>
</file>

<file path=ppt/tags/tag39.xml><?xml version="1.0" encoding="utf-8"?>
<p:tagLst xmlns:a="http://schemas.openxmlformats.org/drawingml/2006/main" xmlns:r="http://schemas.openxmlformats.org/officeDocument/2006/relationships" xmlns:p="http://schemas.openxmlformats.org/presentationml/2006/main">
  <p:tag name="AMA" val="2.1"/>
</p:tagLst>
</file>

<file path=ppt/tags/tag40.xml><?xml version="1.0" encoding="utf-8"?>
<p:tagLst xmlns:a="http://schemas.openxmlformats.org/drawingml/2006/main" xmlns:r="http://schemas.openxmlformats.org/officeDocument/2006/relationships" xmlns:p="http://schemas.openxmlformats.org/presentationml/2006/main">
  <p:tag name="AMA" val="2.1"/>
</p:tagLst>
</file>

<file path=ppt/tags/tag41.xml><?xml version="1.0" encoding="utf-8"?>
<p:tagLst xmlns:a="http://schemas.openxmlformats.org/drawingml/2006/main" xmlns:r="http://schemas.openxmlformats.org/officeDocument/2006/relationships" xmlns:p="http://schemas.openxmlformats.org/presentationml/2006/main">
  <p:tag name="AMA" val="2.1"/>
</p:tagLst>
</file>

<file path=ppt/tags/tag42.xml><?xml version="1.0" encoding="utf-8"?>
<p:tagLst xmlns:a="http://schemas.openxmlformats.org/drawingml/2006/main" xmlns:r="http://schemas.openxmlformats.org/officeDocument/2006/relationships" xmlns:p="http://schemas.openxmlformats.org/presentationml/2006/main">
  <p:tag name="AMA" val="2.1"/>
</p:tagLst>
</file>

<file path=ppt/tags/tag43.xml><?xml version="1.0" encoding="utf-8"?>
<p:tagLst xmlns:a="http://schemas.openxmlformats.org/drawingml/2006/main" xmlns:r="http://schemas.openxmlformats.org/officeDocument/2006/relationships" xmlns:p="http://schemas.openxmlformats.org/presentationml/2006/main">
  <p:tag name="AMA" val="2.1"/>
</p:tagLst>
</file>

<file path=ppt/tags/tag44.xml><?xml version="1.0" encoding="utf-8"?>
<p:tagLst xmlns:a="http://schemas.openxmlformats.org/drawingml/2006/main" xmlns:r="http://schemas.openxmlformats.org/officeDocument/2006/relationships" xmlns:p="http://schemas.openxmlformats.org/presentationml/2006/main">
  <p:tag name="AMA" val="2.1"/>
</p:tagLst>
</file>

<file path=ppt/tags/tag45.xml><?xml version="1.0" encoding="utf-8"?>
<p:tagLst xmlns:a="http://schemas.openxmlformats.org/drawingml/2006/main" xmlns:r="http://schemas.openxmlformats.org/officeDocument/2006/relationships" xmlns:p="http://schemas.openxmlformats.org/presentationml/2006/main">
  <p:tag name="AMA" val="2.1"/>
</p:tagLst>
</file>

<file path=ppt/tags/tag46.xml><?xml version="1.0" encoding="utf-8"?>
<p:tagLst xmlns:a="http://schemas.openxmlformats.org/drawingml/2006/main" xmlns:r="http://schemas.openxmlformats.org/officeDocument/2006/relationships" xmlns:p="http://schemas.openxmlformats.org/presentationml/2006/main">
  <p:tag name="AMA" val="2.1"/>
</p:tagLst>
</file>

<file path=ppt/tags/tag47.xml><?xml version="1.0" encoding="utf-8"?>
<p:tagLst xmlns:a="http://schemas.openxmlformats.org/drawingml/2006/main" xmlns:r="http://schemas.openxmlformats.org/officeDocument/2006/relationships" xmlns:p="http://schemas.openxmlformats.org/presentationml/2006/main">
  <p:tag name="AMA" val="2.1"/>
</p:tagLst>
</file>

<file path=ppt/tags/tag48.xml><?xml version="1.0" encoding="utf-8"?>
<p:tagLst xmlns:a="http://schemas.openxmlformats.org/drawingml/2006/main" xmlns:r="http://schemas.openxmlformats.org/officeDocument/2006/relationships" xmlns:p="http://schemas.openxmlformats.org/presentationml/2006/main">
  <p:tag name="AMA" val="2.1"/>
</p:tagLst>
</file>

<file path=ppt/tags/tag49.xml><?xml version="1.0" encoding="utf-8"?>
<p:tagLst xmlns:a="http://schemas.openxmlformats.org/drawingml/2006/main" xmlns:r="http://schemas.openxmlformats.org/officeDocument/2006/relationships" xmlns:p="http://schemas.openxmlformats.org/presentationml/2006/main">
  <p:tag name="AMA" val="2.1"/>
</p:tagLst>
</file>

<file path=ppt/tags/tag50.xml><?xml version="1.0" encoding="utf-8"?>
<p:tagLst xmlns:a="http://schemas.openxmlformats.org/drawingml/2006/main" xmlns:r="http://schemas.openxmlformats.org/officeDocument/2006/relationships" xmlns:p="http://schemas.openxmlformats.org/presentationml/2006/main">
  <p:tag name="AMA" val="2.1"/>
</p:tagLst>
</file>

<file path=ppt/tags/tag51.xml><?xml version="1.0" encoding="utf-8"?>
<p:tagLst xmlns:a="http://schemas.openxmlformats.org/drawingml/2006/main" xmlns:r="http://schemas.openxmlformats.org/officeDocument/2006/relationships" xmlns:p="http://schemas.openxmlformats.org/presentationml/2006/main">
  <p:tag name="AMA" val="2.1"/>
</p:tagLst>
</file>

<file path=ppt/tags/tag52.xml><?xml version="1.0" encoding="utf-8"?>
<p:tagLst xmlns:a="http://schemas.openxmlformats.org/drawingml/2006/main" xmlns:r="http://schemas.openxmlformats.org/officeDocument/2006/relationships" xmlns:p="http://schemas.openxmlformats.org/presentationml/2006/main">
  <p:tag name="AMA" val="2.1"/>
</p:tagLst>
</file>

<file path=ppt/tags/tag53.xml><?xml version="1.0" encoding="utf-8"?>
<p:tagLst xmlns:a="http://schemas.openxmlformats.org/drawingml/2006/main" xmlns:r="http://schemas.openxmlformats.org/officeDocument/2006/relationships" xmlns:p="http://schemas.openxmlformats.org/presentationml/2006/main">
  <p:tag name="AMA" val="2.1"/>
</p:tagLst>
</file>

<file path=ppt/tags/tag54.xml><?xml version="1.0" encoding="utf-8"?>
<p:tagLst xmlns:a="http://schemas.openxmlformats.org/drawingml/2006/main" xmlns:r="http://schemas.openxmlformats.org/officeDocument/2006/relationships" xmlns:p="http://schemas.openxmlformats.org/presentationml/2006/main">
  <p:tag name="AMA" val="2.1"/>
</p:tagLst>
</file>

<file path=ppt/tags/tag55.xml><?xml version="1.0" encoding="utf-8"?>
<p:tagLst xmlns:a="http://schemas.openxmlformats.org/drawingml/2006/main" xmlns:r="http://schemas.openxmlformats.org/officeDocument/2006/relationships" xmlns:p="http://schemas.openxmlformats.org/presentationml/2006/main">
  <p:tag name="AMA" val="2.1"/>
</p:tagLst>
</file>

<file path=ppt/tags/tag56.xml><?xml version="1.0" encoding="utf-8"?>
<p:tagLst xmlns:a="http://schemas.openxmlformats.org/drawingml/2006/main" xmlns:r="http://schemas.openxmlformats.org/officeDocument/2006/relationships" xmlns:p="http://schemas.openxmlformats.org/presentationml/2006/main">
  <p:tag name="AMA" val="2.1"/>
</p:tagLst>
</file>

<file path=ppt/tags/tag57.xml><?xml version="1.0" encoding="utf-8"?>
<p:tagLst xmlns:a="http://schemas.openxmlformats.org/drawingml/2006/main" xmlns:r="http://schemas.openxmlformats.org/officeDocument/2006/relationships" xmlns:p="http://schemas.openxmlformats.org/presentationml/2006/main">
  <p:tag name="AMA" val="2.1"/>
</p:tagLst>
</file>

<file path=ppt/tags/tag58.xml><?xml version="1.0" encoding="utf-8"?>
<p:tagLst xmlns:a="http://schemas.openxmlformats.org/drawingml/2006/main" xmlns:r="http://schemas.openxmlformats.org/officeDocument/2006/relationships" xmlns:p="http://schemas.openxmlformats.org/presentationml/2006/main">
  <p:tag name="AMA" val="2.1"/>
</p:tagLst>
</file>

<file path=ppt/tags/tag59.xml><?xml version="1.0" encoding="utf-8"?>
<p:tagLst xmlns:a="http://schemas.openxmlformats.org/drawingml/2006/main" xmlns:r="http://schemas.openxmlformats.org/officeDocument/2006/relationships" xmlns:p="http://schemas.openxmlformats.org/presentationml/2006/main">
  <p:tag name="AMA" val="2.1"/>
</p:tagLst>
</file>

<file path=ppt/tags/tag60.xml><?xml version="1.0" encoding="utf-8"?>
<p:tagLst xmlns:a="http://schemas.openxmlformats.org/drawingml/2006/main" xmlns:r="http://schemas.openxmlformats.org/officeDocument/2006/relationships" xmlns:p="http://schemas.openxmlformats.org/presentationml/2006/main">
  <p:tag name="AMA" val="2.1"/>
</p:tagLst>
</file>

<file path=ppt/tags/tag61.xml><?xml version="1.0" encoding="utf-8"?>
<p:tagLst xmlns:a="http://schemas.openxmlformats.org/drawingml/2006/main" xmlns:r="http://schemas.openxmlformats.org/officeDocument/2006/relationships" xmlns:p="http://schemas.openxmlformats.org/presentationml/2006/main">
  <p:tag name="AMA" val="2.1"/>
</p:tagLst>
</file>

<file path=ppt/tags/tag62.xml><?xml version="1.0" encoding="utf-8"?>
<p:tagLst xmlns:a="http://schemas.openxmlformats.org/drawingml/2006/main" xmlns:r="http://schemas.openxmlformats.org/officeDocument/2006/relationships" xmlns:p="http://schemas.openxmlformats.org/presentationml/2006/main">
  <p:tag name="AMA" val="2.1"/>
</p:tagLst>
</file>

<file path=ppt/tags/tag63.xml><?xml version="1.0" encoding="utf-8"?>
<p:tagLst xmlns:a="http://schemas.openxmlformats.org/drawingml/2006/main" xmlns:r="http://schemas.openxmlformats.org/officeDocument/2006/relationships" xmlns:p="http://schemas.openxmlformats.org/presentationml/2006/main">
  <p:tag name="AMA" val="2.1"/>
</p:tagLst>
</file>

<file path=ppt/tags/tag64.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17945</TotalTime>
  <Words>10142</Words>
  <Application>Microsoft Office PowerPoint</Application>
  <PresentationFormat>寬螢幕</PresentationFormat>
  <Paragraphs>1554</Paragraphs>
  <Slides>127</Slides>
  <Notes>45</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127</vt:i4>
      </vt:variant>
    </vt:vector>
  </HeadingPairs>
  <TitlesOfParts>
    <vt:vector size="141" baseType="lpstr">
      <vt:lpstr>BiauKai</vt:lpstr>
      <vt:lpstr>Cataneo BT</vt:lpstr>
      <vt:lpstr>文鼎中圓</vt:lpstr>
      <vt:lpstr>華康標楷體</vt:lpstr>
      <vt:lpstr>微軟正黑體</vt:lpstr>
      <vt:lpstr>標楷體</vt:lpstr>
      <vt:lpstr>Arial</vt:lpstr>
      <vt:lpstr>Calibri</vt:lpstr>
      <vt:lpstr>Candara</vt:lpstr>
      <vt:lpstr>Times New Roman</vt:lpstr>
      <vt:lpstr>Verdana</vt:lpstr>
      <vt:lpstr>Wingdings</vt:lpstr>
      <vt:lpstr>Wingdings 2</vt:lpstr>
      <vt:lpstr>12年國教簡報</vt:lpstr>
      <vt:lpstr>PowerPoint 簡報</vt:lpstr>
      <vt:lpstr>          目次</vt:lpstr>
      <vt:lpstr>PowerPoint 簡報</vt:lpstr>
      <vt:lpstr>114學年度適性入學成果</vt:lpstr>
      <vt:lpstr>114學年度適性入學成果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性向測驗  攻其不備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桃連區職業類科之群科屬性</vt:lpstr>
      <vt:lpstr>分析職業類科升學進路的觀察重點</vt:lpstr>
      <vt:lpstr>機械群簡介</vt:lpstr>
      <vt:lpstr>機械群簡介</vt:lpstr>
      <vt:lpstr>機械群簡介</vt:lpstr>
      <vt:lpstr>高職與高中的進路比較分析</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PowerPoint 簡報</vt:lpstr>
      <vt:lpstr>寫作測驗評量的能力</vt:lpstr>
      <vt:lpstr>答案卷樣式</vt:lpstr>
      <vt:lpstr>PowerPoint 簡報</vt:lpstr>
      <vt:lpstr>PowerPoint 簡報</vt:lpstr>
      <vt:lpstr>PowerPoint 簡報</vt:lpstr>
      <vt:lpstr>PowerPoint 簡報</vt:lpstr>
      <vt:lpstr>PowerPoint 簡報</vt:lpstr>
      <vt:lpstr>PowerPoint 簡報</vt:lpstr>
      <vt:lpstr>五、桃連區主要入學管道</vt:lpstr>
      <vt:lpstr>國中畢業生升學管道圖</vt:lpstr>
      <vt:lpstr>114學年度桃連區適性入學管道</vt:lpstr>
      <vt:lpstr>桃園市完全免試入學管道</vt:lpstr>
      <vt:lpstr>資格、做法</vt:lpstr>
      <vt:lpstr>招生區域與學校</vt:lpstr>
      <vt:lpstr>PowerPoint 簡報</vt:lpstr>
      <vt:lpstr>PowerPoint 簡報</vt:lpstr>
      <vt:lpstr>桃連區115年重要日程表</vt:lpstr>
      <vt:lpstr>PowerPoint 簡報</vt:lpstr>
      <vt:lpstr>專業群科甄選(特色招生)</vt:lpstr>
      <vt:lpstr>PowerPoint 簡報</vt:lpstr>
      <vt:lpstr>PowerPoint 簡報</vt:lpstr>
      <vt:lpstr>PowerPoint 簡報</vt:lpstr>
      <vt:lpstr>六、桃連區免試入學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115年桃連區免試入學-同分超額比序步驟</vt:lpstr>
      <vt:lpstr>PowerPoint 簡報</vt:lpstr>
      <vt:lpstr>PowerPoint 簡報</vt:lpstr>
      <vt:lpstr>五專入學時程</vt:lpstr>
      <vt:lpstr>五專完全免試、優先免試與聯合免試入學方式</vt:lpstr>
      <vt:lpstr>PowerPoint 簡報</vt:lpstr>
      <vt:lpstr>PowerPoint 簡報</vt:lpstr>
      <vt:lpstr>PowerPoint 簡報</vt:lpstr>
      <vt:lpstr>PowerPoint 簡報</vt:lpstr>
      <vt:lpstr>五專優先免試與聯合免試比序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user</cp:lastModifiedBy>
  <cp:revision>1443</cp:revision>
  <cp:lastPrinted>2019-10-04T10:15:06Z</cp:lastPrinted>
  <dcterms:created xsi:type="dcterms:W3CDTF">2012-05-12T02:14:41Z</dcterms:created>
  <dcterms:modified xsi:type="dcterms:W3CDTF">2025-11-21T11:08:31Z</dcterms:modified>
</cp:coreProperties>
</file>