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tags/tag13.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14.xml" ContentType="application/vnd.openxmlformats-officedocument.presentationml.tags+xml"/>
  <Override PartName="/ppt/notesSlides/notesSlide43.xml" ContentType="application/vnd.openxmlformats-officedocument.presentationml.notesSlide+xml"/>
  <Override PartName="/ppt/tags/tag15.xml" ContentType="application/vnd.openxmlformats-officedocument.presentationml.tags+xml"/>
  <Override PartName="/ppt/notesSlides/notesSlide44.xml" ContentType="application/vnd.openxmlformats-officedocument.presentationml.notesSlide+xml"/>
  <Override PartName="/ppt/tags/tag16.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7.xml" ContentType="application/vnd.openxmlformats-officedocument.presentationml.tags+xml"/>
  <Override PartName="/ppt/notesSlides/notesSlide4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9.xml" ContentType="application/vnd.openxmlformats-officedocument.presentationml.notesSlide+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1"/>
  </p:notesMasterIdLst>
  <p:handoutMasterIdLst>
    <p:handoutMasterId r:id="rId112"/>
  </p:handoutMasterIdLst>
  <p:sldIdLst>
    <p:sldId id="726" r:id="rId7"/>
    <p:sldId id="757" r:id="rId8"/>
    <p:sldId id="758" r:id="rId9"/>
    <p:sldId id="1592" r:id="rId10"/>
    <p:sldId id="1572" r:id="rId11"/>
    <p:sldId id="1573" r:id="rId12"/>
    <p:sldId id="695" r:id="rId13"/>
    <p:sldId id="696" r:id="rId14"/>
    <p:sldId id="697" r:id="rId15"/>
    <p:sldId id="913" r:id="rId16"/>
    <p:sldId id="977" r:id="rId17"/>
    <p:sldId id="978" r:id="rId18"/>
    <p:sldId id="979" r:id="rId19"/>
    <p:sldId id="698" r:id="rId20"/>
    <p:sldId id="699" r:id="rId21"/>
    <p:sldId id="1001" r:id="rId22"/>
    <p:sldId id="1564" r:id="rId23"/>
    <p:sldId id="700" r:id="rId24"/>
    <p:sldId id="701" r:id="rId25"/>
    <p:sldId id="702" r:id="rId26"/>
    <p:sldId id="999" r:id="rId27"/>
    <p:sldId id="1020" r:id="rId28"/>
    <p:sldId id="260" r:id="rId29"/>
    <p:sldId id="257" r:id="rId30"/>
    <p:sldId id="558" r:id="rId31"/>
    <p:sldId id="560" r:id="rId32"/>
    <p:sldId id="561" r:id="rId33"/>
    <p:sldId id="823" r:id="rId34"/>
    <p:sldId id="824" r:id="rId35"/>
    <p:sldId id="825" r:id="rId36"/>
    <p:sldId id="826" r:id="rId37"/>
    <p:sldId id="827" r:id="rId38"/>
    <p:sldId id="828" r:id="rId39"/>
    <p:sldId id="829" r:id="rId40"/>
    <p:sldId id="830" r:id="rId41"/>
    <p:sldId id="831" r:id="rId42"/>
    <p:sldId id="832" r:id="rId43"/>
    <p:sldId id="833" r:id="rId44"/>
    <p:sldId id="834" r:id="rId45"/>
    <p:sldId id="1594" r:id="rId46"/>
    <p:sldId id="971" r:id="rId47"/>
    <p:sldId id="1593" r:id="rId48"/>
    <p:sldId id="980" r:id="rId49"/>
    <p:sldId id="982" r:id="rId50"/>
    <p:sldId id="983" r:id="rId51"/>
    <p:sldId id="985" r:id="rId52"/>
    <p:sldId id="986" r:id="rId53"/>
    <p:sldId id="987" r:id="rId54"/>
    <p:sldId id="988" r:id="rId55"/>
    <p:sldId id="989" r:id="rId56"/>
    <p:sldId id="557" r:id="rId57"/>
    <p:sldId id="593" r:id="rId58"/>
    <p:sldId id="747" r:id="rId59"/>
    <p:sldId id="984" r:id="rId60"/>
    <p:sldId id="730" r:id="rId61"/>
    <p:sldId id="861" r:id="rId62"/>
    <p:sldId id="862" r:id="rId63"/>
    <p:sldId id="863" r:id="rId64"/>
    <p:sldId id="1569" r:id="rId65"/>
    <p:sldId id="731" r:id="rId66"/>
    <p:sldId id="748" r:id="rId67"/>
    <p:sldId id="733" r:id="rId68"/>
    <p:sldId id="734" r:id="rId69"/>
    <p:sldId id="738" r:id="rId70"/>
    <p:sldId id="1570" r:id="rId71"/>
    <p:sldId id="1571" r:id="rId72"/>
    <p:sldId id="739" r:id="rId73"/>
    <p:sldId id="916" r:id="rId74"/>
    <p:sldId id="917" r:id="rId75"/>
    <p:sldId id="937" r:id="rId76"/>
    <p:sldId id="938" r:id="rId77"/>
    <p:sldId id="941" r:id="rId78"/>
    <p:sldId id="942" r:id="rId79"/>
    <p:sldId id="918" r:id="rId80"/>
    <p:sldId id="920" r:id="rId81"/>
    <p:sldId id="921" r:id="rId82"/>
    <p:sldId id="925" r:id="rId83"/>
    <p:sldId id="927" r:id="rId84"/>
    <p:sldId id="928" r:id="rId85"/>
    <p:sldId id="933" r:id="rId86"/>
    <p:sldId id="935" r:id="rId87"/>
    <p:sldId id="936" r:id="rId88"/>
    <p:sldId id="946" r:id="rId89"/>
    <p:sldId id="1007" r:id="rId90"/>
    <p:sldId id="1006" r:id="rId91"/>
    <p:sldId id="947" r:id="rId92"/>
    <p:sldId id="1009" r:id="rId93"/>
    <p:sldId id="1008" r:id="rId94"/>
    <p:sldId id="954" r:id="rId95"/>
    <p:sldId id="955" r:id="rId96"/>
    <p:sldId id="1565" r:id="rId97"/>
    <p:sldId id="1566" r:id="rId98"/>
    <p:sldId id="1567" r:id="rId99"/>
    <p:sldId id="1578" r:id="rId100"/>
    <p:sldId id="1579" r:id="rId101"/>
    <p:sldId id="1580" r:id="rId102"/>
    <p:sldId id="503" r:id="rId103"/>
    <p:sldId id="1562" r:id="rId104"/>
    <p:sldId id="990" r:id="rId105"/>
    <p:sldId id="991" r:id="rId106"/>
    <p:sldId id="993" r:id="rId107"/>
    <p:sldId id="994" r:id="rId108"/>
    <p:sldId id="996" r:id="rId109"/>
    <p:sldId id="975" r:id="rId110"/>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FF0000"/>
    <a:srgbClr val="050139"/>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43" autoAdjust="0"/>
    <p:restoredTop sz="94660"/>
  </p:normalViewPr>
  <p:slideViewPr>
    <p:cSldViewPr>
      <p:cViewPr varScale="1">
        <p:scale>
          <a:sx n="115" d="100"/>
          <a:sy n="115" d="100"/>
        </p:scale>
        <p:origin x="132" y="216"/>
      </p:cViewPr>
      <p:guideLst>
        <p:guide orient="horz"/>
        <p:guide pos="7679"/>
      </p:guideLst>
    </p:cSldViewPr>
  </p:slideViewPr>
  <p:notesTextViewPr>
    <p:cViewPr>
      <p:scale>
        <a:sx n="100" d="100"/>
        <a:sy n="100" d="100"/>
      </p:scale>
      <p:origin x="0" y="0"/>
    </p:cViewPr>
  </p:notesTextViewPr>
  <p:sorterViewPr>
    <p:cViewPr varScale="1">
      <p:scale>
        <a:sx n="100" d="100"/>
        <a:sy n="100" d="100"/>
      </p:scale>
      <p:origin x="0" y="-6278"/>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handoutMaster" Target="handoutMasters/handout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400" b="1" dirty="0">
              <a:latin typeface="Adobe 繁黑體 Std B" pitchFamily="34" charset="-120"/>
              <a:ea typeface="Adobe 繁黑體 Std B" pitchFamily="34" charset="-120"/>
            </a:rPr>
            <a:t>(50%~)</a:t>
          </a:r>
          <a:endParaRPr lang="zh-TW" altLang="en-US" sz="14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Times New Roman" panose="02020603050405020304" pitchFamily="18" charset="0"/>
              <a:ea typeface="標楷體" pitchFamily="65" charset="-120"/>
              <a:cs typeface="Times New Roman" panose="02020603050405020304" pitchFamily="18" charset="0"/>
            </a:rPr>
            <a:t>114</a:t>
          </a:r>
          <a:r>
            <a:rPr lang="zh-TW" altLang="en-US" sz="2000" dirty="0">
              <a:latin typeface="Times New Roman" panose="02020603050405020304" pitchFamily="18" charset="0"/>
              <a:ea typeface="標楷體" pitchFamily="65" charset="-120"/>
              <a:cs typeface="Times New Roman" panose="02020603050405020304" pitchFamily="18" charset="0"/>
            </a:rPr>
            <a:t>學年度桃連區特色招生甄選</a:t>
          </a:r>
        </a:p>
      </dgm:t>
    </dgm:pt>
    <dgm:pt modelId="{83CD7FB1-65A5-4620-A94D-7E1A4C92B777}" type="parTrans" cxnId="{41D125F7-4F59-44F9-B8B1-BE12B712D02E}">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88A2C6E5-2988-49BF-B1B1-289F0A496B89}" type="sibTrans" cxnId="{41D125F7-4F59-44F9-B8B1-BE12B712D02E}">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A7112B98-6EF3-4FE7-BF3D-C59D1B368008}">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考試分發</a:t>
          </a:r>
          <a:endParaRPr lang="en-US" altLang="zh-TW" sz="2800" dirty="0">
            <a:latin typeface="Times New Roman" panose="02020603050405020304" pitchFamily="18" charset="0"/>
            <a:ea typeface="標楷體" pitchFamily="65" charset="-120"/>
            <a:cs typeface="Times New Roman" panose="02020603050405020304" pitchFamily="18" charset="0"/>
          </a:endParaRPr>
        </a:p>
        <a:p>
          <a:r>
            <a:rPr lang="en-US" altLang="zh-TW" sz="2800" dirty="0">
              <a:latin typeface="Times New Roman" panose="02020603050405020304" pitchFamily="18" charset="0"/>
              <a:ea typeface="標楷體" pitchFamily="65" charset="-120"/>
              <a:cs typeface="Times New Roman" panose="02020603050405020304" pitchFamily="18" charset="0"/>
            </a:rPr>
            <a:t>50</a:t>
          </a:r>
          <a:r>
            <a:rPr lang="zh-TW" altLang="en-US" sz="2800" dirty="0">
              <a:latin typeface="Times New Roman" panose="02020603050405020304" pitchFamily="18" charset="0"/>
              <a:ea typeface="標楷體" pitchFamily="65" charset="-120"/>
              <a:cs typeface="Times New Roman" panose="02020603050405020304" pitchFamily="18" charset="0"/>
            </a:rPr>
            <a:t>個名額</a:t>
          </a:r>
          <a:endParaRPr lang="en-US" altLang="zh-TW" sz="2800" dirty="0">
            <a:latin typeface="Times New Roman" panose="02020603050405020304" pitchFamily="18" charset="0"/>
            <a:ea typeface="標楷體" pitchFamily="65" charset="-120"/>
            <a:cs typeface="Times New Roman" panose="02020603050405020304" pitchFamily="18" charset="0"/>
          </a:endParaRPr>
        </a:p>
      </dgm:t>
    </dgm:pt>
    <dgm:pt modelId="{D565FFC9-7E5F-4E16-B5CB-8356BB01A266}" type="parTrans" cxnId="{B0DBCE13-AB09-4A29-B70A-02676696CE97}">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C5566B29-EA1D-499F-BCA4-71D0AE10D7B6}" type="sibTrans" cxnId="{B0DBCE13-AB09-4A29-B70A-02676696CE97}">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163E3733-E3DE-4603-B81D-A07920279013}">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專業群科</a:t>
          </a:r>
          <a:r>
            <a:rPr lang="en-US" altLang="zh-TW" sz="2800" dirty="0">
              <a:latin typeface="Times New Roman" panose="02020603050405020304" pitchFamily="18" charset="0"/>
              <a:ea typeface="標楷體" pitchFamily="65" charset="-120"/>
              <a:cs typeface="Times New Roman" panose="02020603050405020304" pitchFamily="18" charset="0"/>
            </a:rPr>
            <a:t>-82</a:t>
          </a:r>
          <a:r>
            <a:rPr lang="zh-TW" altLang="en-US" sz="2800" dirty="0">
              <a:latin typeface="Times New Roman" panose="02020603050405020304" pitchFamily="18" charset="0"/>
              <a:ea typeface="標楷體" pitchFamily="65" charset="-120"/>
              <a:cs typeface="Times New Roman" panose="02020603050405020304" pitchFamily="18" charset="0"/>
            </a:rPr>
            <a:t>班</a:t>
          </a:r>
          <a:br>
            <a:rPr lang="en-US" altLang="zh-TW" sz="2800" dirty="0">
              <a:latin typeface="Times New Roman" panose="02020603050405020304" pitchFamily="18" charset="0"/>
              <a:ea typeface="標楷體" pitchFamily="65" charset="-120"/>
              <a:cs typeface="Times New Roman" panose="02020603050405020304" pitchFamily="18" charset="0"/>
            </a:rPr>
          </a:b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2236</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6CB1DB07-AA8B-4C48-A29B-559FCF6B1F87}" type="parTrans" cxnId="{D0D89CFF-2DDC-42B9-97EF-165D11C67010}">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EEB7CB51-D528-4B27-BF94-CC9191BAC249}" type="sibTrans" cxnId="{D0D89CFF-2DDC-42B9-97EF-165D11C67010}">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6549D92B-83E7-4382-BCE2-AD411F4B9095}">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科學班</a:t>
          </a:r>
          <a:r>
            <a:rPr lang="en-US" altLang="zh-TW" sz="2800" dirty="0">
              <a:latin typeface="Times New Roman" panose="02020603050405020304" pitchFamily="18" charset="0"/>
              <a:ea typeface="標楷體" pitchFamily="65" charset="-120"/>
              <a:cs typeface="Times New Roman" panose="02020603050405020304" pitchFamily="18" charset="0"/>
            </a:rPr>
            <a:t>-1</a:t>
          </a:r>
          <a:r>
            <a:rPr lang="zh-TW" altLang="en-US" sz="2800" dirty="0">
              <a:latin typeface="Times New Roman" panose="02020603050405020304" pitchFamily="18" charset="0"/>
              <a:ea typeface="標楷體" pitchFamily="65" charset="-120"/>
              <a:cs typeface="Times New Roman" panose="02020603050405020304" pitchFamily="18" charset="0"/>
            </a:rPr>
            <a:t>班</a:t>
          </a:r>
          <a:br>
            <a:rPr lang="en-US" altLang="zh-TW" sz="2800" dirty="0">
              <a:latin typeface="Times New Roman" panose="02020603050405020304" pitchFamily="18" charset="0"/>
              <a:ea typeface="標楷體" pitchFamily="65" charset="-120"/>
              <a:cs typeface="Times New Roman" panose="02020603050405020304" pitchFamily="18" charset="0"/>
            </a:rPr>
          </a:b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23</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97738555-1C5B-4877-B0B6-5F0D62AC8F85}" type="parTrans" cxnId="{DE024195-E350-41E0-843C-07E1C18E238A}">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4C9B512C-8C6C-417C-9FE7-3CA82609C85E}" type="sibTrans" cxnId="{DE024195-E350-41E0-843C-07E1C18E238A}">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B2B8C07D-43F5-4C65-A23A-D2D80650E3E0}">
      <dgm:prSet phldrT="[文字]" custT="1"/>
      <dgm:spPr/>
      <dgm:t>
        <a:bodyPr/>
        <a:lstStyle/>
        <a:p>
          <a:pPr algn="l"/>
          <a:r>
            <a:rPr lang="zh-TW" altLang="en-US" sz="2400" dirty="0">
              <a:latin typeface="Times New Roman" panose="02020603050405020304" pitchFamily="18" charset="0"/>
              <a:ea typeface="標楷體" pitchFamily="65" charset="-120"/>
              <a:cs typeface="Times New Roman" panose="02020603050405020304" pitchFamily="18" charset="0"/>
            </a:rPr>
            <a:t>體育班</a:t>
          </a:r>
          <a:r>
            <a:rPr lang="en-US" altLang="zh-TW" sz="2400" dirty="0">
              <a:latin typeface="Times New Roman" panose="02020603050405020304" pitchFamily="18" charset="0"/>
              <a:ea typeface="標楷體" pitchFamily="65" charset="-120"/>
              <a:cs typeface="Times New Roman" panose="02020603050405020304" pitchFamily="18" charset="0"/>
            </a:rPr>
            <a:t>-15</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b="1" dirty="0">
              <a:solidFill>
                <a:srgbClr val="FFFF00"/>
              </a:solidFill>
              <a:latin typeface="Times New Roman" panose="02020603050405020304" pitchFamily="18" charset="0"/>
              <a:ea typeface="標楷體" pitchFamily="65" charset="-120"/>
              <a:cs typeface="Times New Roman" panose="02020603050405020304" pitchFamily="18" charset="0"/>
            </a:rPr>
            <a:t>472</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藝才美術班</a:t>
          </a:r>
          <a:r>
            <a:rPr lang="en-US" altLang="zh-TW" sz="2400" dirty="0">
              <a:latin typeface="Times New Roman" panose="02020603050405020304" pitchFamily="18" charset="0"/>
              <a:ea typeface="標楷體" pitchFamily="65" charset="-120"/>
              <a:cs typeface="Times New Roman" panose="02020603050405020304" pitchFamily="18" charset="0"/>
            </a:rPr>
            <a:t>-4</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100</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藝才音樂班</a:t>
          </a:r>
          <a:r>
            <a:rPr lang="en-US" altLang="zh-TW" sz="2400" dirty="0">
              <a:latin typeface="Times New Roman" panose="02020603050405020304" pitchFamily="18" charset="0"/>
              <a:ea typeface="標楷體" pitchFamily="65" charset="-120"/>
              <a:cs typeface="Times New Roman" panose="02020603050405020304" pitchFamily="18" charset="0"/>
            </a:rPr>
            <a:t>-3</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75</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藝才舞蹈班</a:t>
          </a:r>
          <a:r>
            <a:rPr lang="en-US" altLang="zh-TW" sz="2400" dirty="0">
              <a:latin typeface="Times New Roman" panose="02020603050405020304" pitchFamily="18" charset="0"/>
              <a:ea typeface="標楷體" pitchFamily="65" charset="-120"/>
              <a:cs typeface="Times New Roman" panose="02020603050405020304" pitchFamily="18" charset="0"/>
            </a:rPr>
            <a:t>-1</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25</a:t>
          </a:r>
          <a:r>
            <a:rPr lang="zh-TW" altLang="en-US" sz="2400" dirty="0">
              <a:latin typeface="Times New Roman" panose="02020603050405020304" pitchFamily="18" charset="0"/>
              <a:ea typeface="標楷體" pitchFamily="65" charset="-120"/>
              <a:cs typeface="Times New Roman" panose="02020603050405020304" pitchFamily="18" charset="0"/>
            </a:rPr>
            <a:t>個名額</a:t>
          </a:r>
        </a:p>
      </dgm:t>
    </dgm:pt>
    <dgm:pt modelId="{477E55E1-8396-468B-AFE0-22BEDD77F5B7}" type="parTrans" cxnId="{6D7DEF88-D32A-4953-A58A-951ACC9EE33F}">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DACF4943-C3D6-4084-BAB5-AE5B368DB4A7}" type="sibTrans" cxnId="{6D7DEF88-D32A-4953-A58A-951ACC9EE33F}">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83056260-A26B-4089-80F9-283150D05961}" type="presOf" srcId="{F33CC9CD-0C9D-4442-90E6-FEDD82388C93}" destId="{1E55B344-3D5D-4821-87C0-C35F5E4B1F82}"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AB83CD4F-8F94-490F-8F6F-BE8F68875805}" type="presOf" srcId="{0CF67CA4-6DDC-4950-ADB6-2829E5A954D2}" destId="{364501B8-53D0-444F-AC7C-E925FEAB77A5}"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9D94269A-1AB3-4FFD-8A7B-AE3AA21155E1}" srcId="{4ADED7EB-94B0-4652-A576-FC9C88E30C38}" destId="{4554EC5F-830F-4D87-AE37-EEA18F0C571C}" srcOrd="2" destOrd="0" parTransId="{A8B4EABD-FE8E-4D1A-BF7A-80F9979CFDB3}" sibTransId="{24B49895-9AE9-4F39-877D-C8BCB82FC8CA}"/>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1" destOrd="0" parTransId="{ECF18CA2-7DC7-48AA-B831-284FEDD1F5BE}" sibTransId="{DD040FE0-6A75-41B1-8FA8-5CE2AECDB1CD}"/>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400" b="1" kern="1200" dirty="0">
              <a:latin typeface="Adobe 繁黑體 Std B" pitchFamily="34" charset="-120"/>
              <a:ea typeface="Adobe 繁黑體 Std B" pitchFamily="34" charset="-120"/>
            </a:rPr>
            <a:t>(50%~)</a:t>
          </a:r>
          <a:endParaRPr lang="zh-TW" altLang="en-US" sz="14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考試分發</a:t>
          </a:r>
          <a:endParaRPr lang="en-US" altLang="zh-TW" sz="2800" kern="1200" dirty="0">
            <a:latin typeface="Times New Roman" panose="02020603050405020304" pitchFamily="18" charset="0"/>
            <a:ea typeface="標楷體" pitchFamily="65" charset="-120"/>
            <a:cs typeface="Times New Roman" panose="02020603050405020304" pitchFamily="18" charset="0"/>
          </a:endParaRPr>
        </a:p>
        <a:p>
          <a:pPr marL="0" lvl="0" indent="0" algn="ctr" defTabSz="1244600">
            <a:lnSpc>
              <a:spcPct val="90000"/>
            </a:lnSpc>
            <a:spcBef>
              <a:spcPct val="0"/>
            </a:spcBef>
            <a:spcAft>
              <a:spcPct val="35000"/>
            </a:spcAft>
            <a:buNone/>
          </a:pPr>
          <a:r>
            <a:rPr lang="en-US" altLang="zh-TW" sz="2800" kern="1200" dirty="0">
              <a:latin typeface="Times New Roman" panose="02020603050405020304" pitchFamily="18" charset="0"/>
              <a:ea typeface="標楷體" pitchFamily="65" charset="-120"/>
              <a:cs typeface="Times New Roman" panose="02020603050405020304" pitchFamily="18" charset="0"/>
            </a:rPr>
            <a:t>50</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endParaRPr lang="en-US" altLang="zh-TW" sz="2800" kern="1200" dirty="0">
            <a:latin typeface="Times New Roman" panose="02020603050405020304" pitchFamily="18" charset="0"/>
            <a:ea typeface="標楷體" pitchFamily="65" charset="-120"/>
            <a:cs typeface="Times New Roman" panose="02020603050405020304" pitchFamily="18" charset="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專業群科</a:t>
          </a:r>
          <a:r>
            <a:rPr lang="en-US" altLang="zh-TW" sz="2800" kern="1200" dirty="0">
              <a:latin typeface="Times New Roman" panose="02020603050405020304" pitchFamily="18" charset="0"/>
              <a:ea typeface="標楷體" pitchFamily="65" charset="-120"/>
              <a:cs typeface="Times New Roman" panose="02020603050405020304" pitchFamily="18" charset="0"/>
            </a:rPr>
            <a:t>-82</a:t>
          </a:r>
          <a:r>
            <a:rPr lang="zh-TW" altLang="en-US" sz="2800" kern="1200" dirty="0">
              <a:latin typeface="Times New Roman" panose="02020603050405020304" pitchFamily="18" charset="0"/>
              <a:ea typeface="標楷體" pitchFamily="65" charset="-120"/>
              <a:cs typeface="Times New Roman" panose="02020603050405020304" pitchFamily="18" charset="0"/>
            </a:rPr>
            <a:t>班</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2236</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科學班</a:t>
          </a:r>
          <a:r>
            <a:rPr lang="en-US" altLang="zh-TW" sz="2800" kern="1200" dirty="0">
              <a:latin typeface="Times New Roman" panose="02020603050405020304" pitchFamily="18" charset="0"/>
              <a:ea typeface="標楷體" pitchFamily="65" charset="-120"/>
              <a:cs typeface="Times New Roman" panose="02020603050405020304" pitchFamily="18" charset="0"/>
            </a:rPr>
            <a:t>-1</a:t>
          </a:r>
          <a:r>
            <a:rPr lang="zh-TW" altLang="en-US" sz="2800" kern="1200" dirty="0">
              <a:latin typeface="Times New Roman" panose="02020603050405020304" pitchFamily="18" charset="0"/>
              <a:ea typeface="標楷體" pitchFamily="65" charset="-120"/>
              <a:cs typeface="Times New Roman" panose="02020603050405020304" pitchFamily="18" charset="0"/>
            </a:rPr>
            <a:t>班</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23</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Times New Roman" panose="02020603050405020304" pitchFamily="18" charset="0"/>
              <a:ea typeface="標楷體" pitchFamily="65" charset="-120"/>
              <a:cs typeface="Times New Roman" panose="02020603050405020304" pitchFamily="18" charset="0"/>
            </a:rPr>
            <a:t>體育班</a:t>
          </a:r>
          <a:r>
            <a:rPr lang="en-US" altLang="zh-TW" sz="2400" kern="1200" dirty="0">
              <a:latin typeface="Times New Roman" panose="02020603050405020304" pitchFamily="18" charset="0"/>
              <a:ea typeface="標楷體" pitchFamily="65" charset="-120"/>
              <a:cs typeface="Times New Roman" panose="02020603050405020304" pitchFamily="18" charset="0"/>
            </a:rPr>
            <a:t>-15</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b="1" kern="1200" dirty="0">
              <a:solidFill>
                <a:srgbClr val="FFFF00"/>
              </a:solidFill>
              <a:latin typeface="Times New Roman" panose="02020603050405020304" pitchFamily="18" charset="0"/>
              <a:ea typeface="標楷體" pitchFamily="65" charset="-120"/>
              <a:cs typeface="Times New Roman" panose="02020603050405020304" pitchFamily="18" charset="0"/>
            </a:rPr>
            <a:t>472</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藝才美術班</a:t>
          </a:r>
          <a:r>
            <a:rPr lang="en-US" altLang="zh-TW" sz="2400" kern="1200" dirty="0">
              <a:latin typeface="Times New Roman" panose="02020603050405020304" pitchFamily="18" charset="0"/>
              <a:ea typeface="標楷體" pitchFamily="65" charset="-120"/>
              <a:cs typeface="Times New Roman" panose="02020603050405020304" pitchFamily="18" charset="0"/>
            </a:rPr>
            <a:t>-4</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100</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藝才音樂班</a:t>
          </a:r>
          <a:r>
            <a:rPr lang="en-US" altLang="zh-TW" sz="2400" kern="1200" dirty="0">
              <a:latin typeface="Times New Roman" panose="02020603050405020304" pitchFamily="18" charset="0"/>
              <a:ea typeface="標楷體" pitchFamily="65" charset="-120"/>
              <a:cs typeface="Times New Roman" panose="02020603050405020304" pitchFamily="18" charset="0"/>
            </a:rPr>
            <a:t>-3</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75</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藝才舞蹈班</a:t>
          </a:r>
          <a:r>
            <a:rPr lang="en-US" altLang="zh-TW" sz="2400" kern="1200" dirty="0">
              <a:latin typeface="Times New Roman" panose="02020603050405020304" pitchFamily="18" charset="0"/>
              <a:ea typeface="標楷體" pitchFamily="65" charset="-120"/>
              <a:cs typeface="Times New Roman" panose="02020603050405020304" pitchFamily="18" charset="0"/>
            </a:rPr>
            <a:t>-1</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25</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Times New Roman" panose="02020603050405020304" pitchFamily="18" charset="0"/>
              <a:ea typeface="標楷體" pitchFamily="65" charset="-120"/>
              <a:cs typeface="Times New Roman" panose="02020603050405020304" pitchFamily="18" charset="0"/>
            </a:rPr>
            <a:t>114</a:t>
          </a:r>
          <a:r>
            <a:rPr lang="zh-TW" altLang="en-US" sz="2000" kern="1200" dirty="0">
              <a:latin typeface="Times New Roman" panose="02020603050405020304" pitchFamily="18" charset="0"/>
              <a:ea typeface="標楷體" pitchFamily="65" charset="-120"/>
              <a:cs typeface="Times New Roman" panose="02020603050405020304" pitchFamily="18" charset="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2025/3/29</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3/29/2025</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7</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12</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14</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16</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18</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48</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50</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61</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68</a:t>
            </a:fld>
            <a:endParaRPr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74</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89</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90</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449549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107404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435820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0321735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102</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103</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3/29/2025</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3/29/2025</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3/29/2025</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3/29/2025</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3/29/2025</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3/29/2025</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3/29/2025</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3/29/2025</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3/29/2025</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3/29/2025</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2025/3/29</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2025/3/29</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2025/3/29</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2025/3/29</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2025/3/29</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2025/3/29</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2025/3/29</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2025/3/29</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2025/3/29</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2025/3/29</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2025/3/29</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2025/3/29</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2025/3/29</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2025/3/29</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3/29/2025</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2025/3/29</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2025/3/29</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2025/3/29</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2025/3/29</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2025/3/29</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2025/3/29</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3/29/2025</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2025/3/29</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2025/3/29</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3/29/2025</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2025/3/29</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21.png"/><Relationship Id="rId7" Type="http://schemas.openxmlformats.org/officeDocument/2006/relationships/slide" Target="slide25.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8.xml"/><Relationship Id="rId5" Type="http://schemas.openxmlformats.org/officeDocument/2006/relationships/slide" Target="slide7.xml"/><Relationship Id="rId10" Type="http://schemas.openxmlformats.org/officeDocument/2006/relationships/slide" Target="slide99.xml"/><Relationship Id="rId4" Type="http://schemas.openxmlformats.org/officeDocument/2006/relationships/slide" Target="slide3.xml"/><Relationship Id="rId9" Type="http://schemas.openxmlformats.org/officeDocument/2006/relationships/slide" Target="slide43.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9.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8.pn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9.jpeg"/><Relationship Id="rId1" Type="http://schemas.openxmlformats.org/officeDocument/2006/relationships/slideLayout" Target="../slideLayouts/slideLayout25.xml"/><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8.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9.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9.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9.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28.png"/></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8.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9.jpeg"/><Relationship Id="rId1" Type="http://schemas.openxmlformats.org/officeDocument/2006/relationships/slideLayout" Target="../slideLayouts/slideLayout25.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7.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47.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image" Target="../media/image46.jpeg"/><Relationship Id="rId4" Type="http://schemas.openxmlformats.org/officeDocument/2006/relationships/image" Target="../media/image48.jpe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image" Target="../media/image50.jpeg"/><Relationship Id="rId4" Type="http://schemas.openxmlformats.org/officeDocument/2006/relationships/image" Target="../media/image49.jpe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51.jpeg"/></Relationships>
</file>

<file path=ppt/slides/_rels/slide7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7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7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8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64.jpeg"/></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6.jpeg"/></Relationships>
</file>

<file path=ppt/slides/_rels/slide8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69.jpeg"/></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71.jpeg"/></Relationships>
</file>

<file path=ppt/slides/_rels/slide8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4.jpeg"/></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76.jpeg"/></Relationships>
</file>

<file path=ppt/slides/_rels/slide8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82.pn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83.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84.png"/></Relationships>
</file>

<file path=ppt/slides/_rels/slide9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6.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5.jpeg"/></Relationships>
</file>

<file path=ppt/slides/_rels/slide9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88.png"/></Relationships>
</file>

<file path=ppt/slides/_rels/slide9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9.jpeg"/><Relationship Id="rId1" Type="http://schemas.openxmlformats.org/officeDocument/2006/relationships/slideLayout" Target="../slideLayouts/slideLayout25.xml"/><Relationship Id="rId4" Type="http://schemas.openxmlformats.org/officeDocument/2006/relationships/image" Target="../media/image90.jpeg"/></Relationships>
</file>

<file path=ppt/slides/_rels/slide100.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notesSlide" Target="../notesSlides/notesSlide47.xml"/><Relationship Id="rId1" Type="http://schemas.openxmlformats.org/officeDocument/2006/relationships/slideLayout" Target="../slideLayouts/slideLayout35.xml"/><Relationship Id="rId6" Type="http://schemas.openxmlformats.org/officeDocument/2006/relationships/image" Target="../media/image28.png"/><Relationship Id="rId5" Type="http://schemas.openxmlformats.org/officeDocument/2006/relationships/image" Target="../media/image93.png"/><Relationship Id="rId4" Type="http://schemas.openxmlformats.org/officeDocument/2006/relationships/image" Target="../media/image92.png"/></Relationships>
</file>

<file path=ppt/slides/_rels/slide10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diagramLayout" Target="../diagrams/layout16.xml"/><Relationship Id="rId7" Type="http://schemas.openxmlformats.org/officeDocument/2006/relationships/image" Target="../media/image94.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28.png"/><Relationship Id="rId5" Type="http://schemas.openxmlformats.org/officeDocument/2006/relationships/diagramColors" Target="../diagrams/colors16.xml"/><Relationship Id="rId10" Type="http://schemas.openxmlformats.org/officeDocument/2006/relationships/image" Target="../media/image97.png"/><Relationship Id="rId4" Type="http://schemas.openxmlformats.org/officeDocument/2006/relationships/diagramQuickStyle" Target="../diagrams/quickStyle16.xml"/><Relationship Id="rId9" Type="http://schemas.openxmlformats.org/officeDocument/2006/relationships/image" Target="../media/image96.png"/></Relationships>
</file>

<file path=ppt/slides/_rels/slide10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98.jpeg"/><Relationship Id="rId7" Type="http://schemas.openxmlformats.org/officeDocument/2006/relationships/diagramColors" Target="../diagrams/colors17.xml"/><Relationship Id="rId2" Type="http://schemas.openxmlformats.org/officeDocument/2006/relationships/notesSlide" Target="../notesSlides/notesSlide48.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28.png"/></Relationships>
</file>

<file path=ppt/slides/_rels/slide10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9.xml"/><Relationship Id="rId1" Type="http://schemas.openxmlformats.org/officeDocument/2006/relationships/slideLayout" Target="../slideLayouts/slideLayout57.xml"/></Relationships>
</file>

<file path=ppt/slides/_rels/slide10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46.xml"/><Relationship Id="rId1" Type="http://schemas.openxmlformats.org/officeDocument/2006/relationships/tags" Target="../tags/tag18.xml"/><Relationship Id="rId4" Type="http://schemas.openxmlformats.org/officeDocument/2006/relationships/image" Target="../media/image10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988"/>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1991544" y="1529804"/>
            <a:ext cx="648072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桃園市十二年國民基本教育宣導團</a:t>
            </a:r>
            <a:endParaRPr kumimoji="0" lang="en-US" altLang="zh-TW"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宣講講師：南崁高中 費聿山</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時        間：</a:t>
            </a:r>
            <a:r>
              <a:rPr kumimoji="0" lang="en-US" altLang="zh-TW"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114</a:t>
            </a:r>
            <a:r>
              <a:rPr kumimoji="0" lang="zh-TW" altLang="en-US"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29</a:t>
            </a:r>
            <a:r>
              <a:rPr kumimoji="0" lang="zh-TW" altLang="en-US"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1703388" y="115889"/>
            <a:ext cx="9001124" cy="1368425"/>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en-US" altLang="zh-TW" sz="60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114</a:t>
            </a:r>
            <a:r>
              <a:rPr kumimoji="0" lang="zh-TW" altLang="en-US" sz="60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年桃連區適性入學宣導</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114</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率全國之先已辦理</a:t>
            </a:r>
            <a:r>
              <a:rPr kumimoji="0" lang="en-US" altLang="zh-TW" sz="3600"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sz="3600"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113</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26</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27</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日辦理全市模擬測驗，</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114</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10</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進行志願選填與模擬分發</a:t>
            </a:r>
            <a:r>
              <a:rPr kumimoji="0" lang="zh-TW" altLang="en-US" sz="3600" dirty="0">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114</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日放榜</a:t>
            </a:r>
            <a:r>
              <a:rPr kumimoji="0" lang="zh-TW" altLang="en-US" sz="3600" dirty="0">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endPar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實體博覽會</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114</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15</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~16</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b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b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在桃園體育場</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巨蛋</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舉辦。</a:t>
            </a:r>
            <a:endPar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網路博覽會持續中。</a:t>
            </a:r>
            <a:endPar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全員進行適性輔導。</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3519773486"/>
              </p:ext>
            </p:extLst>
          </p:nvPr>
        </p:nvGraphicFramePr>
        <p:xfrm>
          <a:off x="479376" y="889386"/>
          <a:ext cx="11233248" cy="5779974"/>
        </p:xfrm>
        <a:graphic>
          <a:graphicData uri="http://schemas.openxmlformats.org/drawingml/2006/table">
            <a:tbl>
              <a:tblPr firstRow="1" bandRow="1">
                <a:tableStyleId>{5C22544A-7EE6-4342-B048-85BDC9FD1C3A}</a:tableStyleId>
              </a:tblPr>
              <a:tblGrid>
                <a:gridCol w="1593177">
                  <a:extLst>
                    <a:ext uri="{9D8B030D-6E8A-4147-A177-3AD203B41FA5}">
                      <a16:colId xmlns:a16="http://schemas.microsoft.com/office/drawing/2014/main" val="1749272120"/>
                    </a:ext>
                  </a:extLst>
                </a:gridCol>
                <a:gridCol w="1377153">
                  <a:extLst>
                    <a:ext uri="{9D8B030D-6E8A-4147-A177-3AD203B41FA5}">
                      <a16:colId xmlns:a16="http://schemas.microsoft.com/office/drawing/2014/main" val="451645924"/>
                    </a:ext>
                  </a:extLst>
                </a:gridCol>
                <a:gridCol w="1377153">
                  <a:extLst>
                    <a:ext uri="{9D8B030D-6E8A-4147-A177-3AD203B41FA5}">
                      <a16:colId xmlns:a16="http://schemas.microsoft.com/office/drawing/2014/main" val="3525393087"/>
                    </a:ext>
                  </a:extLst>
                </a:gridCol>
                <a:gridCol w="1377153">
                  <a:extLst>
                    <a:ext uri="{9D8B030D-6E8A-4147-A177-3AD203B41FA5}">
                      <a16:colId xmlns:a16="http://schemas.microsoft.com/office/drawing/2014/main" val="2460405694"/>
                    </a:ext>
                  </a:extLst>
                </a:gridCol>
                <a:gridCol w="1377153">
                  <a:extLst>
                    <a:ext uri="{9D8B030D-6E8A-4147-A177-3AD203B41FA5}">
                      <a16:colId xmlns:a16="http://schemas.microsoft.com/office/drawing/2014/main" val="2216049106"/>
                    </a:ext>
                  </a:extLst>
                </a:gridCol>
                <a:gridCol w="1377153">
                  <a:extLst>
                    <a:ext uri="{9D8B030D-6E8A-4147-A177-3AD203B41FA5}">
                      <a16:colId xmlns:a16="http://schemas.microsoft.com/office/drawing/2014/main" val="4155473971"/>
                    </a:ext>
                  </a:extLst>
                </a:gridCol>
                <a:gridCol w="1377153">
                  <a:extLst>
                    <a:ext uri="{9D8B030D-6E8A-4147-A177-3AD203B41FA5}">
                      <a16:colId xmlns:a16="http://schemas.microsoft.com/office/drawing/2014/main" val="1941224194"/>
                    </a:ext>
                  </a:extLst>
                </a:gridCol>
                <a:gridCol w="1377153">
                  <a:extLst>
                    <a:ext uri="{9D8B030D-6E8A-4147-A177-3AD203B41FA5}">
                      <a16:colId xmlns:a16="http://schemas.microsoft.com/office/drawing/2014/main" val="482262621"/>
                    </a:ext>
                  </a:extLst>
                </a:gridCol>
              </a:tblGrid>
              <a:tr h="1080120">
                <a:tc>
                  <a:txBody>
                    <a:bodyPr/>
                    <a:lstStyle/>
                    <a:p>
                      <a:pPr algn="ctr"/>
                      <a:r>
                        <a:rPr lang="zh-TW" altLang="en-US" sz="2400" b="1" dirty="0">
                          <a:solidFill>
                            <a:schemeClr val="bg1"/>
                          </a:solidFill>
                          <a:latin typeface="+mj-ea"/>
                          <a:ea typeface="+mj-ea"/>
                        </a:rPr>
                        <a:t>年度</a:t>
                      </a:r>
                    </a:p>
                  </a:txBody>
                  <a:tcPr anchor="ctr">
                    <a:solidFill>
                      <a:srgbClr val="51A200"/>
                    </a:solidFill>
                  </a:tcPr>
                </a:tc>
                <a:tc>
                  <a:txBody>
                    <a:bodyPr/>
                    <a:lstStyle/>
                    <a:p>
                      <a:pPr algn="ctr"/>
                      <a:r>
                        <a:rPr lang="en-US" altLang="zh-TW" sz="2400" b="1" dirty="0">
                          <a:solidFill>
                            <a:schemeClr val="bg1"/>
                          </a:solidFill>
                          <a:latin typeface="+mj-ea"/>
                          <a:ea typeface="+mj-ea"/>
                        </a:rPr>
                        <a:t>108</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109</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110</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111</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112</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113</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114</a:t>
                      </a:r>
                      <a:endParaRPr lang="zh-TW" altLang="en-US" sz="2400" b="1" dirty="0">
                        <a:solidFill>
                          <a:schemeClr val="bg1"/>
                        </a:solidFill>
                        <a:latin typeface="+mj-ea"/>
                        <a:ea typeface="+mj-ea"/>
                      </a:endParaRPr>
                    </a:p>
                  </a:txBody>
                  <a:tcPr anchor="ctr">
                    <a:solidFill>
                      <a:srgbClr val="51A200"/>
                    </a:solidFill>
                  </a:tcPr>
                </a:tc>
                <a:extLst>
                  <a:ext uri="{0D108BD9-81ED-4DB2-BD59-A6C34878D82A}">
                    <a16:rowId xmlns:a16="http://schemas.microsoft.com/office/drawing/2014/main" val="2332456530"/>
                  </a:ext>
                </a:extLst>
              </a:tr>
              <a:tr h="1224136">
                <a:tc>
                  <a:txBody>
                    <a:bodyPr/>
                    <a:lstStyle/>
                    <a:p>
                      <a:pPr algn="ctr"/>
                      <a:r>
                        <a:rPr lang="zh-TW" altLang="en-US" sz="2400" b="1" dirty="0">
                          <a:latin typeface="+mj-ea"/>
                          <a:ea typeface="+mj-ea"/>
                        </a:rPr>
                        <a:t>落榜</a:t>
                      </a:r>
                      <a:endParaRPr lang="en-US" altLang="zh-TW" sz="2400" b="1" dirty="0">
                        <a:latin typeface="+mj-ea"/>
                        <a:ea typeface="+mj-ea"/>
                      </a:endParaRPr>
                    </a:p>
                    <a:p>
                      <a:pPr algn="ctr"/>
                      <a:r>
                        <a:rPr lang="zh-TW" altLang="en-US" sz="2400" b="1" dirty="0">
                          <a:latin typeface="+mj-ea"/>
                          <a:ea typeface="+mj-ea"/>
                        </a:rPr>
                        <a:t>人數</a:t>
                      </a:r>
                    </a:p>
                  </a:txBody>
                  <a:tcPr anchor="ctr"/>
                </a:tc>
                <a:tc>
                  <a:txBody>
                    <a:bodyPr/>
                    <a:lstStyle/>
                    <a:p>
                      <a:pPr algn="ctr"/>
                      <a:r>
                        <a:rPr lang="en-US" altLang="zh-TW" sz="2400" dirty="0">
                          <a:latin typeface="+mj-ea"/>
                          <a:ea typeface="+mj-ea"/>
                        </a:rPr>
                        <a:t>2573</a:t>
                      </a:r>
                      <a:endParaRPr lang="zh-TW" altLang="en-US" sz="2400" dirty="0">
                        <a:latin typeface="+mj-ea"/>
                        <a:ea typeface="+mj-ea"/>
                      </a:endParaRPr>
                    </a:p>
                  </a:txBody>
                  <a:tcPr anchor="ctr"/>
                </a:tc>
                <a:tc>
                  <a:txBody>
                    <a:bodyPr/>
                    <a:lstStyle/>
                    <a:p>
                      <a:pPr algn="ctr"/>
                      <a:r>
                        <a:rPr lang="en-US" altLang="zh-TW" sz="2400" dirty="0">
                          <a:latin typeface="+mj-ea"/>
                          <a:ea typeface="+mj-ea"/>
                        </a:rPr>
                        <a:t>2655</a:t>
                      </a:r>
                      <a:endParaRPr lang="zh-TW" altLang="en-US" sz="2400" dirty="0">
                        <a:latin typeface="+mj-ea"/>
                        <a:ea typeface="+mj-ea"/>
                      </a:endParaRPr>
                    </a:p>
                  </a:txBody>
                  <a:tcPr anchor="ctr"/>
                </a:tc>
                <a:tc>
                  <a:txBody>
                    <a:bodyPr/>
                    <a:lstStyle/>
                    <a:p>
                      <a:pPr algn="ctr"/>
                      <a:r>
                        <a:rPr lang="en-US" altLang="zh-TW" sz="2400" dirty="0">
                          <a:latin typeface="+mj-ea"/>
                          <a:ea typeface="+mj-ea"/>
                        </a:rPr>
                        <a:t>2460</a:t>
                      </a:r>
                      <a:endParaRPr lang="zh-TW" altLang="en-US" sz="2400" dirty="0">
                        <a:latin typeface="+mj-ea"/>
                        <a:ea typeface="+mj-ea"/>
                      </a:endParaRPr>
                    </a:p>
                  </a:txBody>
                  <a:tcPr anchor="ctr"/>
                </a:tc>
                <a:tc>
                  <a:txBody>
                    <a:bodyPr/>
                    <a:lstStyle/>
                    <a:p>
                      <a:pPr algn="ctr"/>
                      <a:r>
                        <a:rPr lang="en-US" altLang="zh-TW" sz="2400" dirty="0">
                          <a:latin typeface="+mj-ea"/>
                          <a:ea typeface="+mj-ea"/>
                        </a:rPr>
                        <a:t>2320</a:t>
                      </a:r>
                      <a:endParaRPr lang="zh-TW" altLang="en-US" sz="2400" dirty="0">
                        <a:latin typeface="+mj-ea"/>
                        <a:ea typeface="+mj-ea"/>
                      </a:endParaRPr>
                    </a:p>
                  </a:txBody>
                  <a:tcPr anchor="ctr"/>
                </a:tc>
                <a:tc>
                  <a:txBody>
                    <a:bodyPr/>
                    <a:lstStyle/>
                    <a:p>
                      <a:pPr algn="ctr"/>
                      <a:r>
                        <a:rPr lang="en-US" altLang="zh-TW" sz="2400" dirty="0">
                          <a:latin typeface="+mj-ea"/>
                          <a:ea typeface="+mj-ea"/>
                        </a:rPr>
                        <a:t>3357</a:t>
                      </a:r>
                      <a:endParaRPr lang="zh-TW" altLang="en-US" sz="2400" dirty="0">
                        <a:latin typeface="+mj-ea"/>
                        <a:ea typeface="+mj-ea"/>
                      </a:endParaRPr>
                    </a:p>
                  </a:txBody>
                  <a:tcPr anchor="ctr"/>
                </a:tc>
                <a:tc>
                  <a:txBody>
                    <a:bodyPr/>
                    <a:lstStyle/>
                    <a:p>
                      <a:pPr algn="ctr"/>
                      <a:r>
                        <a:rPr lang="en-US" altLang="zh-TW" sz="2400" dirty="0">
                          <a:latin typeface="+mj-ea"/>
                          <a:ea typeface="+mj-ea"/>
                        </a:rPr>
                        <a:t>2974</a:t>
                      </a:r>
                      <a:endParaRPr lang="zh-TW" altLang="en-US" sz="2400" dirty="0">
                        <a:latin typeface="+mj-ea"/>
                        <a:ea typeface="+mj-ea"/>
                      </a:endParaRPr>
                    </a:p>
                  </a:txBody>
                  <a:tcPr anchor="ctr"/>
                </a:tc>
                <a:tc>
                  <a:txBody>
                    <a:bodyPr/>
                    <a:lstStyle/>
                    <a:p>
                      <a:pPr algn="ctr"/>
                      <a:r>
                        <a:rPr lang="en-US" altLang="zh-TW" sz="2400" dirty="0">
                          <a:latin typeface="+mj-ea"/>
                          <a:ea typeface="+mj-ea"/>
                        </a:rPr>
                        <a:t>2002</a:t>
                      </a:r>
                      <a:endParaRPr lang="zh-TW" altLang="en-US" sz="2400" dirty="0">
                        <a:latin typeface="+mj-ea"/>
                        <a:ea typeface="+mj-ea"/>
                      </a:endParaRPr>
                    </a:p>
                  </a:txBody>
                  <a:tcPr anchor="ctr"/>
                </a:tc>
                <a:extLst>
                  <a:ext uri="{0D108BD9-81ED-4DB2-BD59-A6C34878D82A}">
                    <a16:rowId xmlns:a16="http://schemas.microsoft.com/office/drawing/2014/main" val="4047727242"/>
                  </a:ext>
                </a:extLst>
              </a:tr>
              <a:tr h="1099454">
                <a:tc>
                  <a:txBody>
                    <a:bodyPr/>
                    <a:lstStyle/>
                    <a:p>
                      <a:pPr algn="ctr"/>
                      <a:r>
                        <a:rPr lang="zh-TW" altLang="en-US" sz="2400" b="1" dirty="0">
                          <a:latin typeface="+mj-ea"/>
                          <a:ea typeface="+mj-ea"/>
                        </a:rPr>
                        <a:t>落榜平均志願數</a:t>
                      </a:r>
                    </a:p>
                  </a:txBody>
                  <a:tcPr anchor="ctr">
                    <a:lnB w="38100" cap="flat" cmpd="sng" algn="ctr">
                      <a:solidFill>
                        <a:srgbClr val="C00000"/>
                      </a:solidFill>
                      <a:prstDash val="solid"/>
                      <a:round/>
                      <a:headEnd type="none" w="med" len="med"/>
                      <a:tailEnd type="none" w="med" len="med"/>
                    </a:lnB>
                  </a:tcPr>
                </a:tc>
                <a:tc>
                  <a:txBody>
                    <a:bodyPr/>
                    <a:lstStyle/>
                    <a:p>
                      <a:pPr algn="ctr"/>
                      <a:r>
                        <a:rPr lang="en-US" altLang="zh-TW" sz="2400" dirty="0">
                          <a:latin typeface="+mj-ea"/>
                          <a:ea typeface="+mj-ea"/>
                        </a:rPr>
                        <a:t>17</a:t>
                      </a:r>
                      <a:endParaRPr lang="zh-TW" altLang="en-US" sz="2400" dirty="0">
                        <a:latin typeface="+mj-ea"/>
                        <a:ea typeface="+mj-ea"/>
                      </a:endParaRPr>
                    </a:p>
                  </a:txBody>
                  <a:tcPr anchor="ctr">
                    <a:lnB w="38100" cap="flat" cmpd="sng" algn="ctr">
                      <a:solidFill>
                        <a:srgbClr val="C00000"/>
                      </a:solidFill>
                      <a:prstDash val="solid"/>
                      <a:round/>
                      <a:headEnd type="none" w="med" len="med"/>
                      <a:tailEnd type="none" w="med" len="med"/>
                    </a:lnB>
                  </a:tcPr>
                </a:tc>
                <a:tc>
                  <a:txBody>
                    <a:bodyPr/>
                    <a:lstStyle/>
                    <a:p>
                      <a:pPr algn="ctr"/>
                      <a:r>
                        <a:rPr lang="en-US" altLang="zh-TW" sz="2400" dirty="0">
                          <a:latin typeface="+mj-ea"/>
                          <a:ea typeface="+mj-ea"/>
                        </a:rPr>
                        <a:t>17</a:t>
                      </a:r>
                      <a:endParaRPr lang="zh-TW" altLang="en-US" sz="2400" dirty="0">
                        <a:latin typeface="+mj-ea"/>
                        <a:ea typeface="+mj-ea"/>
                      </a:endParaRPr>
                    </a:p>
                  </a:txBody>
                  <a:tcPr anchor="ctr">
                    <a:lnB w="38100" cap="flat" cmpd="sng" algn="ctr">
                      <a:solidFill>
                        <a:srgbClr val="C00000"/>
                      </a:solidFill>
                      <a:prstDash val="solid"/>
                      <a:round/>
                      <a:headEnd type="none" w="med" len="med"/>
                      <a:tailEnd type="none" w="med" len="med"/>
                    </a:lnB>
                  </a:tcPr>
                </a:tc>
                <a:tc>
                  <a:txBody>
                    <a:bodyPr/>
                    <a:lstStyle/>
                    <a:p>
                      <a:pPr algn="ctr"/>
                      <a:r>
                        <a:rPr lang="en-US" altLang="zh-TW" sz="2400" dirty="0">
                          <a:latin typeface="+mj-ea"/>
                          <a:ea typeface="+mj-ea"/>
                        </a:rPr>
                        <a:t>17</a:t>
                      </a:r>
                      <a:endParaRPr lang="zh-TW" altLang="en-US" sz="2400" dirty="0">
                        <a:latin typeface="+mj-ea"/>
                        <a:ea typeface="+mj-ea"/>
                      </a:endParaRPr>
                    </a:p>
                  </a:txBody>
                  <a:tcPr anchor="ctr">
                    <a:lnB w="38100" cap="flat" cmpd="sng" algn="ctr">
                      <a:solidFill>
                        <a:srgbClr val="C00000"/>
                      </a:solidFill>
                      <a:prstDash val="solid"/>
                      <a:round/>
                      <a:headEnd type="none" w="med" len="med"/>
                      <a:tailEnd type="none" w="med" len="med"/>
                    </a:lnB>
                  </a:tcPr>
                </a:tc>
                <a:tc>
                  <a:txBody>
                    <a:bodyPr/>
                    <a:lstStyle/>
                    <a:p>
                      <a:pPr algn="ctr"/>
                      <a:r>
                        <a:rPr lang="en-US" altLang="zh-TW" sz="2400" dirty="0">
                          <a:latin typeface="+mj-ea"/>
                          <a:ea typeface="+mj-ea"/>
                        </a:rPr>
                        <a:t>17</a:t>
                      </a:r>
                      <a:endParaRPr lang="zh-TW" altLang="en-US" sz="2400" dirty="0">
                        <a:latin typeface="+mj-ea"/>
                        <a:ea typeface="+mj-ea"/>
                      </a:endParaRPr>
                    </a:p>
                  </a:txBody>
                  <a:tcPr anchor="ctr">
                    <a:lnB w="38100" cap="flat" cmpd="sng" algn="ctr">
                      <a:solidFill>
                        <a:srgbClr val="C00000"/>
                      </a:solidFill>
                      <a:prstDash val="solid"/>
                      <a:round/>
                      <a:headEnd type="none" w="med" len="med"/>
                      <a:tailEnd type="none" w="med" len="med"/>
                    </a:lnB>
                  </a:tcPr>
                </a:tc>
                <a:tc>
                  <a:txBody>
                    <a:bodyPr/>
                    <a:lstStyle/>
                    <a:p>
                      <a:pPr algn="ctr"/>
                      <a:r>
                        <a:rPr lang="en-US" altLang="zh-TW" sz="2400" dirty="0">
                          <a:latin typeface="+mj-ea"/>
                          <a:ea typeface="+mj-ea"/>
                        </a:rPr>
                        <a:t>17</a:t>
                      </a:r>
                      <a:endParaRPr lang="zh-TW" altLang="en-US" sz="2400" dirty="0">
                        <a:latin typeface="+mj-ea"/>
                        <a:ea typeface="+mj-ea"/>
                      </a:endParaRPr>
                    </a:p>
                  </a:txBody>
                  <a:tcPr anchor="ctr">
                    <a:lnB w="38100" cap="flat" cmpd="sng" algn="ctr">
                      <a:solidFill>
                        <a:srgbClr val="C00000"/>
                      </a:solidFill>
                      <a:prstDash val="solid"/>
                      <a:round/>
                      <a:headEnd type="none" w="med" len="med"/>
                      <a:tailEnd type="none" w="med" len="med"/>
                    </a:lnB>
                  </a:tcPr>
                </a:tc>
                <a:tc>
                  <a:txBody>
                    <a:bodyPr/>
                    <a:lstStyle/>
                    <a:p>
                      <a:pPr algn="ctr"/>
                      <a:r>
                        <a:rPr lang="en-US" altLang="zh-TW" sz="2400" dirty="0">
                          <a:latin typeface="+mj-ea"/>
                          <a:ea typeface="+mj-ea"/>
                        </a:rPr>
                        <a:t>18</a:t>
                      </a:r>
                      <a:endParaRPr lang="zh-TW" altLang="en-US" sz="2400" dirty="0">
                        <a:latin typeface="+mj-ea"/>
                        <a:ea typeface="+mj-ea"/>
                      </a:endParaRPr>
                    </a:p>
                  </a:txBody>
                  <a:tcPr anchor="ctr">
                    <a:lnB w="38100" cap="flat" cmpd="sng" algn="ctr">
                      <a:solidFill>
                        <a:srgbClr val="C00000"/>
                      </a:solidFill>
                      <a:prstDash val="solid"/>
                      <a:round/>
                      <a:headEnd type="none" w="med" len="med"/>
                      <a:tailEnd type="none" w="med" len="med"/>
                    </a:lnB>
                  </a:tcPr>
                </a:tc>
                <a:tc>
                  <a:txBody>
                    <a:bodyPr/>
                    <a:lstStyle/>
                    <a:p>
                      <a:pPr algn="ctr"/>
                      <a:r>
                        <a:rPr lang="en-US" altLang="zh-TW" sz="2400" dirty="0">
                          <a:latin typeface="+mj-ea"/>
                          <a:ea typeface="+mj-ea"/>
                        </a:rPr>
                        <a:t>16</a:t>
                      </a:r>
                      <a:endParaRPr lang="zh-TW" altLang="en-US" sz="2400" dirty="0">
                        <a:latin typeface="+mj-ea"/>
                        <a:ea typeface="+mj-ea"/>
                      </a:endParaRPr>
                    </a:p>
                  </a:txBody>
                  <a:tcPr anchor="ctr">
                    <a:lnB w="381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730787511"/>
                  </a:ext>
                </a:extLst>
              </a:tr>
              <a:tr h="11521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rgbClr val="0000CC"/>
                          </a:solidFill>
                          <a:latin typeface="+mj-ea"/>
                          <a:ea typeface="+mn-ea"/>
                          <a:cs typeface="+mn-cs"/>
                        </a:rPr>
                        <a:t>落榜</a:t>
                      </a:r>
                      <a:endParaRPr lang="en-US" altLang="zh-TW" sz="2400" b="1" kern="1200" dirty="0">
                        <a:solidFill>
                          <a:srgbClr val="0000CC"/>
                        </a:solidFill>
                        <a:latin typeface="+mj-e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rgbClr val="0000CC"/>
                          </a:solidFill>
                          <a:latin typeface="+mj-ea"/>
                          <a:ea typeface="+mn-ea"/>
                          <a:cs typeface="+mn-cs"/>
                        </a:rPr>
                        <a:t>人數</a:t>
                      </a:r>
                      <a:endParaRPr lang="zh-TW" altLang="en-US" sz="2400" b="1" dirty="0">
                        <a:solidFill>
                          <a:srgbClr val="0000CC"/>
                        </a:solidFill>
                        <a:latin typeface="+mj-ea"/>
                        <a:ea typeface="+mj-ea"/>
                      </a:endParaRPr>
                    </a:p>
                  </a:txBody>
                  <a:tcPr anchor="ctr">
                    <a:lnT w="38100" cap="flat" cmpd="sng" algn="ctr">
                      <a:solidFill>
                        <a:srgbClr val="C00000"/>
                      </a:solidFill>
                      <a:prstDash val="solid"/>
                      <a:round/>
                      <a:headEnd type="none" w="med" len="med"/>
                      <a:tailEnd type="none" w="med" len="med"/>
                    </a:lnT>
                  </a:tcPr>
                </a:tc>
                <a:tc>
                  <a:txBody>
                    <a:bodyPr/>
                    <a:lstStyle/>
                    <a:p>
                      <a:pPr algn="ctr"/>
                      <a:r>
                        <a:rPr lang="en-US" altLang="zh-TW" sz="2400" dirty="0">
                          <a:solidFill>
                            <a:srgbClr val="0000CC"/>
                          </a:solidFill>
                          <a:latin typeface="+mj-ea"/>
                          <a:ea typeface="+mj-ea"/>
                        </a:rPr>
                        <a:t>91</a:t>
                      </a:r>
                      <a:endParaRPr lang="zh-TW" altLang="en-US" sz="2400" dirty="0">
                        <a:solidFill>
                          <a:srgbClr val="0000CC"/>
                        </a:solidFill>
                        <a:latin typeface="+mj-ea"/>
                        <a:ea typeface="+mj-ea"/>
                      </a:endParaRPr>
                    </a:p>
                  </a:txBody>
                  <a:tcPr anchor="ctr">
                    <a:lnT w="38100" cap="flat" cmpd="sng" algn="ctr">
                      <a:solidFill>
                        <a:srgbClr val="C00000"/>
                      </a:solidFill>
                      <a:prstDash val="solid"/>
                      <a:round/>
                      <a:headEnd type="none" w="med" len="med"/>
                      <a:tailEnd type="none" w="med" len="med"/>
                    </a:lnT>
                  </a:tcPr>
                </a:tc>
                <a:tc>
                  <a:txBody>
                    <a:bodyPr/>
                    <a:lstStyle/>
                    <a:p>
                      <a:pPr algn="ctr"/>
                      <a:r>
                        <a:rPr lang="en-US" altLang="zh-TW" sz="2400" dirty="0">
                          <a:solidFill>
                            <a:srgbClr val="0000CC"/>
                          </a:solidFill>
                          <a:latin typeface="+mj-ea"/>
                          <a:ea typeface="+mj-ea"/>
                        </a:rPr>
                        <a:t>101</a:t>
                      </a:r>
                      <a:endParaRPr lang="zh-TW" altLang="en-US" sz="2400" dirty="0">
                        <a:solidFill>
                          <a:srgbClr val="0000CC"/>
                        </a:solidFill>
                        <a:latin typeface="+mj-ea"/>
                        <a:ea typeface="+mj-ea"/>
                      </a:endParaRPr>
                    </a:p>
                  </a:txBody>
                  <a:tcPr anchor="ctr">
                    <a:lnT w="38100" cap="flat" cmpd="sng" algn="ctr">
                      <a:solidFill>
                        <a:srgbClr val="C00000"/>
                      </a:solidFill>
                      <a:prstDash val="solid"/>
                      <a:round/>
                      <a:headEnd type="none" w="med" len="med"/>
                      <a:tailEnd type="none" w="med" len="med"/>
                    </a:lnT>
                  </a:tcPr>
                </a:tc>
                <a:tc>
                  <a:txBody>
                    <a:bodyPr/>
                    <a:lstStyle/>
                    <a:p>
                      <a:pPr algn="ctr"/>
                      <a:r>
                        <a:rPr lang="en-US" altLang="zh-TW" sz="2400" dirty="0">
                          <a:solidFill>
                            <a:srgbClr val="0000CC"/>
                          </a:solidFill>
                          <a:latin typeface="+mj-ea"/>
                          <a:ea typeface="+mj-ea"/>
                        </a:rPr>
                        <a:t>75</a:t>
                      </a:r>
                      <a:endParaRPr lang="zh-TW" altLang="en-US" sz="2400" dirty="0">
                        <a:solidFill>
                          <a:srgbClr val="0000CC"/>
                        </a:solidFill>
                        <a:latin typeface="+mj-ea"/>
                        <a:ea typeface="+mj-ea"/>
                      </a:endParaRPr>
                    </a:p>
                  </a:txBody>
                  <a:tcPr anchor="ctr">
                    <a:lnT w="38100" cap="flat" cmpd="sng" algn="ctr">
                      <a:solidFill>
                        <a:srgbClr val="C00000"/>
                      </a:solidFill>
                      <a:prstDash val="solid"/>
                      <a:round/>
                      <a:headEnd type="none" w="med" len="med"/>
                      <a:tailEnd type="none" w="med" len="med"/>
                    </a:lnT>
                  </a:tcPr>
                </a:tc>
                <a:tc>
                  <a:txBody>
                    <a:bodyPr/>
                    <a:lstStyle/>
                    <a:p>
                      <a:pPr algn="ctr"/>
                      <a:r>
                        <a:rPr lang="en-US" altLang="zh-TW" sz="2400" dirty="0">
                          <a:solidFill>
                            <a:srgbClr val="0000CC"/>
                          </a:solidFill>
                          <a:latin typeface="+mj-ea"/>
                          <a:ea typeface="+mj-ea"/>
                        </a:rPr>
                        <a:t>61</a:t>
                      </a:r>
                      <a:endParaRPr lang="zh-TW" altLang="en-US" sz="2400" dirty="0">
                        <a:solidFill>
                          <a:srgbClr val="0000CC"/>
                        </a:solidFill>
                        <a:latin typeface="+mj-ea"/>
                        <a:ea typeface="+mj-ea"/>
                      </a:endParaRPr>
                    </a:p>
                  </a:txBody>
                  <a:tcPr anchor="ctr">
                    <a:lnT w="38100" cap="flat" cmpd="sng" algn="ctr">
                      <a:solidFill>
                        <a:srgbClr val="C00000"/>
                      </a:solidFill>
                      <a:prstDash val="solid"/>
                      <a:round/>
                      <a:headEnd type="none" w="med" len="med"/>
                      <a:tailEnd type="none" w="med" len="med"/>
                    </a:lnT>
                  </a:tcPr>
                </a:tc>
                <a:tc>
                  <a:txBody>
                    <a:bodyPr/>
                    <a:lstStyle/>
                    <a:p>
                      <a:pPr algn="ctr"/>
                      <a:r>
                        <a:rPr lang="en-US" altLang="zh-TW" sz="2400" dirty="0">
                          <a:solidFill>
                            <a:srgbClr val="0000CC"/>
                          </a:solidFill>
                          <a:latin typeface="+mj-ea"/>
                          <a:ea typeface="+mj-ea"/>
                        </a:rPr>
                        <a:t>187</a:t>
                      </a:r>
                      <a:endParaRPr lang="zh-TW" altLang="en-US" sz="2400" dirty="0">
                        <a:solidFill>
                          <a:srgbClr val="0000CC"/>
                        </a:solidFill>
                        <a:latin typeface="+mj-ea"/>
                        <a:ea typeface="+mj-ea"/>
                      </a:endParaRPr>
                    </a:p>
                  </a:txBody>
                  <a:tcPr anchor="ctr">
                    <a:lnT w="38100" cap="flat" cmpd="sng" algn="ctr">
                      <a:solidFill>
                        <a:srgbClr val="C00000"/>
                      </a:solidFill>
                      <a:prstDash val="solid"/>
                      <a:round/>
                      <a:headEnd type="none" w="med" len="med"/>
                      <a:tailEnd type="none" w="med" len="med"/>
                    </a:lnT>
                  </a:tcPr>
                </a:tc>
                <a:tc>
                  <a:txBody>
                    <a:bodyPr/>
                    <a:lstStyle/>
                    <a:p>
                      <a:pPr algn="ctr"/>
                      <a:r>
                        <a:rPr lang="en-US" altLang="zh-TW" sz="2400" dirty="0">
                          <a:solidFill>
                            <a:srgbClr val="0000CC"/>
                          </a:solidFill>
                          <a:latin typeface="+mj-ea"/>
                          <a:ea typeface="+mj-ea"/>
                        </a:rPr>
                        <a:t>56</a:t>
                      </a:r>
                      <a:endParaRPr lang="zh-TW" altLang="en-US" sz="2400" dirty="0">
                        <a:solidFill>
                          <a:srgbClr val="0000CC"/>
                        </a:solidFill>
                        <a:latin typeface="+mj-ea"/>
                        <a:ea typeface="+mj-ea"/>
                      </a:endParaRPr>
                    </a:p>
                  </a:txBody>
                  <a:tcPr anchor="ctr">
                    <a:lnT w="38100" cap="flat" cmpd="sng" algn="ctr">
                      <a:solidFill>
                        <a:srgbClr val="C00000"/>
                      </a:solidFill>
                      <a:prstDash val="solid"/>
                      <a:round/>
                      <a:headEnd type="none" w="med" len="med"/>
                      <a:tailEnd type="none" w="med" len="med"/>
                    </a:lnT>
                  </a:tcPr>
                </a:tc>
                <a:tc>
                  <a:txBody>
                    <a:bodyPr/>
                    <a:lstStyle/>
                    <a:p>
                      <a:pPr algn="ctr"/>
                      <a:endParaRPr lang="zh-TW" altLang="en-US" sz="2400" dirty="0">
                        <a:latin typeface="+mj-ea"/>
                        <a:ea typeface="+mj-ea"/>
                      </a:endParaRPr>
                    </a:p>
                  </a:txBody>
                  <a:tcPr anchor="ctr">
                    <a:lnT w="38100" cap="flat" cmpd="sng" algn="ctr">
                      <a:solidFill>
                        <a:srgbClr val="C00000"/>
                      </a:solidFill>
                      <a:prstDash val="solid"/>
                      <a:round/>
                      <a:headEnd type="none" w="med" len="med"/>
                      <a:tailEnd type="none" w="med" len="med"/>
                    </a:lnT>
                  </a:tcPr>
                </a:tc>
                <a:extLst>
                  <a:ext uri="{0D108BD9-81ED-4DB2-BD59-A6C34878D82A}">
                    <a16:rowId xmlns:a16="http://schemas.microsoft.com/office/drawing/2014/main" val="2528543705"/>
                  </a:ext>
                </a:extLst>
              </a:tr>
              <a:tr h="12241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rgbClr val="0000CC"/>
                          </a:solidFill>
                          <a:latin typeface="+mj-ea"/>
                          <a:ea typeface="+mn-ea"/>
                          <a:cs typeface="+mn-cs"/>
                        </a:rPr>
                        <a:t>落榜平均志願數</a:t>
                      </a:r>
                    </a:p>
                  </a:txBody>
                  <a:tcPr anchor="ctr"/>
                </a:tc>
                <a:tc>
                  <a:txBody>
                    <a:bodyPr/>
                    <a:lstStyle/>
                    <a:p>
                      <a:pPr algn="ctr"/>
                      <a:r>
                        <a:rPr lang="en-US" altLang="zh-TW" sz="2400" dirty="0">
                          <a:solidFill>
                            <a:srgbClr val="0000CC"/>
                          </a:solidFill>
                          <a:latin typeface="+mj-ea"/>
                          <a:ea typeface="+mj-ea"/>
                        </a:rPr>
                        <a:t>7</a:t>
                      </a:r>
                      <a:endParaRPr lang="zh-TW" altLang="en-US" sz="2400" dirty="0">
                        <a:solidFill>
                          <a:srgbClr val="0000CC"/>
                        </a:solidFill>
                        <a:latin typeface="+mj-ea"/>
                        <a:ea typeface="+mj-ea"/>
                      </a:endParaRPr>
                    </a:p>
                  </a:txBody>
                  <a:tcPr anchor="ctr"/>
                </a:tc>
                <a:tc>
                  <a:txBody>
                    <a:bodyPr/>
                    <a:lstStyle/>
                    <a:p>
                      <a:pPr algn="ctr"/>
                      <a:r>
                        <a:rPr lang="en-US" altLang="zh-TW" sz="2400" dirty="0">
                          <a:solidFill>
                            <a:srgbClr val="0000CC"/>
                          </a:solidFill>
                          <a:latin typeface="+mj-ea"/>
                          <a:ea typeface="+mj-ea"/>
                        </a:rPr>
                        <a:t>8</a:t>
                      </a:r>
                      <a:endParaRPr lang="zh-TW" altLang="en-US" sz="2400" dirty="0">
                        <a:solidFill>
                          <a:srgbClr val="0000CC"/>
                        </a:solidFill>
                        <a:latin typeface="+mj-ea"/>
                        <a:ea typeface="+mj-ea"/>
                      </a:endParaRPr>
                    </a:p>
                  </a:txBody>
                  <a:tcPr anchor="ctr"/>
                </a:tc>
                <a:tc>
                  <a:txBody>
                    <a:bodyPr/>
                    <a:lstStyle/>
                    <a:p>
                      <a:pPr algn="ctr"/>
                      <a:r>
                        <a:rPr lang="en-US" altLang="zh-TW" sz="2400" dirty="0">
                          <a:solidFill>
                            <a:srgbClr val="0000CC"/>
                          </a:solidFill>
                          <a:latin typeface="+mj-ea"/>
                          <a:ea typeface="+mj-ea"/>
                        </a:rPr>
                        <a:t>9</a:t>
                      </a:r>
                      <a:endParaRPr lang="zh-TW" altLang="en-US" sz="2400" dirty="0">
                        <a:solidFill>
                          <a:srgbClr val="0000CC"/>
                        </a:solidFill>
                        <a:latin typeface="+mj-ea"/>
                        <a:ea typeface="+mj-ea"/>
                      </a:endParaRPr>
                    </a:p>
                  </a:txBody>
                  <a:tcPr anchor="ctr"/>
                </a:tc>
                <a:tc>
                  <a:txBody>
                    <a:bodyPr/>
                    <a:lstStyle/>
                    <a:p>
                      <a:pPr algn="ctr"/>
                      <a:r>
                        <a:rPr lang="en-US" altLang="zh-TW" sz="2400" dirty="0">
                          <a:solidFill>
                            <a:srgbClr val="0000CC"/>
                          </a:solidFill>
                          <a:latin typeface="+mj-ea"/>
                          <a:ea typeface="+mj-ea"/>
                        </a:rPr>
                        <a:t>7</a:t>
                      </a:r>
                      <a:endParaRPr lang="zh-TW" altLang="en-US" sz="2400" dirty="0">
                        <a:solidFill>
                          <a:srgbClr val="0000CC"/>
                        </a:solidFill>
                        <a:latin typeface="+mj-ea"/>
                        <a:ea typeface="+mj-ea"/>
                      </a:endParaRPr>
                    </a:p>
                  </a:txBody>
                  <a:tcPr anchor="ctr"/>
                </a:tc>
                <a:tc>
                  <a:txBody>
                    <a:bodyPr/>
                    <a:lstStyle/>
                    <a:p>
                      <a:pPr algn="ctr"/>
                      <a:r>
                        <a:rPr lang="en-US" altLang="zh-TW" sz="2400" dirty="0">
                          <a:solidFill>
                            <a:srgbClr val="0000CC"/>
                          </a:solidFill>
                          <a:latin typeface="+mj-ea"/>
                          <a:ea typeface="+mj-ea"/>
                        </a:rPr>
                        <a:t>8</a:t>
                      </a:r>
                      <a:endParaRPr lang="zh-TW" altLang="en-US" sz="2400" dirty="0">
                        <a:solidFill>
                          <a:srgbClr val="0000CC"/>
                        </a:solidFill>
                        <a:latin typeface="+mj-ea"/>
                        <a:ea typeface="+mj-ea"/>
                      </a:endParaRPr>
                    </a:p>
                  </a:txBody>
                  <a:tcPr anchor="ctr"/>
                </a:tc>
                <a:tc>
                  <a:txBody>
                    <a:bodyPr/>
                    <a:lstStyle/>
                    <a:p>
                      <a:pPr algn="ctr"/>
                      <a:r>
                        <a:rPr lang="en-US" altLang="zh-TW" sz="2400" dirty="0">
                          <a:solidFill>
                            <a:srgbClr val="0000CC"/>
                          </a:solidFill>
                          <a:latin typeface="+mj-ea"/>
                          <a:ea typeface="+mj-ea"/>
                        </a:rPr>
                        <a:t>7</a:t>
                      </a:r>
                      <a:endParaRPr lang="zh-TW" altLang="en-US" sz="2400" dirty="0">
                        <a:solidFill>
                          <a:srgbClr val="0000CC"/>
                        </a:solidFill>
                        <a:latin typeface="+mj-ea"/>
                        <a:ea typeface="+mj-ea"/>
                      </a:endParaRPr>
                    </a:p>
                  </a:txBody>
                  <a:tcPr anchor="ctr"/>
                </a:tc>
                <a:tc>
                  <a:txBody>
                    <a:bodyPr/>
                    <a:lstStyle/>
                    <a:p>
                      <a:pPr algn="ctr"/>
                      <a:endParaRPr lang="zh-TW" altLang="en-US" sz="2400" dirty="0">
                        <a:latin typeface="+mj-ea"/>
                        <a:ea typeface="+mj-ea"/>
                      </a:endParaRPr>
                    </a:p>
                  </a:txBody>
                  <a:tcPr anchor="ctr"/>
                </a:tc>
                <a:extLst>
                  <a:ext uri="{0D108BD9-81ED-4DB2-BD59-A6C34878D82A}">
                    <a16:rowId xmlns:a16="http://schemas.microsoft.com/office/drawing/2014/main" val="3978796154"/>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1991544" y="0"/>
            <a:ext cx="835292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近七年</a:t>
            </a:r>
            <a:r>
              <a:rPr kumimoji="0" lang="zh-TW" altLang="en-US" sz="4200" dirty="0">
                <a:effectLst>
                  <a:outerShdw blurRad="38100" dist="38100" dir="2700000" algn="tl">
                    <a:srgbClr val="C0C0C0"/>
                  </a:outerShdw>
                </a:effectLst>
                <a:latin typeface="標楷體" panose="03000509000000000000" pitchFamily="65" charset="-120"/>
                <a:ea typeface="標楷體" panose="03000509000000000000" pitchFamily="65" charset="-120"/>
              </a:rPr>
              <a:t>試模擬</a:t>
            </a:r>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及會考放榜後的數據</a:t>
            </a:r>
            <a:endParaRPr lang="zh-TW" altLang="en-US" sz="4200" dirty="0"/>
          </a:p>
        </p:txBody>
      </p:sp>
    </p:spTree>
    <p:custDataLst>
      <p:tags r:id="rId1"/>
    </p:custDataLst>
    <p:extLst>
      <p:ext uri="{BB962C8B-B14F-4D97-AF65-F5344CB8AC3E}">
        <p14:creationId xmlns:p14="http://schemas.microsoft.com/office/powerpoint/2010/main" val="3462580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713CC6B4-7E98-4F4A-B04B-EB7843082192}"/>
              </a:ext>
            </a:extLst>
          </p:cNvPr>
          <p:cNvPicPr>
            <a:picLocks noChangeAspect="1"/>
          </p:cNvPicPr>
          <p:nvPr/>
        </p:nvPicPr>
        <p:blipFill>
          <a:blip r:embed="rId3"/>
          <a:stretch>
            <a:fillRect/>
          </a:stretch>
        </p:blipFill>
        <p:spPr>
          <a:xfrm>
            <a:off x="847086" y="3355618"/>
            <a:ext cx="10564699" cy="3502382"/>
          </a:xfrm>
          <a:prstGeom prst="rect">
            <a:avLst/>
          </a:prstGeom>
        </p:spPr>
      </p:pic>
      <p:pic>
        <p:nvPicPr>
          <p:cNvPr id="3" name="圖片 2">
            <a:extLst>
              <a:ext uri="{FF2B5EF4-FFF2-40B4-BE49-F238E27FC236}">
                <a16:creationId xmlns:a16="http://schemas.microsoft.com/office/drawing/2014/main" id="{9F81BEE6-4A27-463E-B991-E7C3FD8AEEE8}"/>
              </a:ext>
            </a:extLst>
          </p:cNvPr>
          <p:cNvPicPr>
            <a:picLocks noChangeAspect="1"/>
          </p:cNvPicPr>
          <p:nvPr/>
        </p:nvPicPr>
        <p:blipFill>
          <a:blip r:embed="rId4"/>
          <a:stretch>
            <a:fillRect/>
          </a:stretch>
        </p:blipFill>
        <p:spPr>
          <a:xfrm>
            <a:off x="935492" y="0"/>
            <a:ext cx="10478962" cy="3419952"/>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844416" y="2147992"/>
            <a:ext cx="10478961" cy="20010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6816080" y="3314690"/>
            <a:ext cx="1800200"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92901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61991336-8D4E-48B8-97E6-F65B300D4B87}"/>
              </a:ext>
            </a:extLst>
          </p:cNvPr>
          <p:cNvPicPr>
            <a:picLocks noChangeAspect="1"/>
          </p:cNvPicPr>
          <p:nvPr/>
        </p:nvPicPr>
        <p:blipFill>
          <a:blip r:embed="rId3"/>
          <a:stretch>
            <a:fillRect/>
          </a:stretch>
        </p:blipFill>
        <p:spPr>
          <a:xfrm>
            <a:off x="830125" y="1538023"/>
            <a:ext cx="10507541" cy="3781953"/>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844416" y="2852937"/>
            <a:ext cx="10478961" cy="1224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7191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114</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7</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5</a:t>
            </a:r>
            <a:r>
              <a:rPr kumimoji="0" lang="zh-TW" altLang="en-US" sz="1300" b="1">
                <a:solidFill>
                  <a:srgbClr val="000000"/>
                </a:solidFill>
                <a:latin typeface="標楷體" panose="03000509000000000000" pitchFamily="65" charset="-120"/>
                <a:ea typeface="標楷體" panose="03000509000000000000" pitchFamily="65" charset="-120"/>
              </a:rPr>
              <a:t>月底</a:t>
            </a:r>
            <a:r>
              <a:rPr kumimoji="0" lang="en-US" altLang="zh-TW" sz="1300" b="1">
                <a:solidFill>
                  <a:srgbClr val="000000"/>
                </a:solidFill>
                <a:latin typeface="標楷體" panose="03000509000000000000" pitchFamily="65" charset="-120"/>
                <a:ea typeface="標楷體" panose="03000509000000000000" pitchFamily="65" charset="-120"/>
              </a:rPr>
              <a:t>~6</a:t>
            </a:r>
            <a:r>
              <a:rPr kumimoji="0" lang="zh-TW" altLang="en-US" sz="13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3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300" b="1">
                <a:solidFill>
                  <a:srgbClr val="000000"/>
                </a:solidFill>
                <a:latin typeface="標楷體" panose="03000509000000000000" pitchFamily="65" charset="-120"/>
                <a:ea typeface="標楷體" panose="03000509000000000000" pitchFamily="65" charset="-120"/>
              </a:rPr>
              <a:t>高中、高職免試入學</a:t>
            </a:r>
            <a:endParaRPr kumimoji="0" lang="en-US" altLang="zh-TW" sz="1300" b="1">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300" b="1">
                <a:solidFill>
                  <a:srgbClr val="000000"/>
                </a:solidFill>
                <a:latin typeface="標楷體" panose="03000509000000000000" pitchFamily="65" charset="-120"/>
                <a:ea typeface="標楷體" panose="03000509000000000000" pitchFamily="65" charset="-120"/>
              </a:rPr>
              <a:t>(</a:t>
            </a:r>
            <a:r>
              <a:rPr kumimoji="0" lang="zh-TW" altLang="en-US" sz="1300" b="1">
                <a:solidFill>
                  <a:srgbClr val="000000"/>
                </a:solidFill>
                <a:latin typeface="標楷體" panose="03000509000000000000" pitchFamily="65" charset="-120"/>
                <a:ea typeface="標楷體" panose="03000509000000000000" pitchFamily="65" charset="-120"/>
              </a:rPr>
              <a:t>先</a:t>
            </a:r>
            <a:r>
              <a:rPr kumimoji="0" lang="zh-TW" altLang="en-US" sz="1300" b="1">
                <a:solidFill>
                  <a:srgbClr val="FF0000"/>
                </a:solidFill>
                <a:latin typeface="標楷體" panose="03000509000000000000" pitchFamily="65" charset="-120"/>
                <a:ea typeface="標楷體" panose="03000509000000000000" pitchFamily="65" charset="-120"/>
              </a:rPr>
              <a:t>技優生</a:t>
            </a:r>
            <a:r>
              <a:rPr kumimoji="0" lang="zh-TW" altLang="en-US" sz="1300" b="1">
                <a:solidFill>
                  <a:srgbClr val="000000"/>
                </a:solidFill>
                <a:latin typeface="標楷體" panose="03000509000000000000" pitchFamily="65" charset="-120"/>
                <a:ea typeface="標楷體" panose="03000509000000000000" pitchFamily="65" charset="-120"/>
              </a:rPr>
              <a:t>甄審、再</a:t>
            </a:r>
            <a:r>
              <a:rPr kumimoji="0" lang="zh-TW" altLang="en-US" sz="1300" b="1">
                <a:solidFill>
                  <a:srgbClr val="FF0000"/>
                </a:solidFill>
                <a:latin typeface="標楷體" panose="03000509000000000000" pitchFamily="65" charset="-120"/>
                <a:ea typeface="標楷體" panose="03000509000000000000" pitchFamily="65" charset="-120"/>
              </a:rPr>
              <a:t>一般生</a:t>
            </a:r>
            <a:r>
              <a:rPr kumimoji="0" lang="zh-TW" altLang="en-US" sz="1300" b="1">
                <a:solidFill>
                  <a:srgbClr val="000000"/>
                </a:solidFill>
                <a:latin typeface="標楷體" panose="03000509000000000000" pitchFamily="65" charset="-120"/>
                <a:ea typeface="標楷體" panose="03000509000000000000" pitchFamily="65" charset="-120"/>
              </a:rPr>
              <a:t>免試入學</a:t>
            </a:r>
            <a:r>
              <a:rPr kumimoji="0" lang="en-US" altLang="zh-TW" sz="1300" b="1">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300" b="1">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700"/>
            <a:ext cx="1268412" cy="565150"/>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300" b="1">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300" b="1">
                <a:solidFill>
                  <a:srgbClr val="000000"/>
                </a:solidFill>
                <a:latin typeface="標楷體" panose="03000509000000000000" pitchFamily="65" charset="-120"/>
                <a:ea typeface="標楷體" panose="03000509000000000000" pitchFamily="65" charset="-120"/>
              </a:rPr>
              <a:t>(</a:t>
            </a:r>
            <a:r>
              <a:rPr kumimoji="0" lang="zh-TW" altLang="en-US" sz="1300" b="1">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300" b="1">
                <a:solidFill>
                  <a:srgbClr val="000000"/>
                </a:solidFill>
                <a:latin typeface="標楷體" panose="03000509000000000000" pitchFamily="65" charset="-120"/>
                <a:ea typeface="標楷體" panose="03000509000000000000" pitchFamily="65" charset="-120"/>
              </a:rPr>
              <a:t>報名一所學校</a:t>
            </a:r>
            <a:r>
              <a:rPr kumimoji="0" lang="en-US" altLang="zh-TW" sz="1300" b="1">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sz="1300"/>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 </a:t>
            </a:r>
            <a:r>
              <a:rPr kumimoji="0" lang="zh-TW" altLang="en-US" sz="13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a:t>
            </a:r>
            <a:r>
              <a:rPr kumimoji="0" lang="zh-TW" altLang="en-US" sz="13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4"/>
            <a:ext cx="1065216" cy="477833"/>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術科測驗</a:t>
            </a: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1300" b="1" dirty="0">
                <a:solidFill>
                  <a:srgbClr val="000099"/>
                </a:solidFill>
                <a:latin typeface="標楷體" panose="03000509000000000000" pitchFamily="65" charset="-120"/>
                <a:ea typeface="標楷體" panose="03000509000000000000" pitchFamily="65" charset="-120"/>
              </a:rPr>
              <a:t>（</a:t>
            </a:r>
            <a:r>
              <a:rPr kumimoji="0" lang="en-US" altLang="zh-TW" sz="1300" b="1" dirty="0">
                <a:solidFill>
                  <a:srgbClr val="000099"/>
                </a:solidFill>
                <a:latin typeface="標楷體" panose="03000509000000000000" pitchFamily="65" charset="-120"/>
                <a:ea typeface="標楷體" panose="03000509000000000000" pitchFamily="65" charset="-120"/>
              </a:rPr>
              <a:t>5/17-5/18</a:t>
            </a:r>
            <a:r>
              <a:rPr kumimoji="0" lang="zh-TW" altLang="en-US" sz="13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69900"/>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身心障礙學生就學輔導</a:t>
            </a: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294569"/>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3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4"/>
            <a:ext cx="1058862" cy="1884359"/>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7</a:t>
            </a:r>
            <a:r>
              <a:rPr kumimoji="0" lang="zh-TW" altLang="en-US" sz="13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9</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786647272"/>
              </p:ext>
            </p:extLst>
          </p:nvPr>
        </p:nvGraphicFramePr>
        <p:xfrm>
          <a:off x="983432" y="2349500"/>
          <a:ext cx="10225136" cy="3671788"/>
        </p:xfrm>
        <a:graphic>
          <a:graphicData uri="http://schemas.openxmlformats.org/drawingml/2006/table">
            <a:tbl>
              <a:tblPr/>
              <a:tblGrid>
                <a:gridCol w="1718081">
                  <a:extLst>
                    <a:ext uri="{9D8B030D-6E8A-4147-A177-3AD203B41FA5}">
                      <a16:colId xmlns:a16="http://schemas.microsoft.com/office/drawing/2014/main" val="20000"/>
                    </a:ext>
                  </a:extLst>
                </a:gridCol>
                <a:gridCol w="2920926">
                  <a:extLst>
                    <a:ext uri="{9D8B030D-6E8A-4147-A177-3AD203B41FA5}">
                      <a16:colId xmlns:a16="http://schemas.microsoft.com/office/drawing/2014/main" val="20001"/>
                    </a:ext>
                  </a:extLst>
                </a:gridCol>
                <a:gridCol w="5586129">
                  <a:extLst>
                    <a:ext uri="{9D8B030D-6E8A-4147-A177-3AD203B41FA5}">
                      <a16:colId xmlns:a16="http://schemas.microsoft.com/office/drawing/2014/main" val="20002"/>
                    </a:ext>
                  </a:extLst>
                </a:gridCol>
              </a:tblGrid>
              <a:tr h="917947">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dirty="0">
                          <a:ln>
                            <a:noFill/>
                          </a:ln>
                          <a:solidFill>
                            <a:srgbClr val="002060"/>
                          </a:solidFill>
                          <a:effectLst/>
                          <a:latin typeface="Times New Roman" panose="02020603050405020304" pitchFamily="18" charset="0"/>
                          <a:ea typeface="標楷體" panose="03000509000000000000" pitchFamily="65" charset="-120"/>
                          <a:cs typeface="Times New Roman" panose="02020603050405020304" pitchFamily="18" charset="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8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2025/03/06 ~ 03/08</a:t>
                      </a:r>
                      <a:endParaRPr kumimoji="0" lang="zh-TW" altLang="zh-CN"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91794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8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2025/04/11</a:t>
                      </a:r>
                      <a:endParaRPr kumimoji="0" lang="zh-TW" altLang="zh-CN"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91794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4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4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2025/05/17 ~ 05/18</a:t>
                      </a:r>
                      <a:endParaRPr kumimoji="0" lang="zh-TW" altLang="zh-CN" sz="4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91794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8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2025/06/06</a:t>
                      </a:r>
                      <a:endParaRPr kumimoji="0" lang="zh-TW" altLang="zh-CN"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a:xfrm>
            <a:off x="609600" y="29413"/>
            <a:ext cx="10972800" cy="1143000"/>
          </a:xfrm>
        </p:spPr>
        <p:txBody>
          <a:bodyPr/>
          <a:lstStyle/>
          <a:p>
            <a:pPr eaLnBrk="1" hangingPunct="1">
              <a:defRPr/>
            </a:pPr>
            <a:r>
              <a:rPr lang="zh-TW" altLang="en-US" dirty="0">
                <a:solidFill>
                  <a:srgbClr val="0000CC"/>
                </a:solidFill>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3146590516"/>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114</a:t>
                      </a: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年</a:t>
                      </a:r>
                      <a:r>
                        <a:rPr kumimoji="0" lang="en-US" altLang="zh-TW"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月</a:t>
                      </a:r>
                      <a:r>
                        <a:rPr kumimoji="0" lang="en-US" altLang="zh-TW"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17</a:t>
                      </a: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日（六）</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114</a:t>
                      </a: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年</a:t>
                      </a:r>
                      <a:r>
                        <a:rPr kumimoji="0" lang="en-US" altLang="zh-TW"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月</a:t>
                      </a:r>
                      <a:r>
                        <a:rPr kumimoji="0" lang="en-US" altLang="zh-TW"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18</a:t>
                      </a: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日（日）</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08:20-</a:t>
                      </a: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08:20-</a:t>
                      </a: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08:30-</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09:40</a:t>
                      </a:r>
                      <a:endParaRPr kumimoji="0" lang="zh-TW" altLang="zh-TW" sz="20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社    會</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08:30-</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09:40</a:t>
                      </a:r>
                      <a:endParaRPr kumimoji="0" lang="zh-TW" altLang="zh-TW" sz="20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自    然</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10:30-</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11:50</a:t>
                      </a:r>
                      <a:endParaRPr kumimoji="0" lang="zh-TW" altLang="zh-TW" sz="20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數    學</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10:30-</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11:30</a:t>
                      </a:r>
                      <a:endParaRPr kumimoji="0" lang="zh-TW" altLang="zh-TW" sz="20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英語（閱讀）</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午休 </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11:30-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12:05</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13:50-</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15:00</a:t>
                      </a:r>
                      <a:endParaRPr kumimoji="0" lang="zh-TW" altLang="zh-TW" sz="20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國    文</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12:05-</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12:30</a:t>
                      </a:r>
                      <a:endParaRPr kumimoji="0" lang="zh-TW" altLang="zh-TW" sz="20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英語（聽力）</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15:00-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15:50-</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16:40</a:t>
                      </a:r>
                      <a:endParaRPr kumimoji="0" lang="zh-TW" altLang="zh-TW" sz="20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rPr>
                        <a:t>寫作測驗</a:t>
                      </a:r>
                      <a:endParaRPr kumimoji="0" lang="zh-TW" altLang="en-US" sz="2400" b="0" i="0" u="none" strike="noStrike" cap="none" normalizeH="0" baseline="0" dirty="0">
                        <a:ln>
                          <a:noFill/>
                        </a:ln>
                        <a:solidFill>
                          <a:srgbClr val="0000CC"/>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extLst>
              <p:ext uri="{D42A27DB-BD31-4B8C-83A1-F6EECF244321}">
                <p14:modId xmlns:p14="http://schemas.microsoft.com/office/powerpoint/2010/main" val="2404021221"/>
              </p:ext>
            </p:extLst>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a:t>
                      </a:r>
                      <a:r>
                        <a:rPr lang="zh-TW" sz="2000" kern="100" dirty="0">
                          <a:solidFill>
                            <a:srgbClr val="0000CC"/>
                          </a:solidFill>
                          <a:effectLst/>
                          <a:latin typeface="Adobe 黑体 Std R" panose="020B0400000000000000" pitchFamily="34" charset="-128"/>
                          <a:ea typeface="Adobe 黑体 Std R" panose="020B0400000000000000" pitchFamily="34" charset="-128"/>
                        </a:rPr>
                        <a:t>精熟</a:t>
                      </a:r>
                      <a:r>
                        <a:rPr lang="zh-TW" sz="2000" kern="100" dirty="0">
                          <a:effectLst/>
                          <a:latin typeface="Adobe 黑体 Std R" panose="020B0400000000000000" pitchFamily="34" charset="-128"/>
                          <a:ea typeface="Adobe 黑体 Std R" panose="020B0400000000000000" pitchFamily="34" charset="-128"/>
                        </a:rPr>
                        <a:t>」</a:t>
                      </a:r>
                      <a:r>
                        <a:rPr lang="zh-TW" altLang="en-US" sz="2000" kern="100" dirty="0">
                          <a:effectLst/>
                          <a:latin typeface="Adobe 黑体 Std R" panose="020B0400000000000000" pitchFamily="34" charset="-128"/>
                          <a:ea typeface="Adobe 黑体 Std R" panose="020B0400000000000000" pitchFamily="34" charset="-128"/>
                        </a:rPr>
                        <a:t>   </a:t>
                      </a:r>
                      <a:r>
                        <a:rPr lang="en-US" altLang="zh-TW" sz="2000" kern="100" dirty="0">
                          <a:effectLst/>
                          <a:latin typeface="Adobe 黑体 Std R" panose="020B0400000000000000" pitchFamily="34" charset="-128"/>
                          <a:ea typeface="Adobe 黑体 Std R" panose="020B0400000000000000" pitchFamily="34" charset="-128"/>
                        </a:rPr>
                        <a:t>(</a:t>
                      </a:r>
                      <a:r>
                        <a:rPr lang="en-US" altLang="zh-TW" sz="2000" b="1" kern="100" dirty="0">
                          <a:solidFill>
                            <a:srgbClr val="0000CC"/>
                          </a:solidFill>
                          <a:effectLst/>
                          <a:latin typeface="Adobe 黑体 Std R" panose="020B0400000000000000" pitchFamily="34" charset="-128"/>
                          <a:ea typeface="Adobe 黑体 Std R" panose="020B0400000000000000" pitchFamily="34" charset="-128"/>
                        </a:rPr>
                        <a:t>A</a:t>
                      </a:r>
                      <a:r>
                        <a:rPr lang="en-US" altLang="zh-TW" sz="2000" kern="100" dirty="0">
                          <a:effectLst/>
                          <a:latin typeface="Adobe 黑体 Std R" panose="020B0400000000000000" pitchFamily="34" charset="-128"/>
                          <a:ea typeface="Adobe 黑体 Std R" panose="020B0400000000000000" pitchFamily="34" charset="-128"/>
                        </a:rPr>
                        <a:t>)</a:t>
                      </a: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a:t>
                      </a:r>
                      <a:r>
                        <a:rPr lang="zh-TW" sz="2000" kern="100" dirty="0">
                          <a:solidFill>
                            <a:srgbClr val="0000CC"/>
                          </a:solidFill>
                          <a:effectLst/>
                          <a:latin typeface="Adobe 黑体 Std R" panose="020B0400000000000000" pitchFamily="34" charset="-128"/>
                          <a:ea typeface="Adobe 黑体 Std R" panose="020B0400000000000000" pitchFamily="34" charset="-128"/>
                        </a:rPr>
                        <a:t>基礎</a:t>
                      </a:r>
                      <a:r>
                        <a:rPr lang="zh-TW" sz="2000" kern="100" dirty="0">
                          <a:effectLst/>
                          <a:latin typeface="Adobe 黑体 Std R" panose="020B0400000000000000" pitchFamily="34" charset="-128"/>
                          <a:ea typeface="Adobe 黑体 Std R" panose="020B0400000000000000" pitchFamily="34" charset="-128"/>
                        </a:rPr>
                        <a:t>」</a:t>
                      </a:r>
                      <a:r>
                        <a:rPr lang="zh-TW" altLang="en-US" sz="2000" kern="100" dirty="0">
                          <a:effectLst/>
                          <a:latin typeface="Adobe 黑体 Std R" panose="020B0400000000000000" pitchFamily="34" charset="-128"/>
                          <a:ea typeface="Adobe 黑体 Std R" panose="020B0400000000000000" pitchFamily="34" charset="-128"/>
                        </a:rPr>
                        <a:t>   </a:t>
                      </a:r>
                      <a:r>
                        <a:rPr lang="en-US" altLang="zh-TW" sz="2000" kern="100" dirty="0">
                          <a:effectLst/>
                          <a:latin typeface="Adobe 黑体 Std R" panose="020B0400000000000000" pitchFamily="34" charset="-128"/>
                          <a:ea typeface="Adobe 黑体 Std R" panose="020B0400000000000000" pitchFamily="34" charset="-128"/>
                        </a:rPr>
                        <a:t>(</a:t>
                      </a:r>
                      <a:r>
                        <a:rPr lang="en-US" altLang="zh-TW" sz="2000" b="1" kern="100" dirty="0">
                          <a:solidFill>
                            <a:srgbClr val="0000CC"/>
                          </a:solidFill>
                          <a:effectLst/>
                          <a:latin typeface="Adobe 黑体 Std R" panose="020B0400000000000000" pitchFamily="34" charset="-128"/>
                          <a:ea typeface="Adobe 黑体 Std R" panose="020B0400000000000000" pitchFamily="34" charset="-128"/>
                        </a:rPr>
                        <a:t>B</a:t>
                      </a:r>
                      <a:r>
                        <a:rPr lang="en-US" altLang="zh-TW" sz="2000" kern="100" dirty="0">
                          <a:effectLst/>
                          <a:latin typeface="Adobe 黑体 Std R" panose="020B0400000000000000" pitchFamily="34" charset="-128"/>
                          <a:ea typeface="Adobe 黑体 Std R" panose="020B0400000000000000" pitchFamily="34" charset="-128"/>
                        </a:rPr>
                        <a:t>)</a:t>
                      </a: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a:t>
                      </a:r>
                      <a:r>
                        <a:rPr lang="zh-TW" sz="2000" kern="100" dirty="0">
                          <a:solidFill>
                            <a:srgbClr val="0000CC"/>
                          </a:solidFill>
                          <a:effectLst/>
                          <a:latin typeface="Adobe 黑体 Std R" panose="020B0400000000000000" pitchFamily="34" charset="-128"/>
                          <a:ea typeface="Adobe 黑体 Std R" panose="020B0400000000000000" pitchFamily="34" charset="-128"/>
                        </a:rPr>
                        <a:t>待加強</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a:t>
                      </a:r>
                      <a:r>
                        <a:rPr lang="en-US" altLang="zh-TW" sz="2000" b="1" kern="100" dirty="0">
                          <a:solidFill>
                            <a:srgbClr val="0000CC"/>
                          </a:solidFill>
                          <a:effectLst/>
                          <a:latin typeface="Adobe 黑体 Std R" panose="020B0400000000000000" pitchFamily="34" charset="-128"/>
                          <a:ea typeface="Adobe 黑体 Std R" panose="020B0400000000000000" pitchFamily="34" charset="-128"/>
                        </a:rPr>
                        <a:t>C</a:t>
                      </a:r>
                      <a:r>
                        <a:rPr lang="en-US" altLang="zh-TW" sz="2000" kern="100" dirty="0">
                          <a:effectLst/>
                          <a:latin typeface="Adobe 黑体 Std R" panose="020B0400000000000000" pitchFamily="34" charset="-128"/>
                          <a:ea typeface="Adobe 黑体 Std R" panose="020B0400000000000000" pitchFamily="34" charset="-128"/>
                        </a:rPr>
                        <a:t>)</a:t>
                      </a: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114</a:t>
            </a:r>
            <a:r>
              <a:rPr lang="zh-TW" altLang="en-US" sz="1800" b="1" dirty="0">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extLst>
              <p:ext uri="{D42A27DB-BD31-4B8C-83A1-F6EECF244321}">
                <p14:modId xmlns:p14="http://schemas.microsoft.com/office/powerpoint/2010/main" val="3893899231"/>
              </p:ext>
            </p:extLst>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4194333357"/>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科學班</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2025/02/20 ~ 03/05</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能力檢定</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2025/03/15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錄取報到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2025/04/11</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特色招生專業群科甄選入學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2025/03/10 ~ 03/14</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2025/04/12 ~ 04/13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2025/06/16</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免試入學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變更就學區申請</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2025/04/25 ~05/02</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公告實際招生名額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2025/06/20</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志願選填、序位查詢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2025/06/20~ 06/26</a:t>
                      </a:r>
                      <a:endParaRPr kumimoji="0" lang="zh-TW" altLang="zh-CN" sz="2000" b="1"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2025/07/01</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2025/07/08</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2025/07/10</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桃連區</a:t>
                      </a:r>
                      <a:endParaRPr kumimoji="0" lang="en-US" altLang="zh-TW"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直升入學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2025/05/29 ~06/06</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891631" y="0"/>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15</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3715185064"/>
              </p:ext>
            </p:extLst>
          </p:nvPr>
        </p:nvGraphicFramePr>
        <p:xfrm>
          <a:off x="1271464"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藝才班</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術科測驗報名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2025/02/17 ~03/03</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美術班、戲劇班</a:t>
                      </a: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 2025/04/19 ~04 /20</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舞蹈班、音樂班 </a:t>
                      </a: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2025/04/12 ~04 /14</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分發報名</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2025/06/06 ~06/12</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2025/07/08</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2025/07/09</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放棄錄取資格</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2025/07/10</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體育班</a:t>
                      </a:r>
                      <a:endParaRPr kumimoji="0" lang="en-US" altLang="zh-TW"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術科測驗報名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2025/04/28 ~ 04/30 </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2025/05/03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2025/05/05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2025/07/10</a:t>
                      </a:r>
                      <a:endParaRPr kumimoji="0" lang="zh-TW" altLang="zh-CN" sz="20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桃連區</a:t>
                      </a:r>
                      <a:endParaRPr kumimoji="0" lang="en-US" altLang="zh-TW"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技優甄審</a:t>
                      </a:r>
                      <a:endParaRPr kumimoji="0" lang="en-US" altLang="zh-TW"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2025/05/22 ~05/23</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2025/06/16</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建教</a:t>
                      </a:r>
                      <a:endParaRPr kumimoji="0" lang="en-US" altLang="zh-TW"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合作班</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2025/03/01 ~ </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報到截止日</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2025/07/10</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03512" y="5244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2215366213"/>
              </p:ext>
            </p:extLst>
          </p:nvPr>
        </p:nvGraphicFramePr>
        <p:xfrm>
          <a:off x="1631949" y="1931640"/>
          <a:ext cx="8715375" cy="221744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特色招生</a:t>
                      </a:r>
                      <a:endParaRPr kumimoji="0" lang="en-US" altLang="zh-TW"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考試分發入學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測驗報名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2025/06/18 ~ 06/19(</a:t>
                      </a:r>
                      <a:r>
                        <a:rPr kumimoji="0" lang="zh-TW" altLang="en-US" sz="20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網路報名</a:t>
                      </a:r>
                      <a:r>
                        <a:rPr kumimoji="0" lang="en-US" altLang="zh-TW" sz="20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kumimoji="0" lang="zh-TW" altLang="zh-CN" sz="20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測驗</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2025/06/22</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2025/06/23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2025/06/26</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2025/07/01</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2025/07/08</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2025/07/14</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2166535734"/>
              </p:ext>
            </p:extLst>
          </p:nvPr>
        </p:nvGraphicFramePr>
        <p:xfrm>
          <a:off x="1631949" y="4182494"/>
          <a:ext cx="8715375" cy="974698"/>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完全免試</a:t>
                      </a:r>
                    </a:p>
                  </a:txBody>
                  <a:tcPr anchor="ctr">
                    <a:solidFill>
                      <a:schemeClr val="bg1">
                        <a:lumMod val="8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anchor="ctr"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2025/05/06-07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2025/05/15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65098">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2025/06/16</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3439599594"/>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五專優免</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2025/05/19 ~ 05/23</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五專聯免</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2025/06/19 ~06/29</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現場登記分發報到</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2025/07/09</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2025/07/14</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2348308067"/>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anchor="ctr"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2025/05/01-07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2025/05/15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2025/05/16-06/13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2025/06/17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19</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114</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114</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3234588888"/>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1308078536"/>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146218"/>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3173551553"/>
              </p:ext>
            </p:extLst>
          </p:nvPr>
        </p:nvGraphicFramePr>
        <p:xfrm>
          <a:off x="263352" y="476672"/>
          <a:ext cx="11284309" cy="6335072"/>
        </p:xfrm>
        <a:graphic>
          <a:graphicData uri="http://schemas.openxmlformats.org/drawingml/2006/table">
            <a:tbl>
              <a:tblPr/>
              <a:tblGrid>
                <a:gridCol w="2016224">
                  <a:extLst>
                    <a:ext uri="{9D8B030D-6E8A-4147-A177-3AD203B41FA5}">
                      <a16:colId xmlns:a16="http://schemas.microsoft.com/office/drawing/2014/main" val="20000"/>
                    </a:ext>
                  </a:extLst>
                </a:gridCol>
                <a:gridCol w="570364">
                  <a:extLst>
                    <a:ext uri="{9D8B030D-6E8A-4147-A177-3AD203B41FA5}">
                      <a16:colId xmlns:a16="http://schemas.microsoft.com/office/drawing/2014/main" val="20001"/>
                    </a:ext>
                  </a:extLst>
                </a:gridCol>
                <a:gridCol w="869772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52</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大興：電機科、餐管科、飛修科、時尚造型科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啟英：汽車科、電商科、應日科、應英科、時尚造型科、廣設科、表藝科、餐飲科、資訊科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永平：資處科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餐管（烘焙）、餐管（鐵板燒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世紀綠能：機械科、汽車科、幼保科、資訊科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至善：家具木工科、幼兒保育科、觀光科、農產行銷科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六和：機電科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方曙：照顧服務科、飛修科、資訊科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光啟：電機科、汽車科</a:t>
                      </a:r>
                      <a:endPar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清華：餐管科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汽車科、資訊科</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振聲：多媒體設計科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廣設科、觀光科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endParaRPr kumimoji="0" lang="zh-TW" altLang="zh-TW" sz="18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72</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152822"/>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50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rgbClr val="0000CC"/>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rgbClr val="0000CC"/>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rgbClr val="0000CC"/>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年或</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582957" y="404664"/>
            <a:ext cx="9507218" cy="62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色</a:t>
            </a:r>
            <a:r>
              <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招</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生</a:t>
            </a:r>
            <a:endPar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18</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日（星期三）</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19</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日（星期四）</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16</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網址：</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22</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星期六</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公告。</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時間</a:t>
            </a: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22</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星期日</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8:20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12:00</a:t>
            </a:r>
            <a:endPar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25</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solidFill>
                  <a:schemeClr val="tx1"/>
                </a:solidFill>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26</a:t>
            </a:fld>
            <a:endParaRPr lang="en-US" altLang="zh-TW" sz="1200">
              <a:solidFill>
                <a:srgbClr val="0C3226"/>
              </a:solidFill>
              <a:ea typeface="微軟正黑體" panose="020B0604030504040204" pitchFamily="34" charset="-120"/>
            </a:endParaRPr>
          </a:p>
        </p:txBody>
      </p:sp>
      <p:sp>
        <p:nvSpPr>
          <p:cNvPr id="5" name="文字方塊 4">
            <a:extLst>
              <a:ext uri="{FF2B5EF4-FFF2-40B4-BE49-F238E27FC236}">
                <a16:creationId xmlns:a16="http://schemas.microsoft.com/office/drawing/2014/main" id="{7FF74A7D-7CF8-476B-B9B7-981FAAF3CE86}"/>
              </a:ext>
            </a:extLst>
          </p:cNvPr>
          <p:cNvSpPr txBox="1"/>
          <p:nvPr/>
        </p:nvSpPr>
        <p:spPr>
          <a:xfrm rot="20217761">
            <a:off x="284080" y="3045430"/>
            <a:ext cx="1267436" cy="646331"/>
          </a:xfrm>
          <a:prstGeom prst="rect">
            <a:avLst/>
          </a:prstGeom>
          <a:solidFill>
            <a:schemeClr val="bg2">
              <a:lumMod val="90000"/>
            </a:schemeClr>
          </a:solidFill>
          <a:ln w="28575">
            <a:solidFill>
              <a:srgbClr val="FF0000"/>
            </a:solidFill>
          </a:ln>
        </p:spPr>
        <p:txBody>
          <a:bodyPr wrap="square" rtlCol="0">
            <a:spAutoFit/>
          </a:bodyPr>
          <a:lstStyle/>
          <a:p>
            <a:r>
              <a:rPr lang="en-US" altLang="zh-TW" dirty="0">
                <a:solidFill>
                  <a:srgbClr val="0000CC"/>
                </a:solidFill>
                <a:latin typeface="+mn-ea"/>
                <a:ea typeface="+mn-ea"/>
              </a:rPr>
              <a:t>114</a:t>
            </a:r>
            <a:r>
              <a:rPr lang="zh-TW" altLang="en-US" dirty="0">
                <a:solidFill>
                  <a:srgbClr val="0000CC"/>
                </a:solidFill>
                <a:latin typeface="+mn-ea"/>
                <a:ea typeface="+mn-ea"/>
              </a:rPr>
              <a:t>年</a:t>
            </a:r>
            <a:endParaRPr lang="en-US" altLang="zh-TW" dirty="0">
              <a:solidFill>
                <a:srgbClr val="0000CC"/>
              </a:solidFill>
              <a:latin typeface="+mn-ea"/>
              <a:ea typeface="+mn-ea"/>
            </a:endParaRPr>
          </a:p>
          <a:p>
            <a:r>
              <a:rPr lang="en-US" altLang="zh-TW" dirty="0">
                <a:solidFill>
                  <a:srgbClr val="0000CC"/>
                </a:solidFill>
                <a:latin typeface="+mn-ea"/>
                <a:ea typeface="+mn-ea"/>
              </a:rPr>
              <a:t>4/25</a:t>
            </a:r>
            <a:r>
              <a:rPr lang="zh-TW" altLang="en-US" dirty="0">
                <a:solidFill>
                  <a:srgbClr val="0000CC"/>
                </a:solidFill>
                <a:latin typeface="+mn-ea"/>
                <a:ea typeface="+mn-ea"/>
              </a:rPr>
              <a:t> </a:t>
            </a:r>
            <a:r>
              <a:rPr lang="en-US" altLang="zh-TW" dirty="0">
                <a:solidFill>
                  <a:srgbClr val="0000CC"/>
                </a:solidFill>
                <a:latin typeface="+mn-ea"/>
                <a:ea typeface="+mn-ea"/>
              </a:rPr>
              <a:t>-</a:t>
            </a:r>
            <a:r>
              <a:rPr lang="zh-TW" altLang="en-US" dirty="0">
                <a:solidFill>
                  <a:srgbClr val="0000CC"/>
                </a:solidFill>
                <a:latin typeface="+mn-ea"/>
                <a:ea typeface="+mn-ea"/>
              </a:rPr>
              <a:t> </a:t>
            </a:r>
            <a:r>
              <a:rPr lang="en-US" altLang="zh-TW" dirty="0">
                <a:solidFill>
                  <a:srgbClr val="0000CC"/>
                </a:solidFill>
                <a:latin typeface="+mn-ea"/>
                <a:ea typeface="+mn-ea"/>
              </a:rPr>
              <a:t>5/2</a:t>
            </a:r>
            <a:endParaRPr lang="zh-TW" altLang="en-US" dirty="0">
              <a:solidFill>
                <a:srgbClr val="0000CC"/>
              </a:solidFill>
              <a:latin typeface="+mn-ea"/>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a:xfrm>
            <a:off x="609600" y="-187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27</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3" name="文字方塊 2">
            <a:extLst>
              <a:ext uri="{FF2B5EF4-FFF2-40B4-BE49-F238E27FC236}">
                <a16:creationId xmlns:a16="http://schemas.microsoft.com/office/drawing/2014/main" id="{F3D2B625-A5D0-4944-B9E9-2C4AD0F5C672}"/>
              </a:ext>
            </a:extLst>
          </p:cNvPr>
          <p:cNvSpPr txBox="1"/>
          <p:nvPr/>
        </p:nvSpPr>
        <p:spPr>
          <a:xfrm rot="20217761">
            <a:off x="284080" y="3045430"/>
            <a:ext cx="1267436" cy="646331"/>
          </a:xfrm>
          <a:prstGeom prst="rect">
            <a:avLst/>
          </a:prstGeom>
          <a:solidFill>
            <a:schemeClr val="bg2">
              <a:lumMod val="90000"/>
            </a:schemeClr>
          </a:solidFill>
          <a:ln w="28575">
            <a:solidFill>
              <a:srgbClr val="FF0000"/>
            </a:solidFill>
          </a:ln>
        </p:spPr>
        <p:txBody>
          <a:bodyPr wrap="square" rtlCol="0">
            <a:spAutoFit/>
          </a:bodyPr>
          <a:lstStyle/>
          <a:p>
            <a:r>
              <a:rPr lang="en-US" altLang="zh-TW" dirty="0">
                <a:solidFill>
                  <a:srgbClr val="0000CC"/>
                </a:solidFill>
                <a:latin typeface="+mn-ea"/>
                <a:ea typeface="+mn-ea"/>
              </a:rPr>
              <a:t>114</a:t>
            </a:r>
            <a:r>
              <a:rPr lang="zh-TW" altLang="en-US" dirty="0">
                <a:solidFill>
                  <a:srgbClr val="0000CC"/>
                </a:solidFill>
                <a:latin typeface="+mn-ea"/>
                <a:ea typeface="+mn-ea"/>
              </a:rPr>
              <a:t>年</a:t>
            </a:r>
            <a:endParaRPr lang="en-US" altLang="zh-TW" dirty="0">
              <a:solidFill>
                <a:srgbClr val="0000CC"/>
              </a:solidFill>
              <a:latin typeface="+mn-ea"/>
              <a:ea typeface="+mn-ea"/>
            </a:endParaRPr>
          </a:p>
          <a:p>
            <a:r>
              <a:rPr lang="en-US" altLang="zh-TW" dirty="0">
                <a:solidFill>
                  <a:srgbClr val="0000CC"/>
                </a:solidFill>
                <a:latin typeface="+mn-ea"/>
                <a:ea typeface="+mn-ea"/>
              </a:rPr>
              <a:t>4/25</a:t>
            </a:r>
            <a:r>
              <a:rPr lang="zh-TW" altLang="en-US" dirty="0">
                <a:solidFill>
                  <a:srgbClr val="0000CC"/>
                </a:solidFill>
                <a:latin typeface="+mn-ea"/>
                <a:ea typeface="+mn-ea"/>
              </a:rPr>
              <a:t> </a:t>
            </a:r>
            <a:r>
              <a:rPr lang="en-US" altLang="zh-TW" dirty="0">
                <a:solidFill>
                  <a:srgbClr val="0000CC"/>
                </a:solidFill>
                <a:latin typeface="+mn-ea"/>
                <a:ea typeface="+mn-ea"/>
              </a:rPr>
              <a:t>-</a:t>
            </a:r>
            <a:r>
              <a:rPr lang="zh-TW" altLang="en-US" dirty="0">
                <a:solidFill>
                  <a:srgbClr val="0000CC"/>
                </a:solidFill>
                <a:latin typeface="+mn-ea"/>
                <a:ea typeface="+mn-ea"/>
              </a:rPr>
              <a:t> </a:t>
            </a:r>
            <a:r>
              <a:rPr lang="en-US" altLang="zh-TW" dirty="0">
                <a:solidFill>
                  <a:srgbClr val="0000CC"/>
                </a:solidFill>
                <a:latin typeface="+mn-ea"/>
                <a:ea typeface="+mn-ea"/>
              </a:rPr>
              <a:t>5/2</a:t>
            </a:r>
            <a:endParaRPr lang="zh-TW" altLang="en-US" dirty="0">
              <a:solidFill>
                <a:srgbClr val="0000CC"/>
              </a:solidFill>
              <a:latin typeface="+mn-ea"/>
              <a:ea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28</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a:xfrm>
            <a:off x="609600" y="44624"/>
            <a:ext cx="10972800" cy="1143000"/>
          </a:xfrm>
        </p:spPr>
        <p:txBody>
          <a:bodyPr/>
          <a:lstStyle/>
          <a:p>
            <a:pPr eaLnBrk="1" fontAlgn="auto" hangingPunct="1">
              <a:spcAft>
                <a:spcPts val="0"/>
              </a:spcAft>
              <a:defRPr/>
            </a:pPr>
            <a:r>
              <a:rPr lang="en-US" altLang="zh-TW">
                <a:solidFill>
                  <a:srgbClr val="FF0000"/>
                </a:solidFill>
                <a:latin typeface="標楷體" panose="03000509000000000000" pitchFamily="65" charset="-120"/>
                <a:ea typeface="標楷體" panose="03000509000000000000" pitchFamily="65" charset="-120"/>
              </a:rPr>
              <a:t>114</a:t>
            </a:r>
            <a:r>
              <a:rPr lang="zh-TW" altLang="en-US">
                <a:solidFill>
                  <a:srgbClr val="FF0000"/>
                </a:solidFill>
                <a:latin typeface="標楷體" panose="03000509000000000000" pitchFamily="65" charset="-120"/>
                <a:ea typeface="標楷體" panose="03000509000000000000" pitchFamily="65" charset="-120"/>
              </a:rPr>
              <a:t>優先</a:t>
            </a:r>
            <a:r>
              <a:rPr lang="zh-TW" altLang="en-US" dirty="0">
                <a:solidFill>
                  <a:srgbClr val="FF0000"/>
                </a:solidFill>
                <a:latin typeface="標楷體" panose="03000509000000000000" pitchFamily="65" charset="-120"/>
                <a:ea typeface="標楷體" panose="03000509000000000000" pitchFamily="65" charset="-120"/>
              </a:rPr>
              <a:t>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dirty="0">
                <a:latin typeface="標楷體" panose="03000509000000000000" pitchFamily="65" charset="-120"/>
                <a:ea typeface="標楷體" panose="03000509000000000000" pitchFamily="65" charset="-120"/>
              </a:rPr>
              <a:t>辦理優免之科別：公</a:t>
            </a:r>
            <a:r>
              <a:rPr lang="zh-TW" altLang="en-US" dirty="0">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dirty="0">
                <a:latin typeface="標楷體" panose="03000509000000000000" pitchFamily="65" charset="-120"/>
                <a:ea typeface="標楷體" panose="03000509000000000000" pitchFamily="65" charset="-120"/>
              </a:rPr>
              <a:t>。</a:t>
            </a:r>
          </a:p>
          <a:p>
            <a:pPr eaLnBrk="1" hangingPunct="1"/>
            <a:r>
              <a:rPr lang="zh-TW" altLang="en-US" dirty="0">
                <a:latin typeface="標楷體" panose="03000509000000000000" pitchFamily="65" charset="-120"/>
                <a:ea typeface="標楷體" panose="03000509000000000000" pitchFamily="65" charset="-120"/>
              </a:rPr>
              <a:t>提供名額：</a:t>
            </a:r>
            <a:endParaRPr lang="en-US" altLang="zh-TW" dirty="0">
              <a:latin typeface="標楷體" panose="03000509000000000000" pitchFamily="65" charset="-120"/>
              <a:ea typeface="標楷體" panose="03000509000000000000" pitchFamily="65" charset="-120"/>
            </a:endParaRPr>
          </a:p>
          <a:p>
            <a:pPr lvl="1" eaLnBrk="1" hangingPunct="1"/>
            <a:r>
              <a:rPr lang="zh-TW" altLang="en-US" dirty="0">
                <a:latin typeface="標楷體" panose="03000509000000000000" pitchFamily="65" charset="-120"/>
                <a:ea typeface="標楷體" panose="03000509000000000000" pitchFamily="65" charset="-120"/>
              </a:rPr>
              <a:t>「基本分配」名額：</a:t>
            </a:r>
            <a:endParaRPr lang="en-US" altLang="zh-TW" dirty="0">
              <a:latin typeface="標楷體" panose="03000509000000000000" pitchFamily="65" charset="-120"/>
              <a:ea typeface="標楷體" panose="03000509000000000000" pitchFamily="65" charset="-120"/>
            </a:endParaRPr>
          </a:p>
          <a:p>
            <a:pPr lvl="2" eaLnBrk="1" hangingPunct="1"/>
            <a:r>
              <a:rPr lang="zh-TW" altLang="en-US" dirty="0">
                <a:latin typeface="標楷體" panose="03000509000000000000" pitchFamily="65" charset="-120"/>
                <a:ea typeface="標楷體" panose="03000509000000000000" pitchFamily="65" charset="-120"/>
              </a:rPr>
              <a:t>分配公立高中普通科或綜合高中：以各國中應屆畢業生人數之</a:t>
            </a:r>
            <a:r>
              <a:rPr lang="en-US" altLang="zh-TW" dirty="0">
                <a:solidFill>
                  <a:srgbClr val="FF0000"/>
                </a:solidFill>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lvl="1" eaLnBrk="1" hangingPunct="1"/>
            <a:r>
              <a:rPr lang="zh-TW" altLang="en-US" dirty="0">
                <a:solidFill>
                  <a:srgbClr val="FF0000"/>
                </a:solidFill>
                <a:latin typeface="標楷體" panose="03000509000000000000" pitchFamily="65" charset="-120"/>
                <a:ea typeface="標楷體" panose="03000509000000000000" pitchFamily="65" charset="-120"/>
              </a:rPr>
              <a:t>「增額分配」</a:t>
            </a:r>
            <a:r>
              <a:rPr lang="zh-TW" altLang="en-US" dirty="0">
                <a:latin typeface="標楷體" panose="03000509000000000000" pitchFamily="65" charset="-120"/>
                <a:ea typeface="標楷體" panose="03000509000000000000" pitchFamily="65" charset="-120"/>
              </a:rPr>
              <a:t>名額：</a:t>
            </a:r>
            <a:endParaRPr lang="en-US" altLang="zh-TW" dirty="0">
              <a:latin typeface="標楷體" panose="03000509000000000000" pitchFamily="65" charset="-120"/>
              <a:ea typeface="標楷體" panose="03000509000000000000" pitchFamily="65" charset="-120"/>
            </a:endParaRPr>
          </a:p>
          <a:p>
            <a:pPr lvl="2" eaLnBrk="1" hangingPunct="1"/>
            <a:r>
              <a:rPr lang="zh-TW" altLang="en-US" dirty="0">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dirty="0">
              <a:latin typeface="標楷體" panose="03000509000000000000" pitchFamily="65" charset="-120"/>
              <a:ea typeface="標楷體" panose="03000509000000000000" pitchFamily="65" charset="-120"/>
            </a:endParaRPr>
          </a:p>
          <a:p>
            <a:pPr lvl="1" eaLnBrk="1" hangingPunct="1"/>
            <a:endParaRPr lang="en-US" altLang="zh-TW" dirty="0">
              <a:latin typeface="標楷體" panose="03000509000000000000" pitchFamily="65" charset="-120"/>
              <a:ea typeface="標楷體" panose="03000509000000000000" pitchFamily="65" charset="-120"/>
            </a:endParaRPr>
          </a:p>
          <a:p>
            <a:pPr eaLnBrk="1" hangingPunct="1"/>
            <a:endParaRPr lang="zh-TW" altLang="en-US" dirty="0">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29</a:t>
            </a:fld>
            <a:endParaRPr kumimoji="0" lang="en-US" altLang="zh-TW" sz="1200">
              <a:solidFill>
                <a:srgbClr val="0C322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30</a:t>
            </a:fld>
            <a:endParaRPr kumimoji="0" lang="en-US" altLang="zh-TW" sz="1200">
              <a:solidFill>
                <a:srgbClr val="0C3226"/>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31</a:t>
            </a:fld>
            <a:endParaRPr kumimoji="0" lang="en-US" altLang="zh-TW" sz="1200">
              <a:solidFill>
                <a:srgbClr val="0C3226"/>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a:xfrm>
            <a:off x="609600" y="-3455"/>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114</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a:xfrm>
            <a:off x="609600" y="-25953"/>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b="1" dirty="0">
                <a:solidFill>
                  <a:srgbClr val="0070C0"/>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b="1" dirty="0">
                <a:solidFill>
                  <a:srgbClr val="0070C0"/>
                </a:solidFill>
                <a:latin typeface="標楷體" panose="03000509000000000000" pitchFamily="65" charset="-120"/>
                <a:ea typeface="標楷體" panose="03000509000000000000" pitchFamily="65" charset="-120"/>
              </a:rPr>
              <a:t>北區：</a:t>
            </a:r>
            <a:r>
              <a:rPr kumimoji="0" lang="zh-TW" altLang="en-US" sz="2600" dirty="0">
                <a:solidFill>
                  <a:schemeClr val="tx1"/>
                </a:solidFill>
                <a:latin typeface="標楷體" panose="03000509000000000000" pitchFamily="65" charset="-120"/>
                <a:ea typeface="標楷體" panose="03000509000000000000" pitchFamily="65" charset="-120"/>
              </a:rPr>
              <a:t>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a:xfrm>
            <a:off x="609600" y="-75399"/>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b="1" u="sng" dirty="0">
                <a:solidFill>
                  <a:srgbClr val="0070C0"/>
                </a:solidFill>
                <a:latin typeface="標楷體" panose="03000509000000000000" pitchFamily="65" charset="-120"/>
                <a:ea typeface="標楷體" panose="03000509000000000000" pitchFamily="65" charset="-120"/>
              </a:rPr>
              <a:t>全區</a:t>
            </a:r>
            <a:r>
              <a:rPr kumimoji="0" lang="zh-TW" altLang="en-US" sz="2000" b="1" dirty="0">
                <a:solidFill>
                  <a:srgbClr val="0070C0"/>
                </a:solidFill>
                <a:latin typeface="標楷體" panose="03000509000000000000" pitchFamily="65" charset="-120"/>
                <a:ea typeface="標楷體" panose="03000509000000000000" pitchFamily="65" charset="-120"/>
              </a:rPr>
              <a:t>增額分配：</a:t>
            </a:r>
            <a:br>
              <a:rPr kumimoji="0" lang="en-US" altLang="zh-TW" sz="2000" b="1" dirty="0">
                <a:solidFill>
                  <a:srgbClr val="0070C0"/>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b="1" u="sng" dirty="0">
                <a:solidFill>
                  <a:srgbClr val="0070C0"/>
                </a:solidFill>
                <a:latin typeface="標楷體" panose="03000509000000000000" pitchFamily="65" charset="-120"/>
                <a:ea typeface="標楷體" panose="03000509000000000000" pitchFamily="65" charset="-120"/>
              </a:rPr>
              <a:t>北區</a:t>
            </a:r>
            <a:r>
              <a:rPr kumimoji="0" lang="zh-TW" altLang="en-US" sz="2000" b="1" dirty="0">
                <a:solidFill>
                  <a:srgbClr val="0070C0"/>
                </a:solidFill>
                <a:latin typeface="標楷體" panose="03000509000000000000" pitchFamily="65" charset="-120"/>
                <a:ea typeface="標楷體" panose="03000509000000000000" pitchFamily="65" charset="-120"/>
              </a:rPr>
              <a:t>增額分配：</a:t>
            </a:r>
            <a:br>
              <a:rPr kumimoji="0" lang="en-US" altLang="zh-TW" sz="2000" b="1" dirty="0">
                <a:solidFill>
                  <a:srgbClr val="0070C0"/>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：新屋高中，各國中</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人以上之國中，總計分配</a:t>
            </a:r>
            <a:r>
              <a:rPr kumimoji="0" lang="en-US" altLang="zh-TW" sz="2000" dirty="0">
                <a:solidFill>
                  <a:srgbClr val="FF0000"/>
                </a:solidFill>
                <a:latin typeface="標楷體" panose="03000509000000000000" pitchFamily="65" charset="-120"/>
                <a:ea typeface="標楷體" panose="03000509000000000000" pitchFamily="65" charset="-120"/>
              </a:rPr>
              <a:t>4</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5561013"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b="1" u="sng" dirty="0">
                <a:solidFill>
                  <a:srgbClr val="0070C0"/>
                </a:solidFill>
                <a:latin typeface="標楷體" panose="03000509000000000000" pitchFamily="65" charset="-120"/>
                <a:ea typeface="標楷體" panose="03000509000000000000" pitchFamily="65" charset="-120"/>
              </a:rPr>
              <a:t>全區</a:t>
            </a:r>
            <a:r>
              <a:rPr kumimoji="0" lang="zh-TW" altLang="en-US" sz="2400" b="1" dirty="0">
                <a:solidFill>
                  <a:srgbClr val="0070C0"/>
                </a:solidFill>
                <a:latin typeface="標楷體" panose="03000509000000000000" pitchFamily="65" charset="-120"/>
                <a:ea typeface="標楷體" panose="03000509000000000000" pitchFamily="65" charset="-120"/>
              </a:rPr>
              <a:t>增額分配：</a:t>
            </a:r>
            <a:br>
              <a:rPr kumimoji="0" lang="en-US" altLang="zh-TW" sz="2400" b="1" dirty="0">
                <a:solidFill>
                  <a:srgbClr val="0070C0"/>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b="1" u="sng" dirty="0">
                <a:solidFill>
                  <a:srgbClr val="0070C0"/>
                </a:solidFill>
                <a:latin typeface="標楷體" panose="03000509000000000000" pitchFamily="65" charset="-120"/>
                <a:ea typeface="標楷體" panose="03000509000000000000" pitchFamily="65" charset="-120"/>
              </a:rPr>
              <a:t>北區</a:t>
            </a:r>
            <a:r>
              <a:rPr kumimoji="0" lang="zh-TW" altLang="en-US" sz="2400" b="1" dirty="0">
                <a:solidFill>
                  <a:srgbClr val="0070C0"/>
                </a:solidFill>
                <a:latin typeface="標楷體" panose="03000509000000000000" pitchFamily="65" charset="-120"/>
                <a:ea typeface="標楷體" panose="03000509000000000000" pitchFamily="65" charset="-120"/>
              </a:rPr>
              <a:t>增額分配：</a:t>
            </a:r>
            <a:br>
              <a:rPr kumimoji="0" lang="en-US" altLang="zh-TW" sz="2400" b="1" dirty="0">
                <a:solidFill>
                  <a:srgbClr val="0070C0"/>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復旦高中、啟英高中、路亞國際、新興高中，各國中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a:xfrm>
            <a:off x="652500" y="-47623"/>
            <a:ext cx="108870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51538" y="1519238"/>
            <a:ext cx="460851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b="1" dirty="0">
                <a:solidFill>
                  <a:srgbClr val="0000CC"/>
                </a:solidFill>
                <a:latin typeface="標楷體" panose="03000509000000000000" pitchFamily="65" charset="-120"/>
                <a:ea typeface="標楷體" panose="03000509000000000000" pitchFamily="65" charset="-120"/>
              </a:rPr>
              <a:t>龜山區：壽山高中</a:t>
            </a:r>
            <a:endParaRPr kumimoji="0" lang="en-US" altLang="zh-TW" b="1" dirty="0">
              <a:solidFill>
                <a:srgbClr val="0000CC"/>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蘆竹區：南崁高中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大園區：大園國際高中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觀音區：觀音高中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新屋區：新屋高中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楊梅區：楊梅高中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平鎮區：平鎮高中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龍潭區：龍潭高中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大溪區：大溪高中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復興區：</a:t>
            </a:r>
            <a:r>
              <a:rPr kumimoji="0" lang="zh-TW" altLang="en-US" sz="1800" dirty="0">
                <a:solidFill>
                  <a:schemeClr val="tx1"/>
                </a:solidFill>
                <a:latin typeface="標楷體" panose="03000509000000000000" pitchFamily="65" charset="-120"/>
                <a:ea typeface="標楷體" panose="03000509000000000000" pitchFamily="65" charset="-120"/>
              </a:rPr>
              <a:t>大溪高中、羅浮高中</a:t>
            </a:r>
            <a:endParaRPr kumimoji="0" lang="en-US" altLang="zh-TW" sz="18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八德區：永豐高中</a:t>
            </a:r>
            <a:endParaRPr kumimoji="0" lang="zh-TW" altLang="zh-TW" dirty="0">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a:xfrm>
            <a:off x="609600" y="-63357"/>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6096001" y="1406526"/>
            <a:ext cx="4392613"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114</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a:xfrm>
            <a:off x="609600" y="24556"/>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龜山區</a:t>
            </a:r>
            <a:r>
              <a:rPr lang="zh-TW" altLang="en-US" u="sng"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大崗國中</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，九年級生</a:t>
            </a:r>
            <a:r>
              <a:rPr lang="en-US" altLang="zh-TW"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286</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人，優免名額：</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基本分配</a:t>
            </a:r>
            <a:r>
              <a:rPr lang="en-US" altLang="zh-TW" sz="28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18</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名，</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增額分配</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公立</a:t>
            </a:r>
            <a:r>
              <a:rPr lang="en-US" altLang="zh-TW" sz="2800" b="1"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800" b="1"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私立</a:t>
            </a:r>
            <a:r>
              <a:rPr lang="en-US" altLang="zh-TW" sz="2800" b="1"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武陵*</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中大壢中*</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大園國際*</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內壢高中*</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北科附工*</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中壢高商*</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90000"/>
              </a:lnSpc>
              <a:spcAft>
                <a:spcPct val="15000"/>
              </a:spcAft>
              <a:buFont typeface="Arial" panose="020B0604020202020204" pitchFamily="34" charset="0"/>
              <a:buChar char="•"/>
              <a:defRPr/>
            </a:pPr>
            <a:r>
              <a:rPr lang="zh-TW" altLang="en-US" sz="19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治平普通*</a:t>
            </a:r>
            <a:r>
              <a:rPr lang="en-US" altLang="zh-TW" sz="19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2</a:t>
            </a:r>
            <a:br>
              <a:rPr lang="en-US" altLang="zh-TW" sz="19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治平綜高*</a:t>
            </a:r>
            <a:r>
              <a:rPr lang="en-US" altLang="zh-TW" sz="19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9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六和*</a:t>
            </a:r>
            <a:r>
              <a:rPr lang="en-US" altLang="zh-TW" sz="19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19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p>
          <a:p>
            <a:pPr marL="514350" lvl="1" indent="-285750">
              <a:lnSpc>
                <a:spcPct val="90000"/>
              </a:lnSpc>
              <a:spcAft>
                <a:spcPct val="15000"/>
              </a:spcAft>
              <a:buFont typeface="Arial" panose="020B0604020202020204" pitchFamily="34" charset="0"/>
              <a:buChar char="•"/>
              <a:defRPr/>
            </a:pPr>
            <a:r>
              <a:rPr lang="zh-TW" altLang="en-US" sz="1600" dirty="0">
                <a:solidFill>
                  <a:srgbClr val="FF0000"/>
                </a:solidFill>
                <a:latin typeface="標楷體" panose="03000509000000000000" pitchFamily="65" charset="-120"/>
                <a:ea typeface="標楷體" panose="03000509000000000000" pitchFamily="65" charset="-120"/>
              </a:rPr>
              <a:t> </a:t>
            </a:r>
            <a:r>
              <a:rPr lang="zh-TW" altLang="en-US" sz="1600" dirty="0">
                <a:solidFill>
                  <a:srgbClr val="C00000"/>
                </a:solidFill>
                <a:latin typeface="標楷體" panose="03000509000000000000" pitchFamily="65" charset="-120"/>
                <a:ea typeface="標楷體" panose="03000509000000000000" pitchFamily="65" charset="-120"/>
              </a:rPr>
              <a:t>至善*</a:t>
            </a:r>
            <a:r>
              <a:rPr lang="en-US" altLang="zh-TW" sz="1600" dirty="0">
                <a:solidFill>
                  <a:srgbClr val="C00000"/>
                </a:solidFill>
                <a:latin typeface="標楷體" panose="03000509000000000000" pitchFamily="65" charset="-120"/>
                <a:ea typeface="標楷體" panose="03000509000000000000" pitchFamily="65" charset="-120"/>
              </a:rPr>
              <a:t>1</a:t>
            </a:r>
          </a:p>
          <a:p>
            <a:pPr marL="0" indent="0" eaLnBrk="1" hangingPunct="1">
              <a:defRPr/>
            </a:pPr>
            <a:r>
              <a:rPr lang="zh-TW" altLang="en-US" sz="1600" dirty="0">
                <a:solidFill>
                  <a:srgbClr val="C00000"/>
                </a:solidFill>
                <a:latin typeface="標楷體" panose="03000509000000000000" pitchFamily="65" charset="-120"/>
                <a:ea typeface="標楷體" panose="03000509000000000000" pitchFamily="65" charset="-120"/>
              </a:rPr>
              <a:t>      大興*</a:t>
            </a:r>
            <a:r>
              <a:rPr lang="en-US" altLang="zh-TW" sz="1600" dirty="0">
                <a:solidFill>
                  <a:srgbClr val="C00000"/>
                </a:solidFill>
                <a:latin typeface="標楷體" panose="03000509000000000000" pitchFamily="65" charset="-120"/>
                <a:ea typeface="標楷體" panose="03000509000000000000" pitchFamily="65" charset="-120"/>
              </a:rPr>
              <a:t>1</a:t>
            </a:r>
          </a:p>
          <a:p>
            <a:pPr marL="0" indent="0" eaLnBrk="1" hangingPunct="1">
              <a:defRPr/>
            </a:pPr>
            <a:r>
              <a:rPr lang="zh-TW" altLang="en-US" sz="1600" dirty="0">
                <a:solidFill>
                  <a:srgbClr val="C00000"/>
                </a:solidFill>
                <a:latin typeface="標楷體" panose="03000509000000000000" pitchFamily="65" charset="-120"/>
                <a:ea typeface="標楷體" panose="03000509000000000000" pitchFamily="65" charset="-120"/>
              </a:rPr>
              <a:t>      育達*</a:t>
            </a:r>
            <a:r>
              <a:rPr lang="en-US" altLang="zh-TW" sz="1600" dirty="0">
                <a:solidFill>
                  <a:srgbClr val="C00000"/>
                </a:solidFill>
                <a:latin typeface="標楷體" panose="03000509000000000000" pitchFamily="65" charset="-120"/>
                <a:ea typeface="標楷體" panose="03000509000000000000" pitchFamily="65" charset="-120"/>
              </a:rPr>
              <a:t>1</a:t>
            </a:r>
          </a:p>
          <a:p>
            <a:pPr marL="0" indent="0" eaLnBrk="1" hangingPunct="1">
              <a:defRPr/>
            </a:pPr>
            <a:r>
              <a:rPr lang="zh-TW" altLang="en-US" sz="1600" dirty="0">
                <a:solidFill>
                  <a:srgbClr val="C00000"/>
                </a:solidFill>
                <a:latin typeface="標楷體" panose="03000509000000000000" pitchFamily="65" charset="-120"/>
                <a:ea typeface="標楷體" panose="03000509000000000000" pitchFamily="65" charset="-120"/>
              </a:rPr>
              <a:t>      光啟*</a:t>
            </a:r>
            <a:r>
              <a:rPr lang="en-US" altLang="zh-TW" sz="1600" dirty="0">
                <a:solidFill>
                  <a:srgbClr val="C00000"/>
                </a:solidFill>
                <a:latin typeface="標楷體" panose="03000509000000000000" pitchFamily="65" charset="-120"/>
                <a:ea typeface="標楷體" panose="03000509000000000000" pitchFamily="65" charset="-120"/>
              </a:rPr>
              <a:t>1</a:t>
            </a:r>
          </a:p>
          <a:p>
            <a:pPr marL="0" indent="0" eaLnBrk="1" hangingPunct="1">
              <a:defRPr/>
            </a:pPr>
            <a:r>
              <a:rPr lang="zh-TW" altLang="en-US" sz="1600" dirty="0">
                <a:solidFill>
                  <a:srgbClr val="C00000"/>
                </a:solidFill>
                <a:latin typeface="標楷體" panose="03000509000000000000" pitchFamily="65" charset="-120"/>
                <a:ea typeface="標楷體" panose="03000509000000000000" pitchFamily="65" charset="-120"/>
              </a:rPr>
              <a:t>      新興*</a:t>
            </a:r>
            <a:r>
              <a:rPr lang="en-US" altLang="zh-TW" sz="16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2</a:t>
            </a:r>
          </a:p>
          <a:p>
            <a:pPr eaLnBrk="1" hangingPunct="1">
              <a:defRPr/>
            </a:pPr>
            <a:r>
              <a:rPr lang="zh-TW" altLang="en-US" sz="1600" dirty="0">
                <a:solidFill>
                  <a:srgbClr val="C00000"/>
                </a:solidFill>
                <a:latin typeface="標楷體" panose="03000509000000000000" pitchFamily="65" charset="-120"/>
                <a:ea typeface="標楷體" panose="03000509000000000000" pitchFamily="65" charset="-120"/>
              </a:rPr>
              <a:t>      振聲*</a:t>
            </a:r>
            <a:r>
              <a:rPr lang="en-US" altLang="zh-TW" sz="16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2</a:t>
            </a:r>
          </a:p>
          <a:p>
            <a:pPr eaLnBrk="1" hangingPunct="1">
              <a:defRPr/>
            </a:pPr>
            <a:r>
              <a:rPr lang="zh-TW" altLang="en-US" sz="1600" dirty="0">
                <a:solidFill>
                  <a:srgbClr val="C00000"/>
                </a:solidFill>
                <a:latin typeface="標楷體" panose="03000509000000000000" pitchFamily="65" charset="-120"/>
                <a:ea typeface="標楷體" panose="03000509000000000000" pitchFamily="65" charset="-120"/>
              </a:rPr>
              <a:t>      啟英*</a:t>
            </a:r>
            <a:r>
              <a:rPr lang="en-US" altLang="zh-TW" sz="16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16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壽山高中*</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12</a:t>
            </a:r>
          </a:p>
          <a:p>
            <a:pPr marL="0" lvl="1" indent="0">
              <a:lnSpc>
                <a:spcPct val="90000"/>
              </a:lnSpc>
              <a:spcAft>
                <a:spcPct val="15000"/>
              </a:spcAft>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40</a:t>
            </a:fld>
            <a:endParaRPr lang="en-US" altLang="zh-TW" sz="1200">
              <a:solidFill>
                <a:srgbClr val="0C3226"/>
              </a:solidFill>
            </a:endParaRPr>
          </a:p>
        </p:txBody>
      </p:sp>
      <p:pic>
        <p:nvPicPr>
          <p:cNvPr id="4" name="圖片 3">
            <a:extLst>
              <a:ext uri="{FF2B5EF4-FFF2-40B4-BE49-F238E27FC236}">
                <a16:creationId xmlns:a16="http://schemas.microsoft.com/office/drawing/2014/main" id="{75F9666D-92D7-475D-8D4C-4727C0DDEA6C}"/>
              </a:ext>
            </a:extLst>
          </p:cNvPr>
          <p:cNvPicPr>
            <a:picLocks noChangeAspect="1"/>
          </p:cNvPicPr>
          <p:nvPr/>
        </p:nvPicPr>
        <p:blipFill rotWithShape="1">
          <a:blip r:embed="rId4"/>
          <a:srcRect t="3800" r="1859" b="2751"/>
          <a:stretch/>
        </p:blipFill>
        <p:spPr>
          <a:xfrm>
            <a:off x="3575720" y="31749"/>
            <a:ext cx="5472608" cy="6826251"/>
          </a:xfrm>
          <a:prstGeom prst="rect">
            <a:avLst/>
          </a:prstGeom>
        </p:spPr>
      </p:pic>
      <p:sp>
        <p:nvSpPr>
          <p:cNvPr id="7" name="矩形 6">
            <a:extLst>
              <a:ext uri="{FF2B5EF4-FFF2-40B4-BE49-F238E27FC236}">
                <a16:creationId xmlns:a16="http://schemas.microsoft.com/office/drawing/2014/main" id="{ED6490AF-D5C2-4ECA-83B6-2926120FB070}"/>
              </a:ext>
            </a:extLst>
          </p:cNvPr>
          <p:cNvSpPr/>
          <p:nvPr/>
        </p:nvSpPr>
        <p:spPr>
          <a:xfrm>
            <a:off x="6672064" y="31749"/>
            <a:ext cx="576064" cy="679450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標題 1">
            <a:extLst>
              <a:ext uri="{FF2B5EF4-FFF2-40B4-BE49-F238E27FC236}">
                <a16:creationId xmlns:a16="http://schemas.microsoft.com/office/drawing/2014/main" id="{54676C61-95C4-4997-B79E-A8CCB65AD74B}"/>
              </a:ext>
            </a:extLst>
          </p:cNvPr>
          <p:cNvSpPr txBox="1">
            <a:spLocks/>
          </p:cNvSpPr>
          <p:nvPr/>
        </p:nvSpPr>
        <p:spPr>
          <a:xfrm>
            <a:off x="263352" y="2348880"/>
            <a:ext cx="3312368" cy="2088232"/>
          </a:xfrm>
          <a:prstGeom prst="rect">
            <a:avLst/>
          </a:prstGeom>
        </p:spPr>
        <p:txBody>
          <a:bodyPr anchor="ctr">
            <a:noAutofit/>
          </a:bodyPr>
          <a:lstStyle/>
          <a:p>
            <a:pPr algn="ctr" eaLnBrk="1" fontAlgn="auto" hangingPunct="1">
              <a:lnSpc>
                <a:spcPct val="150000"/>
              </a:lnSpc>
              <a:spcAft>
                <a:spcPts val="0"/>
              </a:spcAft>
              <a:defRPr/>
            </a:pPr>
            <a:r>
              <a:rPr lang="zh-TW" altLang="en-US" sz="4000" dirty="0">
                <a:solidFill>
                  <a:srgbClr val="FF0000"/>
                </a:solidFill>
                <a:latin typeface="標楷體" panose="03000509000000000000" pitchFamily="65" charset="-120"/>
                <a:ea typeface="標楷體" panose="03000509000000000000" pitchFamily="65" charset="-120"/>
              </a:rPr>
              <a:t>各校名額</a:t>
            </a:r>
            <a:endParaRPr kumimoji="0" lang="en-US" altLang="zh-TW" sz="40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endParaRPr>
          </a:p>
          <a:p>
            <a:pPr algn="ctr" eaLnBrk="1" fontAlgn="auto" hangingPunct="1">
              <a:lnSpc>
                <a:spcPct val="150000"/>
              </a:lnSpc>
              <a:spcAft>
                <a:spcPts val="0"/>
              </a:spcAft>
              <a:defRPr/>
            </a:pPr>
            <a:r>
              <a:rPr lang="zh-TW" altLang="en-US" sz="4000" dirty="0">
                <a:solidFill>
                  <a:srgbClr val="FF0000"/>
                </a:solidFill>
                <a:latin typeface="標楷體" panose="03000509000000000000" pitchFamily="65" charset="-120"/>
                <a:ea typeface="標楷體" panose="03000509000000000000" pitchFamily="65" charset="-120"/>
              </a:rPr>
              <a:t>參考簡章附錄</a:t>
            </a:r>
          </a:p>
        </p:txBody>
      </p:sp>
    </p:spTree>
    <p:extLst>
      <p:ext uri="{BB962C8B-B14F-4D97-AF65-F5344CB8AC3E}">
        <p14:creationId xmlns:p14="http://schemas.microsoft.com/office/powerpoint/2010/main" val="21840911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41</a:t>
            </a:fld>
            <a:endParaRPr lang="en-US" altLang="zh-TW" sz="1200">
              <a:solidFill>
                <a:srgbClr val="0C3226"/>
              </a:solidFill>
            </a:endParaRPr>
          </a:p>
        </p:txBody>
      </p:sp>
      <p:pic>
        <p:nvPicPr>
          <p:cNvPr id="6" name="圖片 5">
            <a:extLst>
              <a:ext uri="{FF2B5EF4-FFF2-40B4-BE49-F238E27FC236}">
                <a16:creationId xmlns:a16="http://schemas.microsoft.com/office/drawing/2014/main" id="{6BB68A5F-474F-4DD9-9592-A0FA3BBC5563}"/>
              </a:ext>
            </a:extLst>
          </p:cNvPr>
          <p:cNvPicPr>
            <a:picLocks noChangeAspect="1"/>
          </p:cNvPicPr>
          <p:nvPr/>
        </p:nvPicPr>
        <p:blipFill rotWithShape="1">
          <a:blip r:embed="rId4"/>
          <a:srcRect l="9343" t="8983" r="8513"/>
          <a:stretch/>
        </p:blipFill>
        <p:spPr>
          <a:xfrm>
            <a:off x="2207568" y="1504841"/>
            <a:ext cx="7884815" cy="4948495"/>
          </a:xfrm>
          <a:prstGeom prst="rect">
            <a:avLst/>
          </a:prstGeom>
        </p:spPr>
      </p:pic>
      <p:sp>
        <p:nvSpPr>
          <p:cNvPr id="7" name="矩形 6">
            <a:extLst>
              <a:ext uri="{FF2B5EF4-FFF2-40B4-BE49-F238E27FC236}">
                <a16:creationId xmlns:a16="http://schemas.microsoft.com/office/drawing/2014/main" id="{20788430-443F-4B3E-81B5-064672FC081E}"/>
              </a:ext>
            </a:extLst>
          </p:cNvPr>
          <p:cNvSpPr/>
          <p:nvPr/>
        </p:nvSpPr>
        <p:spPr>
          <a:xfrm>
            <a:off x="6744072" y="1482123"/>
            <a:ext cx="792088" cy="504322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標題 1">
            <a:extLst>
              <a:ext uri="{FF2B5EF4-FFF2-40B4-BE49-F238E27FC236}">
                <a16:creationId xmlns:a16="http://schemas.microsoft.com/office/drawing/2014/main" id="{1F621612-3DD3-4900-9D54-E83EEFF976BE}"/>
              </a:ext>
            </a:extLst>
          </p:cNvPr>
          <p:cNvSpPr txBox="1">
            <a:spLocks/>
          </p:cNvSpPr>
          <p:nvPr/>
        </p:nvSpPr>
        <p:spPr>
          <a:xfrm>
            <a:off x="2855640" y="44624"/>
            <a:ext cx="6984776" cy="861435"/>
          </a:xfrm>
          <a:prstGeom prst="rect">
            <a:avLst/>
          </a:prstGeom>
        </p:spPr>
        <p:txBody>
          <a:bodyPr anchor="ctr">
            <a:noAutofit/>
          </a:bodyPr>
          <a:lstStyle/>
          <a:p>
            <a:pPr algn="ctr" eaLnBrk="1" fontAlgn="auto" hangingPunct="1">
              <a:lnSpc>
                <a:spcPct val="150000"/>
              </a:lnSpc>
              <a:spcAft>
                <a:spcPts val="0"/>
              </a:spcAft>
              <a:defRPr/>
            </a:pPr>
            <a:r>
              <a:rPr lang="zh-TW" altLang="en-US" sz="4400" b="1" dirty="0">
                <a:solidFill>
                  <a:srgbClr val="FF0000"/>
                </a:solidFill>
                <a:latin typeface="標楷體" panose="03000509000000000000" pitchFamily="65" charset="-120"/>
                <a:ea typeface="標楷體" panose="03000509000000000000" pitchFamily="65" charset="-120"/>
              </a:rPr>
              <a:t>各校名額 </a:t>
            </a:r>
            <a:r>
              <a:rPr lang="en-US" altLang="zh-TW" sz="4400" b="1" dirty="0">
                <a:solidFill>
                  <a:srgbClr val="FF0000"/>
                </a:solidFill>
                <a:latin typeface="標楷體" panose="03000509000000000000" pitchFamily="65" charset="-120"/>
                <a:ea typeface="標楷體" panose="03000509000000000000" pitchFamily="65" charset="-120"/>
              </a:rPr>
              <a:t>-</a:t>
            </a:r>
            <a:r>
              <a:rPr lang="zh-TW" altLang="en-US" sz="4400" b="1" dirty="0">
                <a:solidFill>
                  <a:srgbClr val="FF0000"/>
                </a:solidFill>
                <a:latin typeface="標楷體" panose="03000509000000000000" pitchFamily="65" charset="-120"/>
                <a:ea typeface="標楷體" panose="03000509000000000000" pitchFamily="65" charset="-120"/>
              </a:rPr>
              <a:t> 參考簡章附錄</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42</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pic>
        <p:nvPicPr>
          <p:cNvPr id="10" name="圖片 9">
            <a:extLst>
              <a:ext uri="{FF2B5EF4-FFF2-40B4-BE49-F238E27FC236}">
                <a16:creationId xmlns:a16="http://schemas.microsoft.com/office/drawing/2014/main" id="{AD944AF6-47E1-41FA-BD3C-90E9959A73B8}"/>
              </a:ext>
            </a:extLst>
          </p:cNvPr>
          <p:cNvPicPr>
            <a:picLocks noChangeAspect="1"/>
          </p:cNvPicPr>
          <p:nvPr/>
        </p:nvPicPr>
        <p:blipFill rotWithShape="1">
          <a:blip r:embed="rId4"/>
          <a:srcRect l="9254" t="1018" r="8423" b="4744"/>
          <a:stretch/>
        </p:blipFill>
        <p:spPr>
          <a:xfrm>
            <a:off x="2231411" y="136524"/>
            <a:ext cx="7884816" cy="6742166"/>
          </a:xfrm>
          <a:prstGeom prst="rect">
            <a:avLst/>
          </a:prstGeom>
        </p:spPr>
      </p:pic>
      <p:sp>
        <p:nvSpPr>
          <p:cNvPr id="11" name="矩形 10">
            <a:extLst>
              <a:ext uri="{FF2B5EF4-FFF2-40B4-BE49-F238E27FC236}">
                <a16:creationId xmlns:a16="http://schemas.microsoft.com/office/drawing/2014/main" id="{37846CA6-245B-4BF8-836F-B5C449642C31}"/>
              </a:ext>
            </a:extLst>
          </p:cNvPr>
          <p:cNvSpPr/>
          <p:nvPr/>
        </p:nvSpPr>
        <p:spPr>
          <a:xfrm>
            <a:off x="6744072" y="136524"/>
            <a:ext cx="792088" cy="672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標題 1">
            <a:extLst>
              <a:ext uri="{FF2B5EF4-FFF2-40B4-BE49-F238E27FC236}">
                <a16:creationId xmlns:a16="http://schemas.microsoft.com/office/drawing/2014/main" id="{DBDB426D-1FE7-4833-8183-6CBFCDCA1763}"/>
              </a:ext>
            </a:extLst>
          </p:cNvPr>
          <p:cNvSpPr txBox="1">
            <a:spLocks/>
          </p:cNvSpPr>
          <p:nvPr/>
        </p:nvSpPr>
        <p:spPr>
          <a:xfrm>
            <a:off x="-96688" y="2132856"/>
            <a:ext cx="2423592" cy="1296144"/>
          </a:xfrm>
          <a:prstGeom prst="rect">
            <a:avLst/>
          </a:prstGeom>
        </p:spPr>
        <p:txBody>
          <a:bodyPr anchor="ctr">
            <a:normAutofit lnSpcReduction="10000"/>
          </a:bodyPr>
          <a:lstStyle/>
          <a:p>
            <a:pPr algn="ctr" eaLnBrk="1" fontAlgn="auto" hangingPunct="1">
              <a:lnSpc>
                <a:spcPct val="150000"/>
              </a:lnSpc>
              <a:spcAft>
                <a:spcPts val="0"/>
              </a:spcAft>
              <a:defRPr/>
            </a:pPr>
            <a:r>
              <a:rPr lang="zh-TW" altLang="en-US" sz="2800" dirty="0">
                <a:solidFill>
                  <a:srgbClr val="FF0000"/>
                </a:solidFill>
                <a:latin typeface="標楷體" panose="03000509000000000000" pitchFamily="65" charset="-120"/>
                <a:ea typeface="標楷體" panose="03000509000000000000" pitchFamily="65" charset="-120"/>
              </a:rPr>
              <a:t>各校名額</a:t>
            </a:r>
            <a:endParaRPr kumimoji="0" lang="en-US" altLang="zh-TW" sz="28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endParaRPr>
          </a:p>
          <a:p>
            <a:pPr algn="ctr" eaLnBrk="1" fontAlgn="auto" hangingPunct="1">
              <a:lnSpc>
                <a:spcPct val="150000"/>
              </a:lnSpc>
              <a:spcAft>
                <a:spcPts val="0"/>
              </a:spcAft>
              <a:defRPr/>
            </a:pPr>
            <a:r>
              <a:rPr lang="zh-TW" altLang="en-US" sz="2800" dirty="0">
                <a:solidFill>
                  <a:srgbClr val="FF0000"/>
                </a:solidFill>
                <a:latin typeface="標楷體" panose="03000509000000000000" pitchFamily="65" charset="-120"/>
                <a:ea typeface="標楷體" panose="03000509000000000000" pitchFamily="65" charset="-120"/>
              </a:rPr>
              <a:t>參考簡章附錄</a:t>
            </a:r>
          </a:p>
        </p:txBody>
      </p:sp>
    </p:spTree>
    <p:extLst>
      <p:ext uri="{BB962C8B-B14F-4D97-AF65-F5344CB8AC3E}">
        <p14:creationId xmlns:p14="http://schemas.microsoft.com/office/powerpoint/2010/main" val="3690097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43</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a:xfrm>
            <a:off x="609600" y="1056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51</a:t>
            </a:fld>
            <a:endParaRPr lang="en-US" altLang="zh-TW" sz="1200">
              <a:solidFill>
                <a:srgbClr val="0C3226"/>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52</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043362" y="188640"/>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53</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784" y="260648"/>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dirty="0">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16</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位學生落榜，其中身障生</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位，一般生</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位，平均志願數是</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個。</a:t>
            </a:r>
          </a:p>
          <a:p>
            <a:pPr algn="just">
              <a:spcBef>
                <a:spcPct val="50000"/>
              </a:spcBef>
              <a:buFontTx/>
              <a:buAutoNum type="arabicPeriod"/>
              <a:defRPr/>
            </a:pP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超額比序</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67</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分中，有</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位學生沒有拿到滿分，其中</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人次是服務表現、</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9</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人次是品德表現，</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人次是畢業資格，</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人均衡學習未滿分。</a:t>
            </a:r>
          </a:p>
          <a:p>
            <a:pPr>
              <a:spcBef>
                <a:spcPct val="50000"/>
              </a:spcBef>
              <a:buFontTx/>
              <a:buAutoNum type="arabicPeriod"/>
              <a:defRPr/>
            </a:pP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位學生超額比序的</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67</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分拿滿分但落榜，學校要分析其原因並加以輔導。</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Times New Roman" panose="02020603050405020304" pitchFamily="18" charset="0"/>
                <a:ea typeface="標楷體" panose="03000509000000000000" pitchFamily="65" charset="-120"/>
                <a:cs typeface="Times New Roman" panose="02020603050405020304" pitchFamily="18" charset="0"/>
              </a:rPr>
              <a:t>今年「個別序位」區間比率為</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0.3%</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，且不少於</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100</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為</a:t>
            </a:r>
            <a:r>
              <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0.01</a:t>
            </a:r>
            <a:r>
              <a:rPr lang="zh-TW" altLang="en-US"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0.3%</a:t>
            </a:r>
            <a:r>
              <a:rPr lang="zh-TW" altLang="en-US"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為</a:t>
            </a:r>
            <a:r>
              <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0.003</a:t>
            </a:r>
          </a:p>
          <a:p>
            <a:r>
              <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21000 X 0.003=63(</a:t>
            </a:r>
            <a:r>
              <a:rPr lang="zh-TW" altLang="en-US"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少於</a:t>
            </a:r>
            <a:r>
              <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100</a:t>
            </a:r>
            <a:r>
              <a:rPr lang="zh-TW" altLang="en-US"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人</a:t>
            </a:r>
            <a:r>
              <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a:t>
            </a:r>
          </a:p>
          <a:p>
            <a:r>
              <a:rPr lang="zh-TW" altLang="en-US"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所以桃連區個別序位累積人數區間為</a:t>
            </a:r>
            <a:r>
              <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100</a:t>
            </a:r>
            <a:r>
              <a:rPr lang="zh-TW" altLang="en-US"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dirty="0">
              <a:solidFill>
                <a:srgbClr val="0070C0"/>
              </a:solidFill>
              <a:latin typeface="Times New Roman" panose="02020603050405020304" pitchFamily="18" charset="0"/>
              <a:ea typeface="標楷體" panose="03000509000000000000" pitchFamily="65" charset="-120"/>
              <a:cs typeface="Times New Roman" panose="02020603050405020304" pitchFamily="18" charset="0"/>
            </a:endParaRPr>
          </a:p>
          <a:p>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dirty="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dirty="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455738" y="166452"/>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114</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xfrm>
            <a:off x="609600" y="23393"/>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r>
              <a:rPr lang="zh-TW" altLang="en-US" dirty="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18,177</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xfrm>
            <a:off x="609600" y="44624"/>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355280" y="1844824"/>
            <a:ext cx="11808296" cy="4448471"/>
          </a:xfrm>
        </p:spPr>
        <p:txBody>
          <a:bodyPr/>
          <a:lstStyle/>
          <a:p>
            <a:pPr>
              <a:defRPr/>
            </a:pP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「個別序位」提供我們</a:t>
            </a:r>
            <a:r>
              <a:rPr lang="en-US" altLang="zh-TW" sz="3600" b="1" u="sng"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3600" b="1" u="sng" dirty="0">
                <a:latin typeface="Times New Roman" panose="02020603050405020304" pitchFamily="18" charset="0"/>
                <a:ea typeface="標楷體" panose="03000509000000000000" pitchFamily="65" charset="-120"/>
                <a:cs typeface="Times New Roman" panose="02020603050405020304" pitchFamily="18" charset="0"/>
              </a:rPr>
              <a:t>個重要資訊</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，其一為，比率區間</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(X%~Y%)</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；其二為，累積人數區間</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(M</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~N</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a:defRPr/>
            </a:pP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a:defRPr/>
            </a:pP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舉例：</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buNone/>
              <a:defRPr/>
            </a:pP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比率區間為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1.07%~1.42%</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，累積人數區間為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300</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~400</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buNone/>
              <a:defRPr/>
            </a:pP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a:defRPr/>
            </a:pPr>
            <a:r>
              <a:rPr lang="zh-TW" altLang="en-US" sz="3600" b="1" dirty="0">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家長重點在能看懂累積人數。</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中大壢中：   </a:t>
            </a:r>
            <a:r>
              <a:rPr lang="en-US" altLang="zh-TW" sz="2800" dirty="0">
                <a:latin typeface="標楷體" panose="03000509000000000000" pitchFamily="65" charset="-120"/>
                <a:ea typeface="標楷體" panose="03000509000000000000" pitchFamily="65" charset="-120"/>
              </a:rPr>
              <a:t>631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1,331</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1,986</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630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2,616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3,265</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3,720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4,167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4,587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4,971</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5,321</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5,660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5,990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143</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6,133</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6,271</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6,406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6,532</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小明個別序位累積人數區間為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710~810</a:t>
            </a:r>
          </a:p>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可以填第一志願</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夢幻志願</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武陵高中</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邊緣，可拼</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p>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第二志願桃園高中或中大壢中</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第三志願中大壢中或桃園高中</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endParaRPr lang="zh-TW" altLang="en-US" sz="3600" dirty="0">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id="{6877307F-98FF-475E-B8F0-09D3215B33B1}"/>
              </a:ext>
            </a:extLst>
          </p:cNvPr>
          <p:cNvPicPr>
            <a:picLocks noChangeAspect="1"/>
          </p:cNvPicPr>
          <p:nvPr/>
        </p:nvPicPr>
        <p:blipFill rotWithShape="1">
          <a:blip r:embed="rId5"/>
          <a:srcRect t="1239"/>
          <a:stretch/>
        </p:blipFill>
        <p:spPr>
          <a:xfrm>
            <a:off x="1199456" y="1412875"/>
            <a:ext cx="4608512" cy="5510333"/>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4">
            <a:extLst>
              <a:ext uri="{FF2B5EF4-FFF2-40B4-BE49-F238E27FC236}">
                <a16:creationId xmlns:a16="http://schemas.microsoft.com/office/drawing/2014/main" id="{7FCFFD85-A90C-4A63-ADFC-D45AABF16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636" y="0"/>
            <a:ext cx="6552728"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群組 3">
            <a:extLst>
              <a:ext uri="{FF2B5EF4-FFF2-40B4-BE49-F238E27FC236}">
                <a16:creationId xmlns:a16="http://schemas.microsoft.com/office/drawing/2014/main" id="{59DB435E-44FB-4B7A-804A-357A0333C1F5}"/>
              </a:ext>
            </a:extLst>
          </p:cNvPr>
          <p:cNvGrpSpPr/>
          <p:nvPr/>
        </p:nvGrpSpPr>
        <p:grpSpPr>
          <a:xfrm>
            <a:off x="7824192" y="1118584"/>
            <a:ext cx="469215" cy="4421262"/>
            <a:chOff x="4553316" y="1196951"/>
            <a:chExt cx="469215" cy="4421262"/>
          </a:xfrm>
        </p:grpSpPr>
        <p:sp>
          <p:nvSpPr>
            <p:cNvPr id="5" name="文字方塊 4">
              <a:extLst>
                <a:ext uri="{FF2B5EF4-FFF2-40B4-BE49-F238E27FC236}">
                  <a16:creationId xmlns:a16="http://schemas.microsoft.com/office/drawing/2014/main" id="{5EA0C1DB-01D1-4388-979A-06A37005076C}"/>
                </a:ext>
              </a:extLst>
            </p:cNvPr>
            <p:cNvSpPr txBox="1"/>
            <p:nvPr/>
          </p:nvSpPr>
          <p:spPr>
            <a:xfrm>
              <a:off x="4589902" y="1196951"/>
              <a:ext cx="432629" cy="369332"/>
            </a:xfrm>
            <a:prstGeom prst="rect">
              <a:avLst/>
            </a:prstGeom>
            <a:noFill/>
          </p:spPr>
          <p:txBody>
            <a:bodyPr wrap="square" rtlCol="0">
              <a:spAutoFit/>
            </a:bodyPr>
            <a:lstStyle/>
            <a:p>
              <a:r>
                <a:rPr lang="en-US" altLang="zh-TW" b="1" dirty="0">
                  <a:solidFill>
                    <a:srgbClr val="FF0000"/>
                  </a:solidFill>
                  <a:latin typeface="+mj-lt"/>
                  <a:ea typeface="+mj-ea"/>
                </a:rPr>
                <a:t>R</a:t>
              </a:r>
              <a:endParaRPr lang="zh-TW" altLang="en-US" b="1" dirty="0">
                <a:solidFill>
                  <a:srgbClr val="FF0000"/>
                </a:solidFill>
                <a:latin typeface="+mj-lt"/>
                <a:ea typeface="+mj-ea"/>
              </a:endParaRPr>
            </a:p>
          </p:txBody>
        </p:sp>
        <p:sp>
          <p:nvSpPr>
            <p:cNvPr id="6" name="文字方塊 5">
              <a:extLst>
                <a:ext uri="{FF2B5EF4-FFF2-40B4-BE49-F238E27FC236}">
                  <a16:creationId xmlns:a16="http://schemas.microsoft.com/office/drawing/2014/main" id="{488B9483-F8AD-440C-99E4-0D127285BE0E}"/>
                </a:ext>
              </a:extLst>
            </p:cNvPr>
            <p:cNvSpPr txBox="1"/>
            <p:nvPr/>
          </p:nvSpPr>
          <p:spPr>
            <a:xfrm>
              <a:off x="4589902" y="2028293"/>
              <a:ext cx="432629" cy="369332"/>
            </a:xfrm>
            <a:prstGeom prst="rect">
              <a:avLst/>
            </a:prstGeom>
            <a:noFill/>
          </p:spPr>
          <p:txBody>
            <a:bodyPr wrap="square" rtlCol="0">
              <a:spAutoFit/>
            </a:bodyPr>
            <a:lstStyle/>
            <a:p>
              <a:r>
                <a:rPr lang="en-US" altLang="zh-TW" b="1" dirty="0">
                  <a:solidFill>
                    <a:srgbClr val="FF0000"/>
                  </a:solidFill>
                  <a:latin typeface="+mj-lt"/>
                  <a:ea typeface="+mj-ea"/>
                </a:rPr>
                <a:t>I</a:t>
              </a:r>
              <a:endParaRPr lang="zh-TW" altLang="en-US" b="1" dirty="0">
                <a:solidFill>
                  <a:srgbClr val="FF0000"/>
                </a:solidFill>
                <a:latin typeface="+mj-lt"/>
                <a:ea typeface="+mj-ea"/>
              </a:endParaRPr>
            </a:p>
          </p:txBody>
        </p:sp>
        <p:sp>
          <p:nvSpPr>
            <p:cNvPr id="7" name="文字方塊 6">
              <a:extLst>
                <a:ext uri="{FF2B5EF4-FFF2-40B4-BE49-F238E27FC236}">
                  <a16:creationId xmlns:a16="http://schemas.microsoft.com/office/drawing/2014/main" id="{3ED39416-C31B-4625-A7F5-DA94C22A4FE5}"/>
                </a:ext>
              </a:extLst>
            </p:cNvPr>
            <p:cNvSpPr txBox="1"/>
            <p:nvPr/>
          </p:nvSpPr>
          <p:spPr>
            <a:xfrm>
              <a:off x="4553316" y="2962600"/>
              <a:ext cx="432629" cy="369332"/>
            </a:xfrm>
            <a:prstGeom prst="rect">
              <a:avLst/>
            </a:prstGeom>
            <a:noFill/>
          </p:spPr>
          <p:txBody>
            <a:bodyPr wrap="square" rtlCol="0">
              <a:spAutoFit/>
            </a:bodyPr>
            <a:lstStyle/>
            <a:p>
              <a:r>
                <a:rPr lang="en-US" altLang="zh-TW" b="1" dirty="0">
                  <a:solidFill>
                    <a:srgbClr val="FF0000"/>
                  </a:solidFill>
                  <a:latin typeface="+mj-lt"/>
                  <a:ea typeface="+mj-ea"/>
                </a:rPr>
                <a:t>A</a:t>
              </a:r>
              <a:endParaRPr lang="zh-TW" altLang="en-US" b="1" dirty="0">
                <a:solidFill>
                  <a:srgbClr val="FF0000"/>
                </a:solidFill>
                <a:latin typeface="+mj-lt"/>
                <a:ea typeface="+mj-ea"/>
              </a:endParaRPr>
            </a:p>
          </p:txBody>
        </p:sp>
        <p:sp>
          <p:nvSpPr>
            <p:cNvPr id="8" name="文字方塊 7">
              <a:extLst>
                <a:ext uri="{FF2B5EF4-FFF2-40B4-BE49-F238E27FC236}">
                  <a16:creationId xmlns:a16="http://schemas.microsoft.com/office/drawing/2014/main" id="{3433DBF5-D457-4579-AA0C-4EC086F7AF25}"/>
                </a:ext>
              </a:extLst>
            </p:cNvPr>
            <p:cNvSpPr txBox="1"/>
            <p:nvPr/>
          </p:nvSpPr>
          <p:spPr>
            <a:xfrm>
              <a:off x="4583233" y="3747227"/>
              <a:ext cx="432629" cy="369332"/>
            </a:xfrm>
            <a:prstGeom prst="rect">
              <a:avLst/>
            </a:prstGeom>
            <a:noFill/>
          </p:spPr>
          <p:txBody>
            <a:bodyPr wrap="square" rtlCol="0">
              <a:spAutoFit/>
            </a:bodyPr>
            <a:lstStyle/>
            <a:p>
              <a:r>
                <a:rPr lang="en-US" altLang="zh-TW" b="1" dirty="0">
                  <a:solidFill>
                    <a:srgbClr val="FF0000"/>
                  </a:solidFill>
                  <a:latin typeface="+mj-lt"/>
                  <a:ea typeface="+mj-ea"/>
                </a:rPr>
                <a:t>S</a:t>
              </a:r>
              <a:endParaRPr lang="zh-TW" altLang="en-US" b="1" dirty="0">
                <a:solidFill>
                  <a:srgbClr val="FF0000"/>
                </a:solidFill>
                <a:latin typeface="+mj-lt"/>
                <a:ea typeface="+mj-ea"/>
              </a:endParaRPr>
            </a:p>
          </p:txBody>
        </p:sp>
        <p:sp>
          <p:nvSpPr>
            <p:cNvPr id="9" name="文字方塊 8">
              <a:extLst>
                <a:ext uri="{FF2B5EF4-FFF2-40B4-BE49-F238E27FC236}">
                  <a16:creationId xmlns:a16="http://schemas.microsoft.com/office/drawing/2014/main" id="{CFB7F13D-DD45-4141-AE59-8E3E3773843C}"/>
                </a:ext>
              </a:extLst>
            </p:cNvPr>
            <p:cNvSpPr txBox="1"/>
            <p:nvPr/>
          </p:nvSpPr>
          <p:spPr>
            <a:xfrm>
              <a:off x="4575947" y="4518031"/>
              <a:ext cx="432629" cy="369332"/>
            </a:xfrm>
            <a:prstGeom prst="rect">
              <a:avLst/>
            </a:prstGeom>
            <a:noFill/>
          </p:spPr>
          <p:txBody>
            <a:bodyPr wrap="square" rtlCol="0">
              <a:spAutoFit/>
            </a:bodyPr>
            <a:lstStyle/>
            <a:p>
              <a:r>
                <a:rPr lang="en-US" altLang="zh-TW" b="1" dirty="0">
                  <a:solidFill>
                    <a:srgbClr val="FF0000"/>
                  </a:solidFill>
                  <a:latin typeface="+mj-lt"/>
                  <a:ea typeface="+mj-ea"/>
                </a:rPr>
                <a:t>E</a:t>
              </a:r>
              <a:endParaRPr lang="zh-TW" altLang="en-US" b="1" dirty="0">
                <a:solidFill>
                  <a:srgbClr val="FF0000"/>
                </a:solidFill>
                <a:latin typeface="+mj-lt"/>
                <a:ea typeface="+mj-ea"/>
              </a:endParaRPr>
            </a:p>
          </p:txBody>
        </p:sp>
        <p:sp>
          <p:nvSpPr>
            <p:cNvPr id="10" name="文字方塊 9">
              <a:extLst>
                <a:ext uri="{FF2B5EF4-FFF2-40B4-BE49-F238E27FC236}">
                  <a16:creationId xmlns:a16="http://schemas.microsoft.com/office/drawing/2014/main" id="{B7AF8D31-D946-4A13-8473-68C34A0BB6F5}"/>
                </a:ext>
              </a:extLst>
            </p:cNvPr>
            <p:cNvSpPr txBox="1"/>
            <p:nvPr/>
          </p:nvSpPr>
          <p:spPr>
            <a:xfrm>
              <a:off x="4574072" y="5248881"/>
              <a:ext cx="432629" cy="369332"/>
            </a:xfrm>
            <a:prstGeom prst="rect">
              <a:avLst/>
            </a:prstGeom>
            <a:noFill/>
          </p:spPr>
          <p:txBody>
            <a:bodyPr wrap="square" rtlCol="0">
              <a:spAutoFit/>
            </a:bodyPr>
            <a:lstStyle/>
            <a:p>
              <a:r>
                <a:rPr lang="en-US" altLang="zh-TW" b="1" dirty="0">
                  <a:solidFill>
                    <a:srgbClr val="FF0000"/>
                  </a:solidFill>
                  <a:latin typeface="+mj-lt"/>
                  <a:ea typeface="+mj-ea"/>
                </a:rPr>
                <a:t>C</a:t>
              </a:r>
              <a:endParaRPr lang="zh-TW" altLang="en-US" b="1" dirty="0">
                <a:solidFill>
                  <a:srgbClr val="FF0000"/>
                </a:solidFill>
                <a:latin typeface="+mj-lt"/>
                <a:ea typeface="+mj-ea"/>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FF02272-CFED-43E8-A9CF-DC8CF836D5DD}"/>
              </a:ext>
            </a:extLst>
          </p:cNvPr>
          <p:cNvPicPr>
            <a:picLocks noChangeAspect="1"/>
          </p:cNvPicPr>
          <p:nvPr/>
        </p:nvPicPr>
        <p:blipFill>
          <a:blip r:embed="rId3"/>
          <a:stretch>
            <a:fillRect/>
          </a:stretch>
        </p:blipFill>
        <p:spPr>
          <a:xfrm>
            <a:off x="19218" y="0"/>
            <a:ext cx="12148429" cy="609329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7464426" y="3427413"/>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223237" name="Text Box 5">
            <a:extLst>
              <a:ext uri="{FF2B5EF4-FFF2-40B4-BE49-F238E27FC236}">
                <a16:creationId xmlns:a16="http://schemas.microsoft.com/office/drawing/2014/main" id="{74D23709-4B22-4CA5-B85D-EA3238EE5137}"/>
              </a:ext>
            </a:extLst>
          </p:cNvPr>
          <p:cNvSpPr txBox="1">
            <a:spLocks noChangeArrowheads="1"/>
          </p:cNvSpPr>
          <p:nvPr/>
        </p:nvSpPr>
        <p:spPr bwMode="auto">
          <a:xfrm>
            <a:off x="1487488" y="5157192"/>
            <a:ext cx="3095625"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39.88﹪~40.42﹪</a:t>
            </a:r>
          </a:p>
          <a:p>
            <a:pPr>
              <a:spcBef>
                <a:spcPct val="50000"/>
              </a:spcBef>
              <a:defRPr/>
            </a:pPr>
            <a:r>
              <a:rPr lang="en-US" altLang="zh-TW" sz="2400" dirty="0">
                <a:solidFill>
                  <a:srgbClr val="FF0000"/>
                </a:solidFill>
                <a:latin typeface="標楷體" pitchFamily="65" charset="-120"/>
                <a:ea typeface="標楷體" pitchFamily="65" charset="-120"/>
              </a:rPr>
              <a:t>8160</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8272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pic>
        <p:nvPicPr>
          <p:cNvPr id="204803" name="圖片 4">
            <a:extLst>
              <a:ext uri="{FF2B5EF4-FFF2-40B4-BE49-F238E27FC236}">
                <a16:creationId xmlns:a16="http://schemas.microsoft.com/office/drawing/2014/main" id="{5A1EF30E-D29F-4469-9B48-56AAAD488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32.69﹪~33.17﹪</a:t>
            </a:r>
          </a:p>
          <a:p>
            <a:pPr>
              <a:spcBef>
                <a:spcPct val="50000"/>
              </a:spcBef>
              <a:defRPr/>
            </a:pPr>
            <a:r>
              <a:rPr lang="en-US" altLang="zh-TW" sz="2400" dirty="0">
                <a:solidFill>
                  <a:srgbClr val="FF0000"/>
                </a:solidFill>
                <a:latin typeface="標楷體" pitchFamily="65" charset="-120"/>
                <a:ea typeface="標楷體" pitchFamily="65" charset="-120"/>
              </a:rPr>
              <a:t>6801</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6902</a:t>
            </a:r>
          </a:p>
        </p:txBody>
      </p:sp>
      <p:sp>
        <p:nvSpPr>
          <p:cNvPr id="5" name="Text Box 11">
            <a:extLst>
              <a:ext uri="{FF2B5EF4-FFF2-40B4-BE49-F238E27FC236}">
                <a16:creationId xmlns:a16="http://schemas.microsoft.com/office/drawing/2014/main" id="{42664B46-DD2C-4FC5-9A25-649502B84554}"/>
              </a:ext>
            </a:extLst>
          </p:cNvPr>
          <p:cNvSpPr txBox="1">
            <a:spLocks noChangeArrowheads="1"/>
          </p:cNvSpPr>
          <p:nvPr/>
        </p:nvSpPr>
        <p:spPr bwMode="auto">
          <a:xfrm>
            <a:off x="7472364" y="43735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3"/>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38.83﹪~39.34﹪</a:t>
            </a:r>
          </a:p>
          <a:p>
            <a:pPr>
              <a:spcBef>
                <a:spcPct val="50000"/>
              </a:spcBef>
              <a:defRPr/>
            </a:pPr>
            <a:r>
              <a:rPr lang="en-US" altLang="zh-TW" sz="2400" dirty="0">
                <a:solidFill>
                  <a:srgbClr val="FF0000"/>
                </a:solidFill>
                <a:latin typeface="標楷體" pitchFamily="65" charset="-120"/>
                <a:ea typeface="標楷體" pitchFamily="65" charset="-120"/>
              </a:rPr>
              <a:t>7945</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8050</a:t>
            </a:r>
          </a:p>
        </p:txBody>
      </p:sp>
    </p:spTree>
    <p:extLst>
      <p:ext uri="{BB962C8B-B14F-4D97-AF65-F5344CB8AC3E}">
        <p14:creationId xmlns:p14="http://schemas.microsoft.com/office/powerpoint/2010/main" val="26231355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C34B71F7-BBAE-46AA-891B-E0DF926CEF89}"/>
              </a:ext>
            </a:extLst>
          </p:cNvPr>
          <p:cNvPicPr>
            <a:picLocks noChangeAspect="1"/>
          </p:cNvPicPr>
          <p:nvPr/>
        </p:nvPicPr>
        <p:blipFill>
          <a:blip r:embed="rId3"/>
          <a:stretch>
            <a:fillRect/>
          </a:stretch>
        </p:blipFill>
        <p:spPr>
          <a:xfrm>
            <a:off x="1463497" y="0"/>
            <a:ext cx="10704512" cy="6831243"/>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251952" y="4149080"/>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91344" y="5157192"/>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80.75﹪~100﹪</a:t>
            </a:r>
          </a:p>
          <a:p>
            <a:pPr>
              <a:spcBef>
                <a:spcPct val="50000"/>
              </a:spcBef>
              <a:defRPr/>
            </a:pPr>
            <a:r>
              <a:rPr lang="en-US" altLang="zh-TW" sz="2400" dirty="0">
                <a:solidFill>
                  <a:srgbClr val="FF0000"/>
                </a:solidFill>
                <a:latin typeface="標楷體" pitchFamily="65" charset="-120"/>
                <a:ea typeface="標楷體" pitchFamily="65" charset="-120"/>
              </a:rPr>
              <a:t>16524</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20414</a:t>
            </a:r>
          </a:p>
        </p:txBody>
      </p:sp>
    </p:spTree>
    <p:extLst>
      <p:ext uri="{BB962C8B-B14F-4D97-AF65-F5344CB8AC3E}">
        <p14:creationId xmlns:p14="http://schemas.microsoft.com/office/powerpoint/2010/main" val="17633284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95AA9F9-2944-40D8-9042-B483A9F5E4D9}"/>
              </a:ext>
            </a:extLst>
          </p:cNvPr>
          <p:cNvPicPr>
            <a:picLocks noChangeAspect="1"/>
          </p:cNvPicPr>
          <p:nvPr/>
        </p:nvPicPr>
        <p:blipFill>
          <a:blip r:embed="rId3"/>
          <a:stretch>
            <a:fillRect/>
          </a:stretch>
        </p:blipFill>
        <p:spPr>
          <a:xfrm>
            <a:off x="0" y="-6769"/>
            <a:ext cx="12187449" cy="6100065"/>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30923" y="4202584"/>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a:t>
            </a:r>
            <a:r>
              <a:rPr lang="zh-TW" altLang="en-US" sz="3600" dirty="0">
                <a:solidFill>
                  <a:schemeClr val="tx2"/>
                </a:solidFill>
                <a:ea typeface="標楷體" panose="03000509000000000000" pitchFamily="65" charset="-120"/>
              </a:rPr>
              <a:t>生</a:t>
            </a:r>
          </a:p>
        </p:txBody>
      </p:sp>
      <p:sp>
        <p:nvSpPr>
          <p:cNvPr id="4" name="Text Box 5">
            <a:extLst>
              <a:ext uri="{FF2B5EF4-FFF2-40B4-BE49-F238E27FC236}">
                <a16:creationId xmlns:a16="http://schemas.microsoft.com/office/drawing/2014/main" id="{78B3950C-5202-4423-AA53-90BCF7772823}"/>
              </a:ext>
            </a:extLst>
          </p:cNvPr>
          <p:cNvSpPr txBox="1">
            <a:spLocks noChangeArrowheads="1"/>
          </p:cNvSpPr>
          <p:nvPr/>
        </p:nvSpPr>
        <p:spPr bwMode="auto">
          <a:xfrm>
            <a:off x="191344" y="5157192"/>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80.75﹪~100﹪</a:t>
            </a:r>
          </a:p>
          <a:p>
            <a:pPr>
              <a:spcBef>
                <a:spcPct val="50000"/>
              </a:spcBef>
              <a:defRPr/>
            </a:pPr>
            <a:r>
              <a:rPr lang="en-US" altLang="zh-TW" sz="2400" dirty="0">
                <a:solidFill>
                  <a:srgbClr val="FF0000"/>
                </a:solidFill>
                <a:latin typeface="標楷體" pitchFamily="65" charset="-120"/>
                <a:ea typeface="標楷體" pitchFamily="65" charset="-120"/>
              </a:rPr>
              <a:t>16524</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20414</a:t>
            </a:r>
          </a:p>
        </p:txBody>
      </p:sp>
    </p:spTree>
    <p:extLst>
      <p:ext uri="{BB962C8B-B14F-4D97-AF65-F5344CB8AC3E}">
        <p14:creationId xmlns:p14="http://schemas.microsoft.com/office/powerpoint/2010/main" val="22539864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1A3FB7BA-7A75-46C4-8B80-D3AB394C06EF}"/>
              </a:ext>
            </a:extLst>
          </p:cNvPr>
          <p:cNvPicPr>
            <a:picLocks noChangeAspect="1"/>
          </p:cNvPicPr>
          <p:nvPr/>
        </p:nvPicPr>
        <p:blipFill>
          <a:blip r:embed="rId4"/>
          <a:stretch>
            <a:fillRect/>
          </a:stretch>
        </p:blipFill>
        <p:spPr>
          <a:xfrm>
            <a:off x="10925" y="10580"/>
            <a:ext cx="12310453" cy="6847420"/>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135299" y="4764088"/>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36.97﹪~37.53﹪</a:t>
            </a:r>
          </a:p>
          <a:p>
            <a:pPr>
              <a:spcBef>
                <a:spcPct val="50000"/>
              </a:spcBef>
              <a:defRPr/>
            </a:pPr>
            <a:r>
              <a:rPr lang="en-US" altLang="zh-TW" sz="2400" dirty="0">
                <a:solidFill>
                  <a:srgbClr val="FF0000"/>
                </a:solidFill>
                <a:latin typeface="標楷體" pitchFamily="65" charset="-120"/>
                <a:ea typeface="標楷體" pitchFamily="65" charset="-120"/>
              </a:rPr>
              <a:t>6833</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6937</a:t>
            </a:r>
          </a:p>
        </p:txBody>
      </p:sp>
    </p:spTree>
    <p:custDataLst>
      <p:tags r:id="rId1"/>
    </p:custDataLst>
    <p:extLst>
      <p:ext uri="{BB962C8B-B14F-4D97-AF65-F5344CB8AC3E}">
        <p14:creationId xmlns:p14="http://schemas.microsoft.com/office/powerpoint/2010/main" val="24862565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64BEAF7-657E-4104-B966-BABA9F77A499}"/>
              </a:ext>
            </a:extLst>
          </p:cNvPr>
          <p:cNvPicPr>
            <a:picLocks noChangeAspect="1"/>
          </p:cNvPicPr>
          <p:nvPr/>
        </p:nvPicPr>
        <p:blipFill>
          <a:blip r:embed="rId4"/>
          <a:stretch>
            <a:fillRect/>
          </a:stretch>
        </p:blipFill>
        <p:spPr>
          <a:xfrm>
            <a:off x="0" y="1"/>
            <a:ext cx="12182745" cy="6858000"/>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F</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0128448" y="5218943"/>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82.44﹪~100﹪</a:t>
            </a:r>
          </a:p>
          <a:p>
            <a:pPr>
              <a:spcBef>
                <a:spcPct val="50000"/>
              </a:spcBef>
              <a:defRPr/>
            </a:pPr>
            <a:r>
              <a:rPr lang="en-US" altLang="zh-TW" sz="2400" dirty="0">
                <a:solidFill>
                  <a:srgbClr val="FF0000"/>
                </a:solidFill>
                <a:latin typeface="標楷體" pitchFamily="65" charset="-120"/>
                <a:ea typeface="標楷體" pitchFamily="65" charset="-120"/>
              </a:rPr>
              <a:t>14866</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18483</a:t>
            </a:r>
          </a:p>
        </p:txBody>
      </p:sp>
    </p:spTree>
    <p:custDataLst>
      <p:tags r:id="rId1"/>
    </p:custDataLst>
    <p:extLst>
      <p:ext uri="{BB962C8B-B14F-4D97-AF65-F5344CB8AC3E}">
        <p14:creationId xmlns:p14="http://schemas.microsoft.com/office/powerpoint/2010/main" val="10375952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CB40025D-F1CE-4850-B1DE-81CD7B1FB541}"/>
              </a:ext>
            </a:extLst>
          </p:cNvPr>
          <p:cNvPicPr>
            <a:picLocks noChangeAspect="1"/>
          </p:cNvPicPr>
          <p:nvPr/>
        </p:nvPicPr>
        <p:blipFill>
          <a:blip r:embed="rId4"/>
          <a:stretch>
            <a:fillRect/>
          </a:stretch>
        </p:blipFill>
        <p:spPr>
          <a:xfrm>
            <a:off x="7476" y="-34534"/>
            <a:ext cx="12184523" cy="6892534"/>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F</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135299" y="4764088"/>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82.44﹪~100﹪</a:t>
            </a:r>
          </a:p>
          <a:p>
            <a:pPr>
              <a:spcBef>
                <a:spcPct val="50000"/>
              </a:spcBef>
              <a:defRPr/>
            </a:pPr>
            <a:r>
              <a:rPr lang="en-US" altLang="zh-TW" sz="2400" dirty="0">
                <a:solidFill>
                  <a:srgbClr val="FF0000"/>
                </a:solidFill>
                <a:latin typeface="標楷體" pitchFamily="65" charset="-120"/>
                <a:ea typeface="標楷體" pitchFamily="65" charset="-120"/>
              </a:rPr>
              <a:t>14866</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18483</a:t>
            </a:r>
          </a:p>
        </p:txBody>
      </p:sp>
    </p:spTree>
    <p:custDataLst>
      <p:tags r:id="rId1"/>
    </p:custDataLst>
    <p:extLst>
      <p:ext uri="{BB962C8B-B14F-4D97-AF65-F5344CB8AC3E}">
        <p14:creationId xmlns:p14="http://schemas.microsoft.com/office/powerpoint/2010/main" val="42713023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97</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C596B7E-B614-428B-90B4-6C56A28BA38C}"/>
              </a:ext>
            </a:extLst>
          </p:cNvPr>
          <p:cNvSpPr>
            <a:spLocks noGrp="1"/>
          </p:cNvSpPr>
          <p:nvPr>
            <p:ph type="sldNum" sz="quarter" idx="12"/>
          </p:nvPr>
        </p:nvSpPr>
        <p:spPr/>
        <p:txBody>
          <a:bodyPr/>
          <a:lstStyle/>
          <a:p>
            <a:pPr>
              <a:defRPr/>
            </a:pPr>
            <a:fld id="{328FECE7-E115-47AB-91E4-01847FC9A854}" type="slidenum">
              <a:rPr lang="en-US" altLang="zh-TW" smtClean="0"/>
              <a:pPr>
                <a:defRPr/>
              </a:pPr>
              <a:t>98</a:t>
            </a:fld>
            <a:endParaRPr lang="en-US" altLang="zh-TW"/>
          </a:p>
        </p:txBody>
      </p:sp>
      <p:pic>
        <p:nvPicPr>
          <p:cNvPr id="5" name="圖片 4">
            <a:extLst>
              <a:ext uri="{FF2B5EF4-FFF2-40B4-BE49-F238E27FC236}">
                <a16:creationId xmlns:a16="http://schemas.microsoft.com/office/drawing/2014/main" id="{A21E6192-CA68-4A48-94B2-49C562562834}"/>
              </a:ext>
            </a:extLst>
          </p:cNvPr>
          <p:cNvPicPr>
            <a:picLocks noChangeAspect="1"/>
          </p:cNvPicPr>
          <p:nvPr/>
        </p:nvPicPr>
        <p:blipFill>
          <a:blip r:embed="rId3"/>
          <a:stretch>
            <a:fillRect/>
          </a:stretch>
        </p:blipFill>
        <p:spPr>
          <a:xfrm>
            <a:off x="983432" y="188639"/>
            <a:ext cx="8568952" cy="1739757"/>
          </a:xfrm>
          <a:prstGeom prst="rect">
            <a:avLst/>
          </a:prstGeom>
        </p:spPr>
      </p:pic>
      <p:pic>
        <p:nvPicPr>
          <p:cNvPr id="6" name="圖片 5">
            <a:extLst>
              <a:ext uri="{FF2B5EF4-FFF2-40B4-BE49-F238E27FC236}">
                <a16:creationId xmlns:a16="http://schemas.microsoft.com/office/drawing/2014/main" id="{C431056B-FBCF-4A92-BD86-460D880A5C3F}"/>
              </a:ext>
            </a:extLst>
          </p:cNvPr>
          <p:cNvPicPr>
            <a:picLocks noChangeAspect="1"/>
          </p:cNvPicPr>
          <p:nvPr/>
        </p:nvPicPr>
        <p:blipFill>
          <a:blip r:embed="rId4"/>
          <a:stretch>
            <a:fillRect/>
          </a:stretch>
        </p:blipFill>
        <p:spPr>
          <a:xfrm>
            <a:off x="263280" y="2208573"/>
            <a:ext cx="11465514" cy="3304951"/>
          </a:xfrm>
          <a:prstGeom prst="rect">
            <a:avLst/>
          </a:prstGeom>
        </p:spPr>
      </p:pic>
      <p:sp>
        <p:nvSpPr>
          <p:cNvPr id="7" name="矩形 6">
            <a:extLst>
              <a:ext uri="{FF2B5EF4-FFF2-40B4-BE49-F238E27FC236}">
                <a16:creationId xmlns:a16="http://schemas.microsoft.com/office/drawing/2014/main" id="{FFB82172-3BC9-4D3B-A3B2-579B2F82C385}"/>
              </a:ext>
            </a:extLst>
          </p:cNvPr>
          <p:cNvSpPr/>
          <p:nvPr/>
        </p:nvSpPr>
        <p:spPr>
          <a:xfrm>
            <a:off x="1775520" y="3284984"/>
            <a:ext cx="8784976" cy="5040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30C300EF-DAD2-47AF-81D8-F8E7E9AA984B}"/>
              </a:ext>
            </a:extLst>
          </p:cNvPr>
          <p:cNvSpPr/>
          <p:nvPr/>
        </p:nvSpPr>
        <p:spPr>
          <a:xfrm>
            <a:off x="463134" y="3861049"/>
            <a:ext cx="6857001" cy="5040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2448431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306" y="333374"/>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6062</Words>
  <Application>Microsoft Office PowerPoint</Application>
  <PresentationFormat>寬螢幕</PresentationFormat>
  <Paragraphs>1009</Paragraphs>
  <Slides>104</Slides>
  <Notes>49</Notes>
  <HiddenSlides>0</HiddenSlides>
  <MMClips>0</MMClips>
  <ScaleCrop>false</ScaleCrop>
  <HeadingPairs>
    <vt:vector size="6" baseType="variant">
      <vt:variant>
        <vt:lpstr>使用字型</vt:lpstr>
      </vt:variant>
      <vt:variant>
        <vt:i4>14</vt:i4>
      </vt:variant>
      <vt:variant>
        <vt:lpstr>佈景主題</vt:lpstr>
      </vt:variant>
      <vt:variant>
        <vt:i4>6</vt:i4>
      </vt:variant>
      <vt:variant>
        <vt:lpstr>投影片標題</vt:lpstr>
      </vt:variant>
      <vt:variant>
        <vt:i4>104</vt:i4>
      </vt:variant>
    </vt:vector>
  </HeadingPairs>
  <TitlesOfParts>
    <vt:vector size="124" baseType="lpstr">
      <vt:lpstr>Adobe 黑体 Std R</vt:lpstr>
      <vt:lpstr>Adobe 繁黑體 Std B</vt:lpstr>
      <vt:lpstr>微軟正黑體</vt:lpstr>
      <vt:lpstr>新細明體</vt:lpstr>
      <vt:lpstr>標楷體</vt:lpstr>
      <vt:lpstr>Arial</vt:lpstr>
      <vt:lpstr>Calibri</vt:lpstr>
      <vt:lpstr>Microsoft New Tai Lue</vt:lpstr>
      <vt:lpstr>Montserrat</vt:lpstr>
      <vt:lpstr>Montserrat Light</vt:lpstr>
      <vt:lpstr>Times New Roman</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114年適性入學重要日程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114學年度桃連區適性入學管道</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114優先免試入學之內容</vt:lpstr>
      <vt:lpstr>高中端免試招生名額</vt:lpstr>
      <vt:lpstr>國中端志願錄取方式</vt:lpstr>
      <vt:lpstr>114優先免試入學</vt:lpstr>
      <vt:lpstr>高中端-第一類學校</vt:lpstr>
      <vt:lpstr>高中端-增額分配</vt:lpstr>
      <vt:lpstr>高中端-增額分配</vt:lpstr>
      <vt:lpstr>高中端-第二類學校</vt:lpstr>
      <vt:lpstr>高中端-第三類學校</vt:lpstr>
      <vt:lpstr>114優先免試入學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114年桃連區免試入學-同分超額比序步驟</vt:lpstr>
      <vt:lpstr>個別序位</vt:lpstr>
      <vt:lpstr>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2025-03-29T02:04:43Z</dcterms:modified>
</cp:coreProperties>
</file>