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2.xml" ContentType="application/vnd.openxmlformats-officedocument.presentationml.notesSlide+xml"/>
  <Override PartName="/ppt/tags/tag6.xml" ContentType="application/vnd.openxmlformats-officedocument.presentationml.tags+xml"/>
  <Override PartName="/ppt/notesSlides/notesSlide33.xml" ContentType="application/vnd.openxmlformats-officedocument.presentationml.notesSlide+xml"/>
  <Override PartName="/ppt/tags/tag7.xml" ContentType="application/vnd.openxmlformats-officedocument.presentationml.tags+xml"/>
  <Override PartName="/ppt/notesSlides/notesSlide34.xml" ContentType="application/vnd.openxmlformats-officedocument.presentationml.notesSlide+xml"/>
  <Override PartName="/ppt/tags/tag8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35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3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1.xml" ContentType="application/vnd.openxmlformats-officedocument.presentationml.notesSlide+xml"/>
  <Override PartName="/ppt/tags/tag18.xml" ContentType="application/vnd.openxmlformats-officedocument.presentationml.tags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49"/>
  </p:notesMasterIdLst>
  <p:handoutMasterIdLst>
    <p:handoutMasterId r:id="rId150"/>
  </p:handoutMasterIdLst>
  <p:sldIdLst>
    <p:sldId id="529" r:id="rId2"/>
    <p:sldId id="830" r:id="rId3"/>
    <p:sldId id="844" r:id="rId4"/>
    <p:sldId id="934" r:id="rId5"/>
    <p:sldId id="839" r:id="rId6"/>
    <p:sldId id="819" r:id="rId7"/>
    <p:sldId id="655" r:id="rId8"/>
    <p:sldId id="686" r:id="rId9"/>
    <p:sldId id="687" r:id="rId10"/>
    <p:sldId id="445" r:id="rId11"/>
    <p:sldId id="803" r:id="rId12"/>
    <p:sldId id="807" r:id="rId13"/>
    <p:sldId id="333" r:id="rId14"/>
    <p:sldId id="334" r:id="rId15"/>
    <p:sldId id="812" r:id="rId16"/>
    <p:sldId id="1549" r:id="rId17"/>
    <p:sldId id="752" r:id="rId18"/>
    <p:sldId id="690" r:id="rId19"/>
    <p:sldId id="505" r:id="rId20"/>
    <p:sldId id="344" r:id="rId21"/>
    <p:sldId id="506" r:id="rId22"/>
    <p:sldId id="813" r:id="rId23"/>
    <p:sldId id="814" r:id="rId24"/>
    <p:sldId id="815" r:id="rId25"/>
    <p:sldId id="816" r:id="rId26"/>
    <p:sldId id="753" r:id="rId27"/>
    <p:sldId id="754" r:id="rId28"/>
    <p:sldId id="755" r:id="rId29"/>
    <p:sldId id="347" r:id="rId30"/>
    <p:sldId id="756" r:id="rId31"/>
    <p:sldId id="496" r:id="rId32"/>
    <p:sldId id="905" r:id="rId33"/>
    <p:sldId id="695" r:id="rId34"/>
    <p:sldId id="922" r:id="rId35"/>
    <p:sldId id="697" r:id="rId36"/>
    <p:sldId id="698" r:id="rId37"/>
    <p:sldId id="699" r:id="rId38"/>
    <p:sldId id="694" r:id="rId39"/>
    <p:sldId id="696" r:id="rId40"/>
    <p:sldId id="724" r:id="rId41"/>
    <p:sldId id="725" r:id="rId42"/>
    <p:sldId id="726" r:id="rId43"/>
    <p:sldId id="727" r:id="rId44"/>
    <p:sldId id="431" r:id="rId45"/>
    <p:sldId id="757" r:id="rId46"/>
    <p:sldId id="537" r:id="rId47"/>
    <p:sldId id="849" r:id="rId48"/>
    <p:sldId id="850" r:id="rId49"/>
    <p:sldId id="851" r:id="rId50"/>
    <p:sldId id="861" r:id="rId51"/>
    <p:sldId id="862" r:id="rId52"/>
    <p:sldId id="863" r:id="rId53"/>
    <p:sldId id="864" r:id="rId54"/>
    <p:sldId id="865" r:id="rId55"/>
    <p:sldId id="866" r:id="rId56"/>
    <p:sldId id="867" r:id="rId57"/>
    <p:sldId id="869" r:id="rId58"/>
    <p:sldId id="871" r:id="rId59"/>
    <p:sldId id="874" r:id="rId60"/>
    <p:sldId id="877" r:id="rId61"/>
    <p:sldId id="988" r:id="rId62"/>
    <p:sldId id="989" r:id="rId63"/>
    <p:sldId id="1557" r:id="rId64"/>
    <p:sldId id="878" r:id="rId65"/>
    <p:sldId id="879" r:id="rId66"/>
    <p:sldId id="880" r:id="rId67"/>
    <p:sldId id="881" r:id="rId68"/>
    <p:sldId id="882" r:id="rId69"/>
    <p:sldId id="887" r:id="rId70"/>
    <p:sldId id="700" r:id="rId71"/>
    <p:sldId id="701" r:id="rId72"/>
    <p:sldId id="702" r:id="rId73"/>
    <p:sldId id="1550" r:id="rId74"/>
    <p:sldId id="1559" r:id="rId75"/>
    <p:sldId id="1551" r:id="rId76"/>
    <p:sldId id="1552" r:id="rId77"/>
    <p:sldId id="987" r:id="rId78"/>
    <p:sldId id="946" r:id="rId79"/>
    <p:sldId id="947" r:id="rId80"/>
    <p:sldId id="948" r:id="rId81"/>
    <p:sldId id="1553" r:id="rId82"/>
    <p:sldId id="1554" r:id="rId83"/>
    <p:sldId id="1561" r:id="rId84"/>
    <p:sldId id="1562" r:id="rId85"/>
    <p:sldId id="1563" r:id="rId86"/>
    <p:sldId id="786" r:id="rId87"/>
    <p:sldId id="888" r:id="rId88"/>
    <p:sldId id="789" r:id="rId89"/>
    <p:sldId id="790" r:id="rId90"/>
    <p:sldId id="897" r:id="rId91"/>
    <p:sldId id="898" r:id="rId92"/>
    <p:sldId id="791" r:id="rId93"/>
    <p:sldId id="792" r:id="rId94"/>
    <p:sldId id="794" r:id="rId95"/>
    <p:sldId id="796" r:id="rId96"/>
    <p:sldId id="797" r:id="rId97"/>
    <p:sldId id="901" r:id="rId98"/>
    <p:sldId id="798" r:id="rId99"/>
    <p:sldId id="799" r:id="rId100"/>
    <p:sldId id="800" r:id="rId101"/>
    <p:sldId id="964" r:id="rId102"/>
    <p:sldId id="927" r:id="rId103"/>
    <p:sldId id="928" r:id="rId104"/>
    <p:sldId id="929" r:id="rId105"/>
    <p:sldId id="910" r:id="rId106"/>
    <p:sldId id="912" r:id="rId107"/>
    <p:sldId id="914" r:id="rId108"/>
    <p:sldId id="915" r:id="rId109"/>
    <p:sldId id="916" r:id="rId110"/>
    <p:sldId id="917" r:id="rId111"/>
    <p:sldId id="918" r:id="rId112"/>
    <p:sldId id="919" r:id="rId113"/>
    <p:sldId id="920" r:id="rId114"/>
    <p:sldId id="921" r:id="rId115"/>
    <p:sldId id="820" r:id="rId116"/>
    <p:sldId id="975" r:id="rId117"/>
    <p:sldId id="821" r:id="rId118"/>
    <p:sldId id="822" r:id="rId119"/>
    <p:sldId id="823" r:id="rId120"/>
    <p:sldId id="825" r:id="rId121"/>
    <p:sldId id="827" r:id="rId122"/>
    <p:sldId id="829" r:id="rId123"/>
    <p:sldId id="804" r:id="rId124"/>
    <p:sldId id="634" r:id="rId125"/>
    <p:sldId id="781" r:id="rId126"/>
    <p:sldId id="899" r:id="rId127"/>
    <p:sldId id="480" r:id="rId128"/>
    <p:sldId id="485" r:id="rId129"/>
    <p:sldId id="486" r:id="rId130"/>
    <p:sldId id="487" r:id="rId131"/>
    <p:sldId id="488" r:id="rId132"/>
    <p:sldId id="489" r:id="rId133"/>
    <p:sldId id="490" r:id="rId134"/>
    <p:sldId id="491" r:id="rId135"/>
    <p:sldId id="493" r:id="rId136"/>
    <p:sldId id="478" r:id="rId137"/>
    <p:sldId id="317" r:id="rId138"/>
    <p:sldId id="260" r:id="rId139"/>
    <p:sldId id="318" r:id="rId140"/>
    <p:sldId id="329" r:id="rId141"/>
    <p:sldId id="388" r:id="rId142"/>
    <p:sldId id="389" r:id="rId143"/>
    <p:sldId id="390" r:id="rId144"/>
    <p:sldId id="280" r:id="rId145"/>
    <p:sldId id="385" r:id="rId146"/>
    <p:sldId id="335" r:id="rId147"/>
    <p:sldId id="336" r:id="rId148"/>
  </p:sldIdLst>
  <p:sldSz cx="12192000" cy="6858000"/>
  <p:notesSz cx="6797675" cy="992663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F33CC"/>
    <a:srgbClr val="FF0000"/>
    <a:srgbClr val="FFCC99"/>
    <a:srgbClr val="FFFFFF"/>
    <a:srgbClr val="FFCCFF"/>
    <a:srgbClr val="CCFFFF"/>
    <a:srgbClr val="99FFCC"/>
    <a:srgbClr val="9900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handoutView">
  <p:normalViewPr>
    <p:restoredLeft sz="18130" autoAdjust="0"/>
    <p:restoredTop sz="93005" autoAdjust="0"/>
  </p:normalViewPr>
  <p:slideViewPr>
    <p:cSldViewPr>
      <p:cViewPr varScale="1">
        <p:scale>
          <a:sx n="85" d="100"/>
          <a:sy n="85" d="100"/>
        </p:scale>
        <p:origin x="23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60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8197"/>
    </p:cViewPr>
  </p:sorterViewPr>
  <p:notesViewPr>
    <p:cSldViewPr>
      <p:cViewPr varScale="1">
        <p:scale>
          <a:sx n="64" d="100"/>
          <a:sy n="64" d="100"/>
        </p:scale>
        <p:origin x="2910" y="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handoutMaster" Target="handoutMasters/handoutMaster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tableStyles" Target="tableStyle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D2AFB2-FD43-4A34-86BA-0007DA796AEA}" type="doc">
      <dgm:prSet loTypeId="urn:microsoft.com/office/officeart/2005/8/layout/gear1" loCatId="cycle" qsTypeId="urn:microsoft.com/office/officeart/2005/8/quickstyle/simple1#1" qsCatId="simple" csTypeId="urn:microsoft.com/office/officeart/2005/8/colors/colorful5" csCatId="colorful" phldr="1"/>
      <dgm:spPr/>
    </dgm:pt>
    <dgm:pt modelId="{B4FB02AD-08B9-409B-B0FF-73FE9AEBAFF7}">
      <dgm:prSet phldrT="[文字]" custT="1"/>
      <dgm:spPr>
        <a:solidFill>
          <a:srgbClr val="92D050"/>
        </a:solidFill>
        <a:ln w="38100">
          <a:solidFill>
            <a:srgbClr val="00B050"/>
          </a:solidFill>
        </a:ln>
      </dgm:spPr>
      <dgm:t>
        <a:bodyPr/>
        <a:lstStyle/>
        <a:p>
          <a:r>
            <a:rPr lang="zh-TW" altLang="en-US" sz="46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學生</a:t>
          </a:r>
        </a:p>
      </dgm:t>
    </dgm:pt>
    <dgm:pt modelId="{730665FC-8387-40AF-9993-CCE2BE20AFC0}" type="parTrans" cxnId="{17701676-6ADD-4BA7-9387-15B17CF6B3D1}">
      <dgm:prSet/>
      <dgm:spPr/>
      <dgm:t>
        <a:bodyPr/>
        <a:lstStyle/>
        <a:p>
          <a:endParaRPr lang="zh-TW" altLang="en-US"/>
        </a:p>
      </dgm:t>
    </dgm:pt>
    <dgm:pt modelId="{3470786B-4CF0-454C-B04A-ABA9B7104ABE}" type="sibTrans" cxnId="{17701676-6ADD-4BA7-9387-15B17CF6B3D1}">
      <dgm:prSet/>
      <dgm:spPr>
        <a:solidFill>
          <a:srgbClr val="92D050"/>
        </a:solidFill>
      </dgm:spPr>
      <dgm:t>
        <a:bodyPr/>
        <a:lstStyle/>
        <a:p>
          <a:endParaRPr lang="zh-TW" altLang="en-US"/>
        </a:p>
      </dgm:t>
    </dgm:pt>
    <dgm:pt modelId="{1C1AFDA2-63C7-4AD0-89A0-B98A32F6C7A6}">
      <dgm:prSet phldrT="[文字]" custT="1"/>
      <dgm:spPr>
        <a:solidFill>
          <a:srgbClr val="00B0F0"/>
        </a:solidFill>
        <a:ln w="38100">
          <a:solidFill>
            <a:srgbClr val="0070C0"/>
          </a:solidFill>
        </a:ln>
      </dgm:spPr>
      <dgm:t>
        <a:bodyPr/>
        <a:lstStyle/>
        <a:p>
          <a:r>
            <a:rPr lang="zh-TW" altLang="en-US" sz="28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家長</a:t>
          </a:r>
        </a:p>
      </dgm:t>
    </dgm:pt>
    <dgm:pt modelId="{A46CD4A1-B816-4044-9DFF-048F90ACD2D5}" type="parTrans" cxnId="{25F9F29F-6EB8-4ED0-8332-30CBE1DBE80A}">
      <dgm:prSet/>
      <dgm:spPr/>
      <dgm:t>
        <a:bodyPr/>
        <a:lstStyle/>
        <a:p>
          <a:endParaRPr lang="zh-TW" altLang="en-US"/>
        </a:p>
      </dgm:t>
    </dgm:pt>
    <dgm:pt modelId="{5697CCAE-7FCF-4B4E-8D15-84A209426511}" type="sibTrans" cxnId="{25F9F29F-6EB8-4ED0-8332-30CBE1DBE80A}">
      <dgm:prSet/>
      <dgm:spPr>
        <a:solidFill>
          <a:srgbClr val="00B0F0"/>
        </a:solidFill>
      </dgm:spPr>
      <dgm:t>
        <a:bodyPr/>
        <a:lstStyle/>
        <a:p>
          <a:endParaRPr lang="zh-TW" altLang="en-US"/>
        </a:p>
      </dgm:t>
    </dgm:pt>
    <dgm:pt modelId="{A9872E36-200C-414B-A98E-56A74450DCF3}">
      <dgm:prSet phldrT="[文字]" custT="1"/>
      <dgm:spPr>
        <a:solidFill>
          <a:srgbClr val="FFC000"/>
        </a:solidFill>
        <a:ln>
          <a:solidFill>
            <a:srgbClr val="FF6600"/>
          </a:solidFill>
        </a:ln>
      </dgm:spPr>
      <dgm:t>
        <a:bodyPr/>
        <a:lstStyle/>
        <a:p>
          <a:r>
            <a:rPr lang="zh-TW" altLang="en-US" sz="28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重要他人</a:t>
          </a:r>
        </a:p>
      </dgm:t>
    </dgm:pt>
    <dgm:pt modelId="{52735724-C630-4EB9-B5C0-E3698E324D00}" type="parTrans" cxnId="{379F4DC1-A4F5-4FF0-86E9-4B5A3BB5F9F9}">
      <dgm:prSet/>
      <dgm:spPr/>
      <dgm:t>
        <a:bodyPr/>
        <a:lstStyle/>
        <a:p>
          <a:endParaRPr lang="zh-TW" altLang="en-US"/>
        </a:p>
      </dgm:t>
    </dgm:pt>
    <dgm:pt modelId="{87D56500-3079-486D-8BCF-126CAA0E949C}" type="sibTrans" cxnId="{379F4DC1-A4F5-4FF0-86E9-4B5A3BB5F9F9}">
      <dgm:prSet/>
      <dgm:spPr>
        <a:solidFill>
          <a:srgbClr val="FF0000"/>
        </a:solidFill>
      </dgm:spPr>
      <dgm:t>
        <a:bodyPr/>
        <a:lstStyle/>
        <a:p>
          <a:endParaRPr lang="zh-TW" altLang="en-US"/>
        </a:p>
      </dgm:t>
    </dgm:pt>
    <dgm:pt modelId="{77213D52-446C-4140-8541-6AFE309C443B}" type="pres">
      <dgm:prSet presAssocID="{78D2AFB2-FD43-4A34-86BA-0007DA796AEA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EA14BC18-6F9A-4AEC-A8EC-D16895436963}" type="pres">
      <dgm:prSet presAssocID="{B4FB02AD-08B9-409B-B0FF-73FE9AEBAFF7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153B0A-7DF6-4B2E-B56B-D769C8F404E5}" type="pres">
      <dgm:prSet presAssocID="{B4FB02AD-08B9-409B-B0FF-73FE9AEBAFF7}" presName="gear1srcNode" presStyleLbl="node1" presStyleIdx="0" presStyleCnt="3"/>
      <dgm:spPr/>
      <dgm:t>
        <a:bodyPr/>
        <a:lstStyle/>
        <a:p>
          <a:endParaRPr lang="zh-TW" altLang="en-US"/>
        </a:p>
      </dgm:t>
    </dgm:pt>
    <dgm:pt modelId="{54688A6F-0242-43D0-A1DF-708CE7AC4083}" type="pres">
      <dgm:prSet presAssocID="{B4FB02AD-08B9-409B-B0FF-73FE9AEBAFF7}" presName="gear1dstNode" presStyleLbl="node1" presStyleIdx="0" presStyleCnt="3"/>
      <dgm:spPr/>
      <dgm:t>
        <a:bodyPr/>
        <a:lstStyle/>
        <a:p>
          <a:endParaRPr lang="zh-TW" altLang="en-US"/>
        </a:p>
      </dgm:t>
    </dgm:pt>
    <dgm:pt modelId="{D105F10A-51D5-4D3B-B1A0-3A14020FD9B7}" type="pres">
      <dgm:prSet presAssocID="{1C1AFDA2-63C7-4AD0-89A0-B98A32F6C7A6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90B0CC-3B31-499A-B891-8189C81B71A3}" type="pres">
      <dgm:prSet presAssocID="{1C1AFDA2-63C7-4AD0-89A0-B98A32F6C7A6}" presName="gear2srcNode" presStyleLbl="node1" presStyleIdx="1" presStyleCnt="3"/>
      <dgm:spPr/>
      <dgm:t>
        <a:bodyPr/>
        <a:lstStyle/>
        <a:p>
          <a:endParaRPr lang="zh-TW" altLang="en-US"/>
        </a:p>
      </dgm:t>
    </dgm:pt>
    <dgm:pt modelId="{49DBCEC0-B24F-4704-9997-AE88600187D9}" type="pres">
      <dgm:prSet presAssocID="{1C1AFDA2-63C7-4AD0-89A0-B98A32F6C7A6}" presName="gear2dstNode" presStyleLbl="node1" presStyleIdx="1" presStyleCnt="3"/>
      <dgm:spPr/>
      <dgm:t>
        <a:bodyPr/>
        <a:lstStyle/>
        <a:p>
          <a:endParaRPr lang="zh-TW" altLang="en-US"/>
        </a:p>
      </dgm:t>
    </dgm:pt>
    <dgm:pt modelId="{FF1FAC84-064E-49BA-9CD8-6DBD84D94F14}" type="pres">
      <dgm:prSet presAssocID="{A9872E36-200C-414B-A98E-56A74450DCF3}" presName="gear3" presStyleLbl="node1" presStyleIdx="2" presStyleCnt="3"/>
      <dgm:spPr/>
      <dgm:t>
        <a:bodyPr/>
        <a:lstStyle/>
        <a:p>
          <a:endParaRPr lang="zh-TW" altLang="en-US"/>
        </a:p>
      </dgm:t>
    </dgm:pt>
    <dgm:pt modelId="{8D0BA86D-5344-4DC3-82C6-410D35DC4E59}" type="pres">
      <dgm:prSet presAssocID="{A9872E36-200C-414B-A98E-56A74450DCF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7314A7-65DB-40E8-B560-D548B2553B85}" type="pres">
      <dgm:prSet presAssocID="{A9872E36-200C-414B-A98E-56A74450DCF3}" presName="gear3srcNode" presStyleLbl="node1" presStyleIdx="2" presStyleCnt="3"/>
      <dgm:spPr/>
      <dgm:t>
        <a:bodyPr/>
        <a:lstStyle/>
        <a:p>
          <a:endParaRPr lang="zh-TW" altLang="en-US"/>
        </a:p>
      </dgm:t>
    </dgm:pt>
    <dgm:pt modelId="{24FA9A56-9A3C-4D32-A90F-5B49B746662F}" type="pres">
      <dgm:prSet presAssocID="{A9872E36-200C-414B-A98E-56A74450DCF3}" presName="gear3dstNode" presStyleLbl="node1" presStyleIdx="2" presStyleCnt="3"/>
      <dgm:spPr/>
      <dgm:t>
        <a:bodyPr/>
        <a:lstStyle/>
        <a:p>
          <a:endParaRPr lang="zh-TW" altLang="en-US"/>
        </a:p>
      </dgm:t>
    </dgm:pt>
    <dgm:pt modelId="{F24AAD2B-BF64-4451-B2DA-F9A32DACBA19}" type="pres">
      <dgm:prSet presAssocID="{3470786B-4CF0-454C-B04A-ABA9B7104ABE}" presName="connector1" presStyleLbl="sibTrans2D1" presStyleIdx="0" presStyleCnt="3"/>
      <dgm:spPr/>
      <dgm:t>
        <a:bodyPr/>
        <a:lstStyle/>
        <a:p>
          <a:endParaRPr lang="zh-TW" altLang="en-US"/>
        </a:p>
      </dgm:t>
    </dgm:pt>
    <dgm:pt modelId="{D571822E-360D-43D3-86E3-A75DAD1CD3A5}" type="pres">
      <dgm:prSet presAssocID="{5697CCAE-7FCF-4B4E-8D15-84A209426511}" presName="connector2" presStyleLbl="sibTrans2D1" presStyleIdx="1" presStyleCnt="3"/>
      <dgm:spPr/>
      <dgm:t>
        <a:bodyPr/>
        <a:lstStyle/>
        <a:p>
          <a:endParaRPr lang="zh-TW" altLang="en-US"/>
        </a:p>
      </dgm:t>
    </dgm:pt>
    <dgm:pt modelId="{68271545-1811-4712-A500-FC0FC419A452}" type="pres">
      <dgm:prSet presAssocID="{87D56500-3079-486D-8BCF-126CAA0E949C}" presName="connector3" presStyleLbl="sibTrans2D1" presStyleIdx="2" presStyleCnt="3"/>
      <dgm:spPr/>
      <dgm:t>
        <a:bodyPr/>
        <a:lstStyle/>
        <a:p>
          <a:endParaRPr lang="zh-TW" altLang="en-US"/>
        </a:p>
      </dgm:t>
    </dgm:pt>
  </dgm:ptLst>
  <dgm:cxnLst>
    <dgm:cxn modelId="{2B202EE1-FD52-4379-8D4E-571D2A6FF42B}" type="presOf" srcId="{1C1AFDA2-63C7-4AD0-89A0-B98A32F6C7A6}" destId="{49DBCEC0-B24F-4704-9997-AE88600187D9}" srcOrd="2" destOrd="0" presId="urn:microsoft.com/office/officeart/2005/8/layout/gear1"/>
    <dgm:cxn modelId="{9AEE56C5-CD70-4133-A5B5-D0A8929A37AE}" type="presOf" srcId="{1C1AFDA2-63C7-4AD0-89A0-B98A32F6C7A6}" destId="{6C90B0CC-3B31-499A-B891-8189C81B71A3}" srcOrd="1" destOrd="0" presId="urn:microsoft.com/office/officeart/2005/8/layout/gear1"/>
    <dgm:cxn modelId="{3970CFFE-A186-42FA-88B6-7739FB3AD97E}" type="presOf" srcId="{87D56500-3079-486D-8BCF-126CAA0E949C}" destId="{68271545-1811-4712-A500-FC0FC419A452}" srcOrd="0" destOrd="0" presId="urn:microsoft.com/office/officeart/2005/8/layout/gear1"/>
    <dgm:cxn modelId="{4E4F7CD8-09EA-489A-B2BB-67E191BC215B}" type="presOf" srcId="{B4FB02AD-08B9-409B-B0FF-73FE9AEBAFF7}" destId="{54688A6F-0242-43D0-A1DF-708CE7AC4083}" srcOrd="2" destOrd="0" presId="urn:microsoft.com/office/officeart/2005/8/layout/gear1"/>
    <dgm:cxn modelId="{F4AFA2CE-DC22-4A38-AC58-E8C09669462D}" type="presOf" srcId="{A9872E36-200C-414B-A98E-56A74450DCF3}" destId="{24FA9A56-9A3C-4D32-A90F-5B49B746662F}" srcOrd="3" destOrd="0" presId="urn:microsoft.com/office/officeart/2005/8/layout/gear1"/>
    <dgm:cxn modelId="{A0A5F1A5-E06E-4CC0-A40E-A8D043F8C124}" type="presOf" srcId="{B4FB02AD-08B9-409B-B0FF-73FE9AEBAFF7}" destId="{EA14BC18-6F9A-4AEC-A8EC-D16895436963}" srcOrd="0" destOrd="0" presId="urn:microsoft.com/office/officeart/2005/8/layout/gear1"/>
    <dgm:cxn modelId="{66E6BEF9-18E3-4264-B175-5A267E12C55F}" type="presOf" srcId="{1C1AFDA2-63C7-4AD0-89A0-B98A32F6C7A6}" destId="{D105F10A-51D5-4D3B-B1A0-3A14020FD9B7}" srcOrd="0" destOrd="0" presId="urn:microsoft.com/office/officeart/2005/8/layout/gear1"/>
    <dgm:cxn modelId="{59845C2B-727F-42B1-BC5A-DD33FD9A9C12}" type="presOf" srcId="{78D2AFB2-FD43-4A34-86BA-0007DA796AEA}" destId="{77213D52-446C-4140-8541-6AFE309C443B}" srcOrd="0" destOrd="0" presId="urn:microsoft.com/office/officeart/2005/8/layout/gear1"/>
    <dgm:cxn modelId="{55D2E897-DDF6-4EF2-9432-46A327C90FB2}" type="presOf" srcId="{3470786B-4CF0-454C-B04A-ABA9B7104ABE}" destId="{F24AAD2B-BF64-4451-B2DA-F9A32DACBA19}" srcOrd="0" destOrd="0" presId="urn:microsoft.com/office/officeart/2005/8/layout/gear1"/>
    <dgm:cxn modelId="{379F4DC1-A4F5-4FF0-86E9-4B5A3BB5F9F9}" srcId="{78D2AFB2-FD43-4A34-86BA-0007DA796AEA}" destId="{A9872E36-200C-414B-A98E-56A74450DCF3}" srcOrd="2" destOrd="0" parTransId="{52735724-C630-4EB9-B5C0-E3698E324D00}" sibTransId="{87D56500-3079-486D-8BCF-126CAA0E949C}"/>
    <dgm:cxn modelId="{B0F3A58F-7CDE-4789-B625-108C8219B242}" type="presOf" srcId="{A9872E36-200C-414B-A98E-56A74450DCF3}" destId="{8D0BA86D-5344-4DC3-82C6-410D35DC4E59}" srcOrd="1" destOrd="0" presId="urn:microsoft.com/office/officeart/2005/8/layout/gear1"/>
    <dgm:cxn modelId="{A316FF4A-251B-4DF3-A2A0-256826898766}" type="presOf" srcId="{5697CCAE-7FCF-4B4E-8D15-84A209426511}" destId="{D571822E-360D-43D3-86E3-A75DAD1CD3A5}" srcOrd="0" destOrd="0" presId="urn:microsoft.com/office/officeart/2005/8/layout/gear1"/>
    <dgm:cxn modelId="{25F9F29F-6EB8-4ED0-8332-30CBE1DBE80A}" srcId="{78D2AFB2-FD43-4A34-86BA-0007DA796AEA}" destId="{1C1AFDA2-63C7-4AD0-89A0-B98A32F6C7A6}" srcOrd="1" destOrd="0" parTransId="{A46CD4A1-B816-4044-9DFF-048F90ACD2D5}" sibTransId="{5697CCAE-7FCF-4B4E-8D15-84A209426511}"/>
    <dgm:cxn modelId="{6825C5FC-2462-4BB5-98A2-E27118EB0EE9}" type="presOf" srcId="{A9872E36-200C-414B-A98E-56A74450DCF3}" destId="{767314A7-65DB-40E8-B560-D548B2553B85}" srcOrd="2" destOrd="0" presId="urn:microsoft.com/office/officeart/2005/8/layout/gear1"/>
    <dgm:cxn modelId="{080A6E16-887B-4EEE-88AC-15537D880C2A}" type="presOf" srcId="{B4FB02AD-08B9-409B-B0FF-73FE9AEBAFF7}" destId="{9F153B0A-7DF6-4B2E-B56B-D769C8F404E5}" srcOrd="1" destOrd="0" presId="urn:microsoft.com/office/officeart/2005/8/layout/gear1"/>
    <dgm:cxn modelId="{17701676-6ADD-4BA7-9387-15B17CF6B3D1}" srcId="{78D2AFB2-FD43-4A34-86BA-0007DA796AEA}" destId="{B4FB02AD-08B9-409B-B0FF-73FE9AEBAFF7}" srcOrd="0" destOrd="0" parTransId="{730665FC-8387-40AF-9993-CCE2BE20AFC0}" sibTransId="{3470786B-4CF0-454C-B04A-ABA9B7104ABE}"/>
    <dgm:cxn modelId="{FFD7140D-B355-4CA9-A967-80E25BC145F3}" type="presOf" srcId="{A9872E36-200C-414B-A98E-56A74450DCF3}" destId="{FF1FAC84-064E-49BA-9CD8-6DBD84D94F14}" srcOrd="0" destOrd="0" presId="urn:microsoft.com/office/officeart/2005/8/layout/gear1"/>
    <dgm:cxn modelId="{F1D89CCC-F8B0-4C92-AAAC-9AA2FB1BE5A3}" type="presParOf" srcId="{77213D52-446C-4140-8541-6AFE309C443B}" destId="{EA14BC18-6F9A-4AEC-A8EC-D16895436963}" srcOrd="0" destOrd="0" presId="urn:microsoft.com/office/officeart/2005/8/layout/gear1"/>
    <dgm:cxn modelId="{15E6FE31-BA93-4FA0-AC3A-1969A926956A}" type="presParOf" srcId="{77213D52-446C-4140-8541-6AFE309C443B}" destId="{9F153B0A-7DF6-4B2E-B56B-D769C8F404E5}" srcOrd="1" destOrd="0" presId="urn:microsoft.com/office/officeart/2005/8/layout/gear1"/>
    <dgm:cxn modelId="{6ED9411A-2673-4BAE-9399-3B2ED4E46C16}" type="presParOf" srcId="{77213D52-446C-4140-8541-6AFE309C443B}" destId="{54688A6F-0242-43D0-A1DF-708CE7AC4083}" srcOrd="2" destOrd="0" presId="urn:microsoft.com/office/officeart/2005/8/layout/gear1"/>
    <dgm:cxn modelId="{7643FE09-AF32-4224-B04C-93D8F108F9A4}" type="presParOf" srcId="{77213D52-446C-4140-8541-6AFE309C443B}" destId="{D105F10A-51D5-4D3B-B1A0-3A14020FD9B7}" srcOrd="3" destOrd="0" presId="urn:microsoft.com/office/officeart/2005/8/layout/gear1"/>
    <dgm:cxn modelId="{21DC940E-DDED-424D-AA60-F92A5ADF7A4F}" type="presParOf" srcId="{77213D52-446C-4140-8541-6AFE309C443B}" destId="{6C90B0CC-3B31-499A-B891-8189C81B71A3}" srcOrd="4" destOrd="0" presId="urn:microsoft.com/office/officeart/2005/8/layout/gear1"/>
    <dgm:cxn modelId="{15DF943D-F904-48B4-AB77-AC2B60A04C51}" type="presParOf" srcId="{77213D52-446C-4140-8541-6AFE309C443B}" destId="{49DBCEC0-B24F-4704-9997-AE88600187D9}" srcOrd="5" destOrd="0" presId="urn:microsoft.com/office/officeart/2005/8/layout/gear1"/>
    <dgm:cxn modelId="{121F9F72-454A-42D2-BDDB-18346CAF05E4}" type="presParOf" srcId="{77213D52-446C-4140-8541-6AFE309C443B}" destId="{FF1FAC84-064E-49BA-9CD8-6DBD84D94F14}" srcOrd="6" destOrd="0" presId="urn:microsoft.com/office/officeart/2005/8/layout/gear1"/>
    <dgm:cxn modelId="{58CF932C-EA52-4354-A6A0-21B60FEB19E4}" type="presParOf" srcId="{77213D52-446C-4140-8541-6AFE309C443B}" destId="{8D0BA86D-5344-4DC3-82C6-410D35DC4E59}" srcOrd="7" destOrd="0" presId="urn:microsoft.com/office/officeart/2005/8/layout/gear1"/>
    <dgm:cxn modelId="{989A7EFB-1188-4E3E-9688-3C0A4A0E49D2}" type="presParOf" srcId="{77213D52-446C-4140-8541-6AFE309C443B}" destId="{767314A7-65DB-40E8-B560-D548B2553B85}" srcOrd="8" destOrd="0" presId="urn:microsoft.com/office/officeart/2005/8/layout/gear1"/>
    <dgm:cxn modelId="{B7B970CD-BBB0-4785-ABED-33ED05B16B10}" type="presParOf" srcId="{77213D52-446C-4140-8541-6AFE309C443B}" destId="{24FA9A56-9A3C-4D32-A90F-5B49B746662F}" srcOrd="9" destOrd="0" presId="urn:microsoft.com/office/officeart/2005/8/layout/gear1"/>
    <dgm:cxn modelId="{6696D34D-CA3F-415D-AD41-0EC065B86CE8}" type="presParOf" srcId="{77213D52-446C-4140-8541-6AFE309C443B}" destId="{F24AAD2B-BF64-4451-B2DA-F9A32DACBA19}" srcOrd="10" destOrd="0" presId="urn:microsoft.com/office/officeart/2005/8/layout/gear1"/>
    <dgm:cxn modelId="{E3121C9B-3767-46E9-8393-2E5FB7A806F2}" type="presParOf" srcId="{77213D52-446C-4140-8541-6AFE309C443B}" destId="{D571822E-360D-43D3-86E3-A75DAD1CD3A5}" srcOrd="11" destOrd="0" presId="urn:microsoft.com/office/officeart/2005/8/layout/gear1"/>
    <dgm:cxn modelId="{6A4FE5B7-F575-4504-9270-5A0E4E5BA089}" type="presParOf" srcId="{77213D52-446C-4140-8541-6AFE309C443B}" destId="{68271545-1811-4712-A500-FC0FC419A45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7B186F-5B46-468C-AF55-E024DAAFAA39}" type="doc">
      <dgm:prSet loTypeId="urn:microsoft.com/office/officeart/2005/8/layout/matrix1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F9E79064-68C8-483E-A861-C4EFA5F54ACA}">
      <dgm:prSet phldrT="[文字]" custT="1"/>
      <dgm:spPr/>
      <dgm:t>
        <a:bodyPr/>
        <a:lstStyle/>
        <a:p>
          <a:r>
            <a:rPr lang="en-US" altLang="zh-TW" sz="2800" dirty="0">
              <a:latin typeface="標楷體" pitchFamily="65" charset="-120"/>
              <a:ea typeface="標楷體" pitchFamily="65" charset="-120"/>
            </a:rPr>
            <a:t>110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學年度桃連區特色招生甄選</a:t>
          </a:r>
        </a:p>
      </dgm:t>
    </dgm:pt>
    <dgm:pt modelId="{83CD7FB1-65A5-4620-A94D-7E1A4C92B777}" type="parTrans" cxnId="{41D125F7-4F59-44F9-B8B1-BE12B712D02E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88A2C6E5-2988-49BF-B1B1-289F0A496B89}" type="sibTrans" cxnId="{41D125F7-4F59-44F9-B8B1-BE12B712D02E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A7112B98-6EF3-4FE7-BF3D-C59D1B368008}">
      <dgm:prSet phldrT="[文字]" custT="1"/>
      <dgm:spPr/>
      <dgm:t>
        <a:bodyPr/>
        <a:lstStyle/>
        <a:p>
          <a:r>
            <a:rPr lang="zh-TW" altLang="en-US" sz="3200" dirty="0">
              <a:latin typeface="標楷體" pitchFamily="65" charset="-120"/>
              <a:ea typeface="標楷體" pitchFamily="65" charset="-120"/>
            </a:rPr>
            <a:t>考試分發</a:t>
          </a:r>
          <a:r>
            <a:rPr lang="en-US" altLang="zh-TW" sz="3200" dirty="0">
              <a:latin typeface="標楷體" pitchFamily="65" charset="-120"/>
              <a:ea typeface="標楷體" pitchFamily="65" charset="-120"/>
            </a:rPr>
            <a:t>-2</a:t>
          </a:r>
          <a:r>
            <a:rPr lang="zh-TW" altLang="en-US" sz="3200" dirty="0">
              <a:latin typeface="標楷體" pitchFamily="65" charset="-120"/>
              <a:ea typeface="標楷體" pitchFamily="65" charset="-120"/>
            </a:rPr>
            <a:t>班</a:t>
          </a:r>
          <a:endParaRPr lang="en-US" altLang="zh-TW" sz="3200" dirty="0">
            <a:latin typeface="標楷體" pitchFamily="65" charset="-120"/>
            <a:ea typeface="標楷體" pitchFamily="65" charset="-120"/>
          </a:endParaRPr>
        </a:p>
        <a:p>
          <a:r>
            <a:rPr lang="en-US" altLang="zh-TW" sz="3200" dirty="0">
              <a:latin typeface="標楷體" pitchFamily="65" charset="-120"/>
              <a:ea typeface="標楷體" pitchFamily="65" charset="-120"/>
            </a:rPr>
            <a:t>50</a:t>
          </a:r>
          <a:r>
            <a:rPr lang="zh-TW" altLang="en-US" sz="3200" dirty="0">
              <a:latin typeface="標楷體" pitchFamily="65" charset="-120"/>
              <a:ea typeface="標楷體" pitchFamily="65" charset="-120"/>
            </a:rPr>
            <a:t>個名額</a:t>
          </a:r>
          <a:endParaRPr lang="en-US" altLang="zh-TW" sz="3200" dirty="0">
            <a:latin typeface="標楷體" pitchFamily="65" charset="-120"/>
            <a:ea typeface="標楷體" pitchFamily="65" charset="-120"/>
          </a:endParaRPr>
        </a:p>
      </dgm:t>
    </dgm:pt>
    <dgm:pt modelId="{D565FFC9-7E5F-4E16-B5CB-8356BB01A266}" type="parTrans" cxnId="{B0DBCE13-AB09-4A29-B70A-02676696CE97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C5566B29-EA1D-499F-BCA4-71D0AE10D7B6}" type="sibTrans" cxnId="{B0DBCE13-AB09-4A29-B70A-02676696CE97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163E3733-E3DE-4603-B81D-A07920279013}">
      <dgm:prSet phldrT="[文字]" custT="1"/>
      <dgm:spPr/>
      <dgm:t>
        <a:bodyPr/>
        <a:lstStyle/>
        <a:p>
          <a:r>
            <a:rPr lang="zh-TW" altLang="en-US" sz="3200" dirty="0">
              <a:latin typeface="標楷體" pitchFamily="65" charset="-120"/>
              <a:ea typeface="標楷體" pitchFamily="65" charset="-120"/>
            </a:rPr>
            <a:t>專業群科</a:t>
          </a:r>
          <a:r>
            <a:rPr lang="en-US" altLang="zh-TW" sz="3200" dirty="0">
              <a:latin typeface="標楷體" pitchFamily="65" charset="-120"/>
              <a:ea typeface="標楷體" pitchFamily="65" charset="-120"/>
            </a:rPr>
            <a:t>-71</a:t>
          </a:r>
          <a:r>
            <a:rPr lang="zh-TW" altLang="en-US" sz="3200" dirty="0">
              <a:latin typeface="標楷體" pitchFamily="65" charset="-120"/>
              <a:ea typeface="標楷體" pitchFamily="65" charset="-120"/>
            </a:rPr>
            <a:t>班</a:t>
          </a:r>
          <a:r>
            <a:rPr lang="en-US" altLang="zh-TW" sz="32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3200" dirty="0">
              <a:latin typeface="標楷體" pitchFamily="65" charset="-120"/>
              <a:ea typeface="標楷體" pitchFamily="65" charset="-120"/>
            </a:rPr>
          </a:br>
          <a:r>
            <a:rPr lang="en-US" altLang="zh-TW" sz="3200" dirty="0">
              <a:latin typeface="標楷體" pitchFamily="65" charset="-120"/>
              <a:ea typeface="標楷體" pitchFamily="65" charset="-120"/>
            </a:rPr>
            <a:t>2223</a:t>
          </a:r>
          <a:r>
            <a:rPr lang="zh-TW" altLang="en-US" sz="3200" dirty="0">
              <a:latin typeface="標楷體" pitchFamily="65" charset="-120"/>
              <a:ea typeface="標楷體" pitchFamily="65" charset="-120"/>
            </a:rPr>
            <a:t>個名額</a:t>
          </a:r>
        </a:p>
      </dgm:t>
    </dgm:pt>
    <dgm:pt modelId="{6CB1DB07-AA8B-4C48-A29B-559FCF6B1F87}" type="parTrans" cxnId="{D0D89CFF-2DDC-42B9-97EF-165D11C67010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EEB7CB51-D528-4B27-BF94-CC9191BAC249}" type="sibTrans" cxnId="{D0D89CFF-2DDC-42B9-97EF-165D11C67010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6549D92B-83E7-4382-BCE2-AD411F4B9095}">
      <dgm:prSet phldrT="[文字]" custT="1"/>
      <dgm:spPr/>
      <dgm:t>
        <a:bodyPr/>
        <a:lstStyle/>
        <a:p>
          <a:r>
            <a:rPr lang="zh-TW" altLang="en-US" sz="3200" dirty="0">
              <a:latin typeface="標楷體" pitchFamily="65" charset="-120"/>
              <a:ea typeface="標楷體" pitchFamily="65" charset="-120"/>
            </a:rPr>
            <a:t>科學班</a:t>
          </a:r>
          <a:r>
            <a:rPr lang="en-US" altLang="zh-TW" sz="3200" dirty="0">
              <a:latin typeface="標楷體" pitchFamily="65" charset="-120"/>
              <a:ea typeface="標楷體" pitchFamily="65" charset="-120"/>
            </a:rPr>
            <a:t>-1</a:t>
          </a:r>
          <a:r>
            <a:rPr lang="zh-TW" altLang="en-US" sz="3200" dirty="0">
              <a:latin typeface="標楷體" pitchFamily="65" charset="-120"/>
              <a:ea typeface="標楷體" pitchFamily="65" charset="-120"/>
            </a:rPr>
            <a:t>班</a:t>
          </a:r>
          <a:r>
            <a:rPr lang="en-US" altLang="zh-TW" sz="32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3200" dirty="0">
              <a:latin typeface="標楷體" pitchFamily="65" charset="-120"/>
              <a:ea typeface="標楷體" pitchFamily="65" charset="-120"/>
            </a:rPr>
          </a:br>
          <a:r>
            <a:rPr lang="en-US" altLang="zh-TW" sz="3200" dirty="0">
              <a:latin typeface="標楷體" pitchFamily="65" charset="-120"/>
              <a:ea typeface="標楷體" pitchFamily="65" charset="-120"/>
            </a:rPr>
            <a:t>25</a:t>
          </a:r>
          <a:r>
            <a:rPr lang="zh-TW" altLang="en-US" sz="3200" dirty="0">
              <a:latin typeface="標楷體" pitchFamily="65" charset="-120"/>
              <a:ea typeface="標楷體" pitchFamily="65" charset="-120"/>
            </a:rPr>
            <a:t>個名額</a:t>
          </a:r>
        </a:p>
      </dgm:t>
    </dgm:pt>
    <dgm:pt modelId="{97738555-1C5B-4877-B0B6-5F0D62AC8F85}" type="parTrans" cxnId="{DE024195-E350-41E0-843C-07E1C18E238A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4C9B512C-8C6C-417C-9FE7-3CA82609C85E}" type="sibTrans" cxnId="{DE024195-E350-41E0-843C-07E1C18E238A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B2B8C07D-43F5-4C65-A23A-D2D80650E3E0}">
      <dgm:prSet phldrT="[文字]" custT="1"/>
      <dgm:spPr/>
      <dgm:t>
        <a:bodyPr/>
        <a:lstStyle/>
        <a:p>
          <a:pPr algn="l"/>
          <a:r>
            <a:rPr lang="zh-TW" altLang="en-US" sz="2800" dirty="0">
              <a:latin typeface="標楷體" pitchFamily="65" charset="-120"/>
              <a:ea typeface="標楷體" pitchFamily="65" charset="-120"/>
            </a:rPr>
            <a:t>體育班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>-15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班    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>473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個名額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dirty="0">
              <a:latin typeface="標楷體" pitchFamily="65" charset="-120"/>
              <a:ea typeface="標楷體" pitchFamily="65" charset="-120"/>
            </a:rPr>
          </a:br>
          <a:r>
            <a:rPr lang="zh-TW" altLang="en-US" sz="2800" dirty="0">
              <a:latin typeface="標楷體" pitchFamily="65" charset="-120"/>
              <a:ea typeface="標楷體" pitchFamily="65" charset="-120"/>
            </a:rPr>
            <a:t>藝才美術班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>-4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>120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個名額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dirty="0">
              <a:latin typeface="標楷體" pitchFamily="65" charset="-120"/>
              <a:ea typeface="標楷體" pitchFamily="65" charset="-120"/>
            </a:rPr>
          </a:br>
          <a:r>
            <a:rPr lang="zh-TW" altLang="en-US" sz="2800" dirty="0">
              <a:latin typeface="標楷體" pitchFamily="65" charset="-120"/>
              <a:ea typeface="標楷體" pitchFamily="65" charset="-120"/>
            </a:rPr>
            <a:t>藝才音樂班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>-3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>90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個名額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dirty="0">
              <a:latin typeface="標楷體" pitchFamily="65" charset="-120"/>
              <a:ea typeface="標楷體" pitchFamily="65" charset="-120"/>
            </a:rPr>
          </a:br>
          <a:r>
            <a:rPr lang="zh-TW" altLang="en-US" sz="2800" dirty="0">
              <a:latin typeface="標楷體" pitchFamily="65" charset="-120"/>
              <a:ea typeface="標楷體" pitchFamily="65" charset="-120"/>
            </a:rPr>
            <a:t>藝才舞蹈班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>-1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>30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個名額</a:t>
          </a:r>
        </a:p>
      </dgm:t>
    </dgm:pt>
    <dgm:pt modelId="{477E55E1-8396-468B-AFE0-22BEDD77F5B7}" type="parTrans" cxnId="{6D7DEF88-D32A-4953-A58A-951ACC9EE33F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DACF4943-C3D6-4084-BAB5-AE5B368DB4A7}" type="sibTrans" cxnId="{6D7DEF88-D32A-4953-A58A-951ACC9EE33F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7946C596-4121-4021-BADA-B7DCCC57B3BE}" type="pres">
      <dgm:prSet presAssocID="{827B186F-5B46-468C-AF55-E024DAAFAA39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D023388-E77E-4DEB-AB21-039C45EBC052}" type="pres">
      <dgm:prSet presAssocID="{827B186F-5B46-468C-AF55-E024DAAFAA39}" presName="matrix" presStyleCnt="0"/>
      <dgm:spPr/>
    </dgm:pt>
    <dgm:pt modelId="{CD18A5EF-14CC-4D99-B9B5-ADC491578342}" type="pres">
      <dgm:prSet presAssocID="{827B186F-5B46-468C-AF55-E024DAAFAA39}" presName="tile1" presStyleLbl="node1" presStyleIdx="0" presStyleCnt="4" custLinFactNeighborX="0"/>
      <dgm:spPr/>
      <dgm:t>
        <a:bodyPr/>
        <a:lstStyle/>
        <a:p>
          <a:endParaRPr lang="zh-TW" altLang="en-US"/>
        </a:p>
      </dgm:t>
    </dgm:pt>
    <dgm:pt modelId="{C4C3389C-960C-45F0-B12F-65FC46FCDAAF}" type="pres">
      <dgm:prSet presAssocID="{827B186F-5B46-468C-AF55-E024DAAFAA3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FA2D15B-CF76-4202-AA22-9C6B1404492F}" type="pres">
      <dgm:prSet presAssocID="{827B186F-5B46-468C-AF55-E024DAAFAA39}" presName="tile2" presStyleLbl="node1" presStyleIdx="1" presStyleCnt="4" custLinFactNeighborX="-898" custLinFactNeighborY="-15188"/>
      <dgm:spPr/>
      <dgm:t>
        <a:bodyPr/>
        <a:lstStyle/>
        <a:p>
          <a:endParaRPr lang="zh-TW" altLang="en-US"/>
        </a:p>
      </dgm:t>
    </dgm:pt>
    <dgm:pt modelId="{2DBDCC4B-9364-4C26-897D-9D5279936C4A}" type="pres">
      <dgm:prSet presAssocID="{827B186F-5B46-468C-AF55-E024DAAFAA3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95F4473-6895-42D5-9283-BB264002653F}" type="pres">
      <dgm:prSet presAssocID="{827B186F-5B46-468C-AF55-E024DAAFAA39}" presName="tile3" presStyleLbl="node1" presStyleIdx="2" presStyleCnt="4"/>
      <dgm:spPr/>
      <dgm:t>
        <a:bodyPr/>
        <a:lstStyle/>
        <a:p>
          <a:endParaRPr lang="zh-TW" altLang="en-US"/>
        </a:p>
      </dgm:t>
    </dgm:pt>
    <dgm:pt modelId="{CD12BA36-16AB-4F0D-9947-4D905491FE95}" type="pres">
      <dgm:prSet presAssocID="{827B186F-5B46-468C-AF55-E024DAAFAA3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AB11538-AE62-4BBD-9767-0683C1A64A5B}" type="pres">
      <dgm:prSet presAssocID="{827B186F-5B46-468C-AF55-E024DAAFAA39}" presName="tile4" presStyleLbl="node1" presStyleIdx="3" presStyleCnt="4" custLinFactNeighborY="619"/>
      <dgm:spPr/>
      <dgm:t>
        <a:bodyPr/>
        <a:lstStyle/>
        <a:p>
          <a:endParaRPr lang="zh-TW" altLang="en-US"/>
        </a:p>
      </dgm:t>
    </dgm:pt>
    <dgm:pt modelId="{D9475630-C8AD-44A0-9DDF-60B3D2C6E705}" type="pres">
      <dgm:prSet presAssocID="{827B186F-5B46-468C-AF55-E024DAAFAA3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595E15C-553B-471B-9ADC-ED155AB191E3}" type="pres">
      <dgm:prSet presAssocID="{827B186F-5B46-468C-AF55-E024DAAFAA39}" presName="centerTile" presStyleLbl="fgShp" presStyleIdx="0" presStyleCnt="1" custScaleX="114921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E74D474-E1F1-462B-B318-AA574FF5B72E}" type="presOf" srcId="{F9E79064-68C8-483E-A861-C4EFA5F54ACA}" destId="{7595E15C-553B-471B-9ADC-ED155AB191E3}" srcOrd="0" destOrd="0" presId="urn:microsoft.com/office/officeart/2005/8/layout/matrix1"/>
    <dgm:cxn modelId="{D0D89CFF-2DDC-42B9-97EF-165D11C67010}" srcId="{F9E79064-68C8-483E-A861-C4EFA5F54ACA}" destId="{163E3733-E3DE-4603-B81D-A07920279013}" srcOrd="1" destOrd="0" parTransId="{6CB1DB07-AA8B-4C48-A29B-559FCF6B1F87}" sibTransId="{EEB7CB51-D528-4B27-BF94-CC9191BAC249}"/>
    <dgm:cxn modelId="{70A32AA7-D510-469F-8DB0-D681A5236FAA}" type="presOf" srcId="{163E3733-E3DE-4603-B81D-A07920279013}" destId="{2DBDCC4B-9364-4C26-897D-9D5279936C4A}" srcOrd="1" destOrd="0" presId="urn:microsoft.com/office/officeart/2005/8/layout/matrix1"/>
    <dgm:cxn modelId="{DE024195-E350-41E0-843C-07E1C18E238A}" srcId="{F9E79064-68C8-483E-A861-C4EFA5F54ACA}" destId="{6549D92B-83E7-4382-BCE2-AD411F4B9095}" srcOrd="2" destOrd="0" parTransId="{97738555-1C5B-4877-B0B6-5F0D62AC8F85}" sibTransId="{4C9B512C-8C6C-417C-9FE7-3CA82609C85E}"/>
    <dgm:cxn modelId="{BDBC1887-A515-476B-A110-D7DC8E45B2B4}" type="presOf" srcId="{163E3733-E3DE-4603-B81D-A07920279013}" destId="{3FA2D15B-CF76-4202-AA22-9C6B1404492F}" srcOrd="0" destOrd="0" presId="urn:microsoft.com/office/officeart/2005/8/layout/matrix1"/>
    <dgm:cxn modelId="{41D125F7-4F59-44F9-B8B1-BE12B712D02E}" srcId="{827B186F-5B46-468C-AF55-E024DAAFAA39}" destId="{F9E79064-68C8-483E-A861-C4EFA5F54ACA}" srcOrd="0" destOrd="0" parTransId="{83CD7FB1-65A5-4620-A94D-7E1A4C92B777}" sibTransId="{88A2C6E5-2988-49BF-B1B1-289F0A496B89}"/>
    <dgm:cxn modelId="{6D7DEF88-D32A-4953-A58A-951ACC9EE33F}" srcId="{F9E79064-68C8-483E-A861-C4EFA5F54ACA}" destId="{B2B8C07D-43F5-4C65-A23A-D2D80650E3E0}" srcOrd="3" destOrd="0" parTransId="{477E55E1-8396-468B-AFE0-22BEDD77F5B7}" sibTransId="{DACF4943-C3D6-4084-BAB5-AE5B368DB4A7}"/>
    <dgm:cxn modelId="{B0DBCE13-AB09-4A29-B70A-02676696CE97}" srcId="{F9E79064-68C8-483E-A861-C4EFA5F54ACA}" destId="{A7112B98-6EF3-4FE7-BF3D-C59D1B368008}" srcOrd="0" destOrd="0" parTransId="{D565FFC9-7E5F-4E16-B5CB-8356BB01A266}" sibTransId="{C5566B29-EA1D-499F-BCA4-71D0AE10D7B6}"/>
    <dgm:cxn modelId="{7ED3AEC2-6491-4A5D-B141-A441A72A3FE0}" type="presOf" srcId="{B2B8C07D-43F5-4C65-A23A-D2D80650E3E0}" destId="{D9475630-C8AD-44A0-9DDF-60B3D2C6E705}" srcOrd="1" destOrd="0" presId="urn:microsoft.com/office/officeart/2005/8/layout/matrix1"/>
    <dgm:cxn modelId="{45125BD8-66CC-4DA3-9CF4-31C2AB93177D}" type="presOf" srcId="{6549D92B-83E7-4382-BCE2-AD411F4B9095}" destId="{E95F4473-6895-42D5-9283-BB264002653F}" srcOrd="0" destOrd="0" presId="urn:microsoft.com/office/officeart/2005/8/layout/matrix1"/>
    <dgm:cxn modelId="{BDFC8821-F185-4FC2-B66E-7882515045B3}" type="presOf" srcId="{B2B8C07D-43F5-4C65-A23A-D2D80650E3E0}" destId="{6AB11538-AE62-4BBD-9767-0683C1A64A5B}" srcOrd="0" destOrd="0" presId="urn:microsoft.com/office/officeart/2005/8/layout/matrix1"/>
    <dgm:cxn modelId="{527A77B7-E001-4500-93CD-DECB0EA1A5E6}" type="presOf" srcId="{6549D92B-83E7-4382-BCE2-AD411F4B9095}" destId="{CD12BA36-16AB-4F0D-9947-4D905491FE95}" srcOrd="1" destOrd="0" presId="urn:microsoft.com/office/officeart/2005/8/layout/matrix1"/>
    <dgm:cxn modelId="{B3015D0F-1479-4118-9721-19C63375687C}" type="presOf" srcId="{A7112B98-6EF3-4FE7-BF3D-C59D1B368008}" destId="{CD18A5EF-14CC-4D99-B9B5-ADC491578342}" srcOrd="0" destOrd="0" presId="urn:microsoft.com/office/officeart/2005/8/layout/matrix1"/>
    <dgm:cxn modelId="{A0E9BBC8-AD6E-4214-B22F-1B998F5DB232}" type="presOf" srcId="{A7112B98-6EF3-4FE7-BF3D-C59D1B368008}" destId="{C4C3389C-960C-45F0-B12F-65FC46FCDAAF}" srcOrd="1" destOrd="0" presId="urn:microsoft.com/office/officeart/2005/8/layout/matrix1"/>
    <dgm:cxn modelId="{2A65B5A1-BB6C-471C-B3E7-28BF9AE5C540}" type="presOf" srcId="{827B186F-5B46-468C-AF55-E024DAAFAA39}" destId="{7946C596-4121-4021-BADA-B7DCCC57B3BE}" srcOrd="0" destOrd="0" presId="urn:microsoft.com/office/officeart/2005/8/layout/matrix1"/>
    <dgm:cxn modelId="{318A773D-977A-44B4-A3DC-5770CE65D298}" type="presParOf" srcId="{7946C596-4121-4021-BADA-B7DCCC57B3BE}" destId="{6D023388-E77E-4DEB-AB21-039C45EBC052}" srcOrd="0" destOrd="0" presId="urn:microsoft.com/office/officeart/2005/8/layout/matrix1"/>
    <dgm:cxn modelId="{5E6E6C90-4358-480A-A37F-C61BC7381CE4}" type="presParOf" srcId="{6D023388-E77E-4DEB-AB21-039C45EBC052}" destId="{CD18A5EF-14CC-4D99-B9B5-ADC491578342}" srcOrd="0" destOrd="0" presId="urn:microsoft.com/office/officeart/2005/8/layout/matrix1"/>
    <dgm:cxn modelId="{D89F5E7E-C380-4542-84FF-AB76976F8C2E}" type="presParOf" srcId="{6D023388-E77E-4DEB-AB21-039C45EBC052}" destId="{C4C3389C-960C-45F0-B12F-65FC46FCDAAF}" srcOrd="1" destOrd="0" presId="urn:microsoft.com/office/officeart/2005/8/layout/matrix1"/>
    <dgm:cxn modelId="{4091DA00-710B-4DF8-BA0A-05610E095358}" type="presParOf" srcId="{6D023388-E77E-4DEB-AB21-039C45EBC052}" destId="{3FA2D15B-CF76-4202-AA22-9C6B1404492F}" srcOrd="2" destOrd="0" presId="urn:microsoft.com/office/officeart/2005/8/layout/matrix1"/>
    <dgm:cxn modelId="{A0B9547E-ED11-40A8-B45D-317811C2CEB0}" type="presParOf" srcId="{6D023388-E77E-4DEB-AB21-039C45EBC052}" destId="{2DBDCC4B-9364-4C26-897D-9D5279936C4A}" srcOrd="3" destOrd="0" presId="urn:microsoft.com/office/officeart/2005/8/layout/matrix1"/>
    <dgm:cxn modelId="{C7CEC1AF-97AC-4E22-BBB1-7EECB38C08CC}" type="presParOf" srcId="{6D023388-E77E-4DEB-AB21-039C45EBC052}" destId="{E95F4473-6895-42D5-9283-BB264002653F}" srcOrd="4" destOrd="0" presId="urn:microsoft.com/office/officeart/2005/8/layout/matrix1"/>
    <dgm:cxn modelId="{2D56619D-A7BB-4E13-A392-F33BF1B4D766}" type="presParOf" srcId="{6D023388-E77E-4DEB-AB21-039C45EBC052}" destId="{CD12BA36-16AB-4F0D-9947-4D905491FE95}" srcOrd="5" destOrd="0" presId="urn:microsoft.com/office/officeart/2005/8/layout/matrix1"/>
    <dgm:cxn modelId="{F5E5ED59-94DA-42D9-BE70-9801FC24C1A7}" type="presParOf" srcId="{6D023388-E77E-4DEB-AB21-039C45EBC052}" destId="{6AB11538-AE62-4BBD-9767-0683C1A64A5B}" srcOrd="6" destOrd="0" presId="urn:microsoft.com/office/officeart/2005/8/layout/matrix1"/>
    <dgm:cxn modelId="{00C50BF5-2A00-4265-9A29-B314213DE268}" type="presParOf" srcId="{6D023388-E77E-4DEB-AB21-039C45EBC052}" destId="{D9475630-C8AD-44A0-9DDF-60B3D2C6E705}" srcOrd="7" destOrd="0" presId="urn:microsoft.com/office/officeart/2005/8/layout/matrix1"/>
    <dgm:cxn modelId="{3CC2FE3B-92C8-4156-B018-2B3EB6B81978}" type="presParOf" srcId="{7946C596-4121-4021-BADA-B7DCCC57B3BE}" destId="{7595E15C-553B-471B-9ADC-ED155AB191E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5E4696-CE36-40FB-8726-EC24909286A6}" type="doc">
      <dgm:prSet loTypeId="urn:microsoft.com/office/officeart/2005/8/layout/vList6" loCatId="list" qsTypeId="urn:microsoft.com/office/officeart/2005/8/quickstyle/simple1#4" qsCatId="simple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B625F2EB-10E5-4149-8948-148379F6CACA}">
      <dgm:prSet phldrT="[文字]" custT="1"/>
      <dgm:spPr>
        <a:solidFill>
          <a:srgbClr val="000090"/>
        </a:solidFill>
      </dgm:spPr>
      <dgm:t>
        <a:bodyPr/>
        <a:lstStyle/>
        <a:p>
          <a:r>
            <a:rPr lang="zh-TW" altLang="en-US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適性輔導</a:t>
          </a:r>
        </a:p>
      </dgm:t>
    </dgm:pt>
    <dgm:pt modelId="{4538D5EC-F26F-48D5-A6E0-75ECE2C745A7}" type="parTrans" cxnId="{DE954ED6-D966-4ADE-B96B-11239B33A9D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F6CBCB96-AAC9-4331-A6E3-92D55FF819FA}" type="sibTrans" cxnId="{DE954ED6-D966-4ADE-B96B-11239B33A9D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C0BA452B-58F9-4D08-9C12-EE745668566A}">
      <dgm:prSet phldrT="[文字]" custT="1"/>
      <dgm:spPr>
        <a:solidFill>
          <a:srgbClr val="000090"/>
        </a:solidFill>
      </dgm:spPr>
      <dgm:t>
        <a:bodyPr/>
        <a:lstStyle/>
        <a:p>
          <a:r>
            <a:rPr lang="zh-TW" altLang="en-US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多元學習</a:t>
          </a:r>
        </a:p>
      </dgm:t>
    </dgm:pt>
    <dgm:pt modelId="{288EAFA3-7AFA-4E08-9F83-DD1D789A95C9}" type="sibTrans" cxnId="{098F245B-042A-4729-A996-24DD4446AD25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F0D173E7-34E4-45CD-8598-B168AA3E55AE}" type="parTrans" cxnId="{098F245B-042A-4729-A996-24DD4446AD25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19249124-F0DD-4A7E-A6ED-2EC7309F368E}">
      <dgm:prSet phldrT="[文字]" custT="1"/>
      <dgm:spPr>
        <a:solidFill>
          <a:srgbClr val="B1FFFF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 anchor="ctr"/>
        <a:lstStyle/>
        <a:p>
          <a:pPr algn="ctr"/>
          <a:r>
            <a:rPr lang="zh-TW" altLang="en-US" sz="2000" b="1" u="sng" dirty="0">
              <a:solidFill>
                <a:schemeClr val="tx1"/>
              </a:solidFill>
            </a:rPr>
            <a:t>採計</a:t>
          </a:r>
          <a:r>
            <a:rPr lang="en-US" altLang="zh-TW" sz="2000" b="1" u="sng" dirty="0">
              <a:solidFill>
                <a:schemeClr val="tx1"/>
              </a:solidFill>
            </a:rPr>
            <a:t>32</a:t>
          </a:r>
          <a:r>
            <a:rPr lang="zh-TW" altLang="en-US" sz="2000" b="1" u="sng" dirty="0">
              <a:solidFill>
                <a:schemeClr val="tx1"/>
              </a:solidFill>
            </a:rPr>
            <a:t>分</a:t>
          </a:r>
        </a:p>
      </dgm:t>
    </dgm:pt>
    <dgm:pt modelId="{10AC73A9-FE8C-49C0-8B57-082B3D964D3F}" type="sibTrans" cxnId="{87D4FEEE-CC21-4C22-87C8-4DCFCB83206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7F6AF54F-00ED-444A-B0F9-39340F8718BE}" type="parTrans" cxnId="{87D4FEEE-CC21-4C22-87C8-4DCFCB83206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F3883D0-7001-44C2-901B-A585C73FBE5F}">
      <dgm:prSet phldrT="[文字]" custT="1"/>
      <dgm:spPr>
        <a:solidFill>
          <a:srgbClr val="B1FFFF">
            <a:alpha val="90000"/>
          </a:srgbClr>
        </a:solidFill>
        <a:ln>
          <a:solidFill>
            <a:srgbClr val="000000">
              <a:alpha val="90000"/>
            </a:srgbClr>
          </a:solidFill>
        </a:ln>
      </dgm:spPr>
      <dgm:t>
        <a:bodyPr anchor="ctr"/>
        <a:lstStyle/>
        <a:p>
          <a:r>
            <a:rPr lang="zh-TW" altLang="en-US" sz="2000" b="1" u="sng" dirty="0">
              <a:solidFill>
                <a:schemeClr val="tx1"/>
              </a:solidFill>
            </a:rPr>
            <a:t>採計</a:t>
          </a:r>
          <a:r>
            <a:rPr lang="en-US" altLang="zh-TW" sz="2000" b="1" u="sng" dirty="0">
              <a:solidFill>
                <a:schemeClr val="tx1"/>
              </a:solidFill>
            </a:rPr>
            <a:t>35</a:t>
          </a:r>
          <a:r>
            <a:rPr lang="zh-TW" altLang="en-US" sz="2000" b="1" u="sng" dirty="0">
              <a:solidFill>
                <a:schemeClr val="tx1"/>
              </a:solidFill>
            </a:rPr>
            <a:t>分</a:t>
          </a:r>
        </a:p>
      </dgm:t>
    </dgm:pt>
    <dgm:pt modelId="{BB0400D1-699A-4D9A-8473-DB385D4EF011}" type="sibTrans" cxnId="{6E3925E8-3950-49DD-B576-1730647D7EB2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5525506-3FA0-4083-BB46-A2AC44E20EED}" type="parTrans" cxnId="{6E3925E8-3950-49DD-B576-1730647D7EB2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33D1DF83-6FA8-491B-AE46-8C5470B6695B}">
      <dgm:prSet phldrT="[文字]" custT="1"/>
      <dgm:spPr>
        <a:solidFill>
          <a:srgbClr val="000090"/>
        </a:solidFill>
      </dgm:spPr>
      <dgm:t>
        <a:bodyPr/>
        <a:lstStyle/>
        <a:p>
          <a:r>
            <a:rPr lang="zh-TW" altLang="en-US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教育會考</a:t>
          </a:r>
        </a:p>
      </dgm:t>
    </dgm:pt>
    <dgm:pt modelId="{26971985-E956-48B4-8640-A3266AF6487F}" type="parTrans" cxnId="{FAC25FA9-73F4-4151-9AB1-14B2A6F7D99B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0706A68-CA4F-4245-B745-AD5B3F276025}" type="sibTrans" cxnId="{FAC25FA9-73F4-4151-9AB1-14B2A6F7D99B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5ACA794B-7619-4EA6-A915-1A29521C5590}">
      <dgm:prSet phldrT="[文字]" custT="1"/>
      <dgm:spPr>
        <a:solidFill>
          <a:srgbClr val="B1FFFF">
            <a:alpha val="90000"/>
          </a:srgbClr>
        </a:solidFill>
        <a:ln>
          <a:solidFill>
            <a:srgbClr val="000000">
              <a:alpha val="90000"/>
            </a:srgbClr>
          </a:solidFill>
        </a:ln>
      </dgm:spPr>
      <dgm:t>
        <a:bodyPr lIns="39600" rIns="0" anchor="ctr"/>
        <a:lstStyle/>
        <a:p>
          <a:pPr marL="252000" algn="r">
            <a:spcBef>
              <a:spcPts val="200"/>
            </a:spcBef>
          </a:pPr>
          <a:r>
            <a:rPr lang="en-US" altLang="zh-TW" sz="2400" dirty="0">
              <a:solidFill>
                <a:schemeClr val="tx1"/>
              </a:solidFill>
              <a:latin typeface="+mn-lt"/>
            </a:rPr>
            <a:t>33</a:t>
          </a:r>
          <a:r>
            <a:rPr lang="zh-TW" altLang="en-US" sz="2400" dirty="0">
              <a:solidFill>
                <a:schemeClr val="tx1"/>
              </a:solidFill>
              <a:latin typeface="+mn-lt"/>
            </a:rPr>
            <a:t>分</a:t>
          </a:r>
        </a:p>
      </dgm:t>
    </dgm:pt>
    <dgm:pt modelId="{2D0225E2-6BD3-4B84-9D92-A2D917DC64A4}" type="sibTrans" cxnId="{D7CB9603-4DEC-4CE0-9854-2308A7D4ACCA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32282500-FB3A-4304-91B5-CDB2E162DBBD}" type="parTrans" cxnId="{D7CB9603-4DEC-4CE0-9854-2308A7D4ACCA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FF8D0DE0-7183-4802-A472-D51DF5A0C91C}">
      <dgm:prSet phldrT="[文字]" custT="1"/>
      <dgm:spPr>
        <a:solidFill>
          <a:srgbClr val="B1FFFF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 anchor="ctr"/>
        <a:lstStyle/>
        <a:p>
          <a:pPr algn="ctr"/>
          <a:r>
            <a:rPr lang="zh-TW" altLang="en-US" sz="2000" dirty="0">
              <a:solidFill>
                <a:schemeClr val="tx1"/>
              </a:solidFill>
            </a:rPr>
            <a:t>總分</a:t>
          </a:r>
          <a:r>
            <a:rPr lang="en-US" altLang="zh-TW" sz="2000" dirty="0">
              <a:solidFill>
                <a:schemeClr val="tx1"/>
              </a:solidFill>
            </a:rPr>
            <a:t>32</a:t>
          </a:r>
          <a:r>
            <a:rPr lang="zh-TW" altLang="en-US" sz="2000" dirty="0">
              <a:solidFill>
                <a:schemeClr val="tx1"/>
              </a:solidFill>
            </a:rPr>
            <a:t>分</a:t>
          </a:r>
        </a:p>
      </dgm:t>
    </dgm:pt>
    <dgm:pt modelId="{D36406B9-0E8F-42DA-8278-1758A98C6133}" type="parTrans" cxnId="{89B086EC-A8B6-4CAE-ACE9-C7149DFA28B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530C475B-951E-4ADF-9023-BB44AC0D2AC6}" type="sibTrans" cxnId="{89B086EC-A8B6-4CAE-ACE9-C7149DFA28B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82089FB6-1069-40A4-A70D-663009CAC143}">
      <dgm:prSet phldrT="[文字]" custT="1"/>
      <dgm:spPr>
        <a:solidFill>
          <a:srgbClr val="B1FFFF">
            <a:alpha val="90000"/>
          </a:srgbClr>
        </a:solidFill>
        <a:ln>
          <a:solidFill>
            <a:srgbClr val="000000">
              <a:alpha val="90000"/>
            </a:srgbClr>
          </a:solidFill>
        </a:ln>
      </dgm:spPr>
      <dgm:t>
        <a:bodyPr anchor="ctr"/>
        <a:lstStyle/>
        <a:p>
          <a:r>
            <a:rPr lang="zh-TW" altLang="en-US" sz="2000" dirty="0">
              <a:solidFill>
                <a:schemeClr val="tx1"/>
              </a:solidFill>
            </a:rPr>
            <a:t>總分</a:t>
          </a:r>
          <a:r>
            <a:rPr lang="en-US" altLang="zh-TW" sz="2000" dirty="0">
              <a:solidFill>
                <a:schemeClr val="tx1"/>
              </a:solidFill>
            </a:rPr>
            <a:t>42</a:t>
          </a:r>
          <a:r>
            <a:rPr lang="zh-TW" altLang="en-US" sz="2000" dirty="0">
              <a:solidFill>
                <a:schemeClr val="tx1"/>
              </a:solidFill>
            </a:rPr>
            <a:t>分</a:t>
          </a:r>
        </a:p>
      </dgm:t>
    </dgm:pt>
    <dgm:pt modelId="{30E778EF-CB4F-4134-807F-3F99E87F8A13}" type="parTrans" cxnId="{24AF1BD1-829D-4895-ABC1-3C382610666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73D7343-E26D-48D8-B684-5E4ACA35AC45}" type="sibTrans" cxnId="{24AF1BD1-829D-4895-ABC1-3C382610666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E63D85C-3837-4D2B-B9A0-FCAAE26FC636}" type="pres">
      <dgm:prSet presAssocID="{205E4696-CE36-40FB-8726-EC24909286A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ED551B06-B7DE-448B-B9EE-0C60CE3408D6}" type="pres">
      <dgm:prSet presAssocID="{B625F2EB-10E5-4149-8948-148379F6CACA}" presName="linNode" presStyleCnt="0"/>
      <dgm:spPr/>
    </dgm:pt>
    <dgm:pt modelId="{50818BBC-F477-4D9E-837A-21259D15C457}" type="pres">
      <dgm:prSet presAssocID="{B625F2EB-10E5-4149-8948-148379F6CACA}" presName="parentShp" presStyleLbl="node1" presStyleIdx="0" presStyleCnt="3" custScaleX="22407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F539567-1F23-4E76-A758-5A862BB9EFFC}" type="pres">
      <dgm:prSet presAssocID="{B625F2EB-10E5-4149-8948-148379F6CACA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5541B67-E6BB-4A55-AB99-60DBC347093E}" type="pres">
      <dgm:prSet presAssocID="{F6CBCB96-AAC9-4331-A6E3-92D55FF819FA}" presName="spacing" presStyleCnt="0"/>
      <dgm:spPr/>
    </dgm:pt>
    <dgm:pt modelId="{670EE82C-C216-48D5-9379-19F889DB8888}" type="pres">
      <dgm:prSet presAssocID="{C0BA452B-58F9-4D08-9C12-EE745668566A}" presName="linNode" presStyleCnt="0"/>
      <dgm:spPr/>
    </dgm:pt>
    <dgm:pt modelId="{09D89B46-01BD-4CE7-8FF2-34FB9ACC1234}" type="pres">
      <dgm:prSet presAssocID="{C0BA452B-58F9-4D08-9C12-EE745668566A}" presName="parentShp" presStyleLbl="node1" presStyleIdx="1" presStyleCnt="3" custScaleX="247987" custLinFactNeighborX="-29" custLinFactNeighborY="267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9BF2826-A93F-484E-809F-0952285A6A23}" type="pres">
      <dgm:prSet presAssocID="{C0BA452B-58F9-4D08-9C12-EE745668566A}" presName="childShp" presStyleLbl="bgAccFollowNode1" presStyleIdx="1" presStyleCnt="3" custScaleX="1116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C401293-0E6F-4BE0-9B3D-3779AF0E7BDB}" type="pres">
      <dgm:prSet presAssocID="{288EAFA3-7AFA-4E08-9F83-DD1D789A95C9}" presName="spacing" presStyleCnt="0"/>
      <dgm:spPr/>
    </dgm:pt>
    <dgm:pt modelId="{18881F29-BE38-41C9-9182-D08C73E20DEA}" type="pres">
      <dgm:prSet presAssocID="{33D1DF83-6FA8-491B-AE46-8C5470B6695B}" presName="linNode" presStyleCnt="0"/>
      <dgm:spPr/>
    </dgm:pt>
    <dgm:pt modelId="{BDD9785E-5988-4D9A-BEBF-25DE815D2930}" type="pres">
      <dgm:prSet presAssocID="{33D1DF83-6FA8-491B-AE46-8C5470B6695B}" presName="parentShp" presStyleLbl="node1" presStyleIdx="2" presStyleCnt="3" custScaleX="259923" custLinFactNeighborX="1274" custLinFactNeighborY="1152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13D0A37-9639-43F8-AAA7-6563C960F0FF}" type="pres">
      <dgm:prSet presAssocID="{33D1DF83-6FA8-491B-AE46-8C5470B6695B}" presName="childShp" presStyleLbl="bgAccFollowNode1" presStyleIdx="2" presStyleCnt="3" custScaleX="117047" custLinFactNeighborX="-11258" custLinFactNeighborY="84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AC25FA9-73F4-4151-9AB1-14B2A6F7D99B}" srcId="{205E4696-CE36-40FB-8726-EC24909286A6}" destId="{33D1DF83-6FA8-491B-AE46-8C5470B6695B}" srcOrd="2" destOrd="0" parTransId="{26971985-E956-48B4-8640-A3266AF6487F}" sibTransId="{20706A68-CA4F-4245-B745-AD5B3F276025}"/>
    <dgm:cxn modelId="{AD028663-FB0C-41B5-B65E-6059DF4C53D6}" type="presOf" srcId="{33D1DF83-6FA8-491B-AE46-8C5470B6695B}" destId="{BDD9785E-5988-4D9A-BEBF-25DE815D2930}" srcOrd="0" destOrd="0" presId="urn:microsoft.com/office/officeart/2005/8/layout/vList6"/>
    <dgm:cxn modelId="{76ED44B2-4937-482D-AE66-E2A99F2F25CE}" type="presOf" srcId="{BF3883D0-7001-44C2-901B-A585C73FBE5F}" destId="{B9BF2826-A93F-484E-809F-0952285A6A23}" srcOrd="0" destOrd="0" presId="urn:microsoft.com/office/officeart/2005/8/layout/vList6"/>
    <dgm:cxn modelId="{098F245B-042A-4729-A996-24DD4446AD25}" srcId="{205E4696-CE36-40FB-8726-EC24909286A6}" destId="{C0BA452B-58F9-4D08-9C12-EE745668566A}" srcOrd="1" destOrd="0" parTransId="{F0D173E7-34E4-45CD-8598-B168AA3E55AE}" sibTransId="{288EAFA3-7AFA-4E08-9F83-DD1D789A95C9}"/>
    <dgm:cxn modelId="{E207F378-A0D6-4C20-BC0B-4E7E751FCCC2}" type="presOf" srcId="{FF8D0DE0-7183-4802-A472-D51DF5A0C91C}" destId="{3F539567-1F23-4E76-A758-5A862BB9EFFC}" srcOrd="0" destOrd="1" presId="urn:microsoft.com/office/officeart/2005/8/layout/vList6"/>
    <dgm:cxn modelId="{89B086EC-A8B6-4CAE-ACE9-C7149DFA28B7}" srcId="{B625F2EB-10E5-4149-8948-148379F6CACA}" destId="{FF8D0DE0-7183-4802-A472-D51DF5A0C91C}" srcOrd="1" destOrd="0" parTransId="{D36406B9-0E8F-42DA-8278-1758A98C6133}" sibTransId="{530C475B-951E-4ADF-9023-BB44AC0D2AC6}"/>
    <dgm:cxn modelId="{24AF1BD1-829D-4895-ABC1-3C3826106667}" srcId="{C0BA452B-58F9-4D08-9C12-EE745668566A}" destId="{82089FB6-1069-40A4-A70D-663009CAC143}" srcOrd="1" destOrd="0" parTransId="{30E778EF-CB4F-4134-807F-3F99E87F8A13}" sibTransId="{273D7343-E26D-48D8-B684-5E4ACA35AC45}"/>
    <dgm:cxn modelId="{87D4FEEE-CC21-4C22-87C8-4DCFCB83206E}" srcId="{B625F2EB-10E5-4149-8948-148379F6CACA}" destId="{19249124-F0DD-4A7E-A6ED-2EC7309F368E}" srcOrd="0" destOrd="0" parTransId="{7F6AF54F-00ED-444A-B0F9-39340F8718BE}" sibTransId="{10AC73A9-FE8C-49C0-8B57-082B3D964D3F}"/>
    <dgm:cxn modelId="{02369C00-6CA1-4661-8A80-ACF9695B9077}" type="presOf" srcId="{5ACA794B-7619-4EA6-A915-1A29521C5590}" destId="{413D0A37-9639-43F8-AAA7-6563C960F0FF}" srcOrd="0" destOrd="0" presId="urn:microsoft.com/office/officeart/2005/8/layout/vList6"/>
    <dgm:cxn modelId="{D47D9837-9B03-4456-BD57-DEF6216DF6B0}" type="presOf" srcId="{82089FB6-1069-40A4-A70D-663009CAC143}" destId="{B9BF2826-A93F-484E-809F-0952285A6A23}" srcOrd="0" destOrd="1" presId="urn:microsoft.com/office/officeart/2005/8/layout/vList6"/>
    <dgm:cxn modelId="{631B61A8-E44E-4BDC-BDE8-164B7372D8AE}" type="presOf" srcId="{B625F2EB-10E5-4149-8948-148379F6CACA}" destId="{50818BBC-F477-4D9E-837A-21259D15C457}" srcOrd="0" destOrd="0" presId="urn:microsoft.com/office/officeart/2005/8/layout/vList6"/>
    <dgm:cxn modelId="{6E3925E8-3950-49DD-B576-1730647D7EB2}" srcId="{C0BA452B-58F9-4D08-9C12-EE745668566A}" destId="{BF3883D0-7001-44C2-901B-A585C73FBE5F}" srcOrd="0" destOrd="0" parTransId="{B5525506-3FA0-4083-BB46-A2AC44E20EED}" sibTransId="{BB0400D1-699A-4D9A-8473-DB385D4EF011}"/>
    <dgm:cxn modelId="{22F9D0C8-7D05-4DF6-8506-FE1A94E27170}" type="presOf" srcId="{C0BA452B-58F9-4D08-9C12-EE745668566A}" destId="{09D89B46-01BD-4CE7-8FF2-34FB9ACC1234}" srcOrd="0" destOrd="0" presId="urn:microsoft.com/office/officeart/2005/8/layout/vList6"/>
    <dgm:cxn modelId="{F5AB19F6-40B1-41F4-98C2-D99A8DD54211}" type="presOf" srcId="{19249124-F0DD-4A7E-A6ED-2EC7309F368E}" destId="{3F539567-1F23-4E76-A758-5A862BB9EFFC}" srcOrd="0" destOrd="0" presId="urn:microsoft.com/office/officeart/2005/8/layout/vList6"/>
    <dgm:cxn modelId="{DE954ED6-D966-4ADE-B96B-11239B33A9DE}" srcId="{205E4696-CE36-40FB-8726-EC24909286A6}" destId="{B625F2EB-10E5-4149-8948-148379F6CACA}" srcOrd="0" destOrd="0" parTransId="{4538D5EC-F26F-48D5-A6E0-75ECE2C745A7}" sibTransId="{F6CBCB96-AAC9-4331-A6E3-92D55FF819FA}"/>
    <dgm:cxn modelId="{FD1D7725-2D7A-4317-8DA3-AA370157CFF1}" type="presOf" srcId="{205E4696-CE36-40FB-8726-EC24909286A6}" destId="{4E63D85C-3837-4D2B-B9A0-FCAAE26FC636}" srcOrd="0" destOrd="0" presId="urn:microsoft.com/office/officeart/2005/8/layout/vList6"/>
    <dgm:cxn modelId="{D7CB9603-4DEC-4CE0-9854-2308A7D4ACCA}" srcId="{33D1DF83-6FA8-491B-AE46-8C5470B6695B}" destId="{5ACA794B-7619-4EA6-A915-1A29521C5590}" srcOrd="0" destOrd="0" parTransId="{32282500-FB3A-4304-91B5-CDB2E162DBBD}" sibTransId="{2D0225E2-6BD3-4B84-9D92-A2D917DC64A4}"/>
    <dgm:cxn modelId="{664E78B8-C948-42D9-9149-3310075081B3}" type="presParOf" srcId="{4E63D85C-3837-4D2B-B9A0-FCAAE26FC636}" destId="{ED551B06-B7DE-448B-B9EE-0C60CE3408D6}" srcOrd="0" destOrd="0" presId="urn:microsoft.com/office/officeart/2005/8/layout/vList6"/>
    <dgm:cxn modelId="{0CDE522B-3C70-42FB-9115-2A323B604304}" type="presParOf" srcId="{ED551B06-B7DE-448B-B9EE-0C60CE3408D6}" destId="{50818BBC-F477-4D9E-837A-21259D15C457}" srcOrd="0" destOrd="0" presId="urn:microsoft.com/office/officeart/2005/8/layout/vList6"/>
    <dgm:cxn modelId="{9F8F0649-8E7C-4BA3-AB2F-3171323D69BC}" type="presParOf" srcId="{ED551B06-B7DE-448B-B9EE-0C60CE3408D6}" destId="{3F539567-1F23-4E76-A758-5A862BB9EFFC}" srcOrd="1" destOrd="0" presId="urn:microsoft.com/office/officeart/2005/8/layout/vList6"/>
    <dgm:cxn modelId="{49C30CD7-CBF3-4A3F-91EB-8206687A0848}" type="presParOf" srcId="{4E63D85C-3837-4D2B-B9A0-FCAAE26FC636}" destId="{25541B67-E6BB-4A55-AB99-60DBC347093E}" srcOrd="1" destOrd="0" presId="urn:microsoft.com/office/officeart/2005/8/layout/vList6"/>
    <dgm:cxn modelId="{6235BB4C-8BA4-4521-98F4-D3FD770154E7}" type="presParOf" srcId="{4E63D85C-3837-4D2B-B9A0-FCAAE26FC636}" destId="{670EE82C-C216-48D5-9379-19F889DB8888}" srcOrd="2" destOrd="0" presId="urn:microsoft.com/office/officeart/2005/8/layout/vList6"/>
    <dgm:cxn modelId="{3ADAF82C-6E3B-44A8-B1C4-A74C5AD1E2D3}" type="presParOf" srcId="{670EE82C-C216-48D5-9379-19F889DB8888}" destId="{09D89B46-01BD-4CE7-8FF2-34FB9ACC1234}" srcOrd="0" destOrd="0" presId="urn:microsoft.com/office/officeart/2005/8/layout/vList6"/>
    <dgm:cxn modelId="{689B89F4-C5D5-4DF4-A5E8-273131EF3C1A}" type="presParOf" srcId="{670EE82C-C216-48D5-9379-19F889DB8888}" destId="{B9BF2826-A93F-484E-809F-0952285A6A23}" srcOrd="1" destOrd="0" presId="urn:microsoft.com/office/officeart/2005/8/layout/vList6"/>
    <dgm:cxn modelId="{9E1A9E2F-ACB6-4D5D-8B81-226D10150CBE}" type="presParOf" srcId="{4E63D85C-3837-4D2B-B9A0-FCAAE26FC636}" destId="{FC401293-0E6F-4BE0-9B3D-3779AF0E7BDB}" srcOrd="3" destOrd="0" presId="urn:microsoft.com/office/officeart/2005/8/layout/vList6"/>
    <dgm:cxn modelId="{97B721EF-ECCB-4D8E-BC82-2FB04CCBE93C}" type="presParOf" srcId="{4E63D85C-3837-4D2B-B9A0-FCAAE26FC636}" destId="{18881F29-BE38-41C9-9182-D08C73E20DEA}" srcOrd="4" destOrd="0" presId="urn:microsoft.com/office/officeart/2005/8/layout/vList6"/>
    <dgm:cxn modelId="{5DCB04C5-43E2-4194-83EC-6B750FB13394}" type="presParOf" srcId="{18881F29-BE38-41C9-9182-D08C73E20DEA}" destId="{BDD9785E-5988-4D9A-BEBF-25DE815D2930}" srcOrd="0" destOrd="0" presId="urn:microsoft.com/office/officeart/2005/8/layout/vList6"/>
    <dgm:cxn modelId="{D50CFA9C-48DF-4B71-B592-34979EECA23E}" type="presParOf" srcId="{18881F29-BE38-41C9-9182-D08C73E20DEA}" destId="{413D0A37-9639-43F8-AAA7-6563C960F0FF}" srcOrd="1" destOrd="0" presId="urn:microsoft.com/office/officeart/2005/8/layout/vList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C5F123D-1D8B-A64F-8933-66F4CD9661C6}" type="doc">
      <dgm:prSet loTypeId="urn:microsoft.com/office/officeart/2005/8/layout/hProcess3" loCatId="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zh-TW" altLang="en-US"/>
        </a:p>
      </dgm:t>
    </dgm:pt>
    <dgm:pt modelId="{FE7AF7D2-F977-8C4F-B1D3-FB091098CF13}" type="pres">
      <dgm:prSet presAssocID="{EC5F123D-1D8B-A64F-8933-66F4CD9661C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A6D126A-797E-0540-ABFC-E950EE998E9F}" type="pres">
      <dgm:prSet presAssocID="{EC5F123D-1D8B-A64F-8933-66F4CD9661C6}" presName="dummy" presStyleCnt="0"/>
      <dgm:spPr/>
    </dgm:pt>
    <dgm:pt modelId="{BAD02919-DF43-644F-B79E-0B985C83C920}" type="pres">
      <dgm:prSet presAssocID="{EC5F123D-1D8B-A64F-8933-66F4CD9661C6}" presName="linH" presStyleCnt="0"/>
      <dgm:spPr/>
    </dgm:pt>
    <dgm:pt modelId="{C5CFC8FC-6174-4D43-88CC-6B962C344BCF}" type="pres">
      <dgm:prSet presAssocID="{EC5F123D-1D8B-A64F-8933-66F4CD9661C6}" presName="padding1" presStyleCnt="0"/>
      <dgm:spPr/>
    </dgm:pt>
    <dgm:pt modelId="{4EC8E62C-140B-4B44-AEFD-9E3ED296488A}" type="pres">
      <dgm:prSet presAssocID="{EC5F123D-1D8B-A64F-8933-66F4CD9661C6}" presName="padding2" presStyleCnt="0"/>
      <dgm:spPr/>
    </dgm:pt>
    <dgm:pt modelId="{945DAF16-BC05-C248-889B-68E77D2C912B}" type="pres">
      <dgm:prSet presAssocID="{EC5F123D-1D8B-A64F-8933-66F4CD9661C6}" presName="negArrow" presStyleCnt="0"/>
      <dgm:spPr/>
    </dgm:pt>
    <dgm:pt modelId="{5E3B773A-443A-F24F-A937-5A59AE6AA9D4}" type="pres">
      <dgm:prSet presAssocID="{EC5F123D-1D8B-A64F-8933-66F4CD9661C6}" presName="backgroundArrow" presStyleLbl="node1" presStyleIdx="0" presStyleCnt="1" custScaleX="100000" custScaleY="120013" custLinFactNeighborX="-376" custLinFactNeighborY="-3854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</dgm:pt>
  </dgm:ptLst>
  <dgm:cxnLst>
    <dgm:cxn modelId="{3C485A09-FEAE-4303-85E5-32C83A53D747}" type="presOf" srcId="{EC5F123D-1D8B-A64F-8933-66F4CD9661C6}" destId="{FE7AF7D2-F977-8C4F-B1D3-FB091098CF13}" srcOrd="0" destOrd="0" presId="urn:microsoft.com/office/officeart/2005/8/layout/hProcess3"/>
    <dgm:cxn modelId="{D305488C-6A43-4CFE-8915-62CEC7BFCE40}" type="presParOf" srcId="{FE7AF7D2-F977-8C4F-B1D3-FB091098CF13}" destId="{7A6D126A-797E-0540-ABFC-E950EE998E9F}" srcOrd="0" destOrd="0" presId="urn:microsoft.com/office/officeart/2005/8/layout/hProcess3"/>
    <dgm:cxn modelId="{045CCB9E-F2EA-4BCD-936A-7AED1097C1A6}" type="presParOf" srcId="{FE7AF7D2-F977-8C4F-B1D3-FB091098CF13}" destId="{BAD02919-DF43-644F-B79E-0B985C83C920}" srcOrd="1" destOrd="0" presId="urn:microsoft.com/office/officeart/2005/8/layout/hProcess3"/>
    <dgm:cxn modelId="{6CC2A3AE-B602-4B51-9E40-D3D29B31DD2D}" type="presParOf" srcId="{BAD02919-DF43-644F-B79E-0B985C83C920}" destId="{C5CFC8FC-6174-4D43-88CC-6B962C344BCF}" srcOrd="0" destOrd="0" presId="urn:microsoft.com/office/officeart/2005/8/layout/hProcess3"/>
    <dgm:cxn modelId="{19AB2FEE-C199-4C04-A883-2B664330569D}" type="presParOf" srcId="{BAD02919-DF43-644F-B79E-0B985C83C920}" destId="{4EC8E62C-140B-4B44-AEFD-9E3ED296488A}" srcOrd="1" destOrd="0" presId="urn:microsoft.com/office/officeart/2005/8/layout/hProcess3"/>
    <dgm:cxn modelId="{9F82BFC2-01F8-45EB-BF8C-9C496FDB9DB5}" type="presParOf" srcId="{BAD02919-DF43-644F-B79E-0B985C83C920}" destId="{945DAF16-BC05-C248-889B-68E77D2C912B}" srcOrd="2" destOrd="0" presId="urn:microsoft.com/office/officeart/2005/8/layout/hProcess3"/>
    <dgm:cxn modelId="{B8246C63-6A54-41AC-9ECC-62944A92B2B6}" type="presParOf" srcId="{BAD02919-DF43-644F-B79E-0B985C83C920}" destId="{5E3B773A-443A-F24F-A937-5A59AE6AA9D4}" srcOrd="3" destOrd="0" presId="urn:microsoft.com/office/officeart/2005/8/layout/hProcess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653233E-B05D-47A3-ABC9-EE048329E170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722C7503-B165-4A91-81D2-30594084B8D7}" type="pres">
      <dgm:prSet presAssocID="{C653233E-B05D-47A3-ABC9-EE048329E170}" presName="composite" presStyleCnt="0">
        <dgm:presLayoutVars>
          <dgm:chMax val="3"/>
          <dgm:animLvl val="lvl"/>
          <dgm:resizeHandles val="exact"/>
        </dgm:presLayoutVars>
      </dgm:prSet>
      <dgm:spPr/>
    </dgm:pt>
  </dgm:ptLst>
  <dgm:cxnLst>
    <dgm:cxn modelId="{E9299D6E-B2ED-4812-B2DB-C88EB5937B9A}" type="presOf" srcId="{C653233E-B05D-47A3-ABC9-EE048329E170}" destId="{722C7503-B165-4A91-81D2-30594084B8D7}" srcOrd="0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64F18D2-F040-43D1-9067-83B6FB7BCC45}" type="doc">
      <dgm:prSet loTypeId="urn:microsoft.com/office/officeart/2005/8/layout/arrow2" loCatId="process" qsTypeId="urn:microsoft.com/office/officeart/2005/8/quickstyle/3d3" qsCatId="3D" csTypeId="urn:microsoft.com/office/officeart/2005/8/colors/accent2_1" csCatId="accent2" phldr="1"/>
      <dgm:spPr/>
    </dgm:pt>
    <dgm:pt modelId="{F9DAA47B-BF45-4BDE-980A-7A8534012885}">
      <dgm:prSet phldrT="[文字]" custT="1"/>
      <dgm:spPr/>
      <dgm:t>
        <a:bodyPr/>
        <a:lstStyle/>
        <a:p>
          <a:r>
            <a:rPr lang="zh-TW" altLang="en-US" sz="4000" b="1" dirty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課前預習</a:t>
          </a:r>
        </a:p>
      </dgm:t>
    </dgm:pt>
    <dgm:pt modelId="{5E5EA63A-A226-4539-920F-E48F921F6AA6}" type="parTrans" cxnId="{26D6F362-4A64-4AA4-8BC0-A061136571C4}">
      <dgm:prSet/>
      <dgm:spPr/>
      <dgm:t>
        <a:bodyPr/>
        <a:lstStyle/>
        <a:p>
          <a:endParaRPr lang="zh-TW" altLang="en-US"/>
        </a:p>
      </dgm:t>
    </dgm:pt>
    <dgm:pt modelId="{F4944360-CF02-49DE-8E48-B9E263CCF448}" type="sibTrans" cxnId="{26D6F362-4A64-4AA4-8BC0-A061136571C4}">
      <dgm:prSet/>
      <dgm:spPr/>
      <dgm:t>
        <a:bodyPr/>
        <a:lstStyle/>
        <a:p>
          <a:endParaRPr lang="zh-TW" altLang="en-US"/>
        </a:p>
      </dgm:t>
    </dgm:pt>
    <dgm:pt modelId="{4FFA6019-1934-493F-84F7-63BFFF63D587}">
      <dgm:prSet phldrT="[文字]" custT="1"/>
      <dgm:spPr/>
      <dgm:t>
        <a:bodyPr/>
        <a:lstStyle/>
        <a:p>
          <a:r>
            <a:rPr lang="zh-TW" altLang="en-US" sz="4000" b="1" strike="noStrike" dirty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課堂學習</a:t>
          </a:r>
        </a:p>
      </dgm:t>
    </dgm:pt>
    <dgm:pt modelId="{0469C453-2481-45D9-B421-27884BD3B4FB}" type="parTrans" cxnId="{C6B3908D-948B-4775-BDEE-5141DD9BF084}">
      <dgm:prSet/>
      <dgm:spPr/>
      <dgm:t>
        <a:bodyPr/>
        <a:lstStyle/>
        <a:p>
          <a:endParaRPr lang="zh-TW" altLang="en-US"/>
        </a:p>
      </dgm:t>
    </dgm:pt>
    <dgm:pt modelId="{FE22D7E4-D229-4ABA-971F-1C7ACAA609BD}" type="sibTrans" cxnId="{C6B3908D-948B-4775-BDEE-5141DD9BF084}">
      <dgm:prSet/>
      <dgm:spPr/>
      <dgm:t>
        <a:bodyPr/>
        <a:lstStyle/>
        <a:p>
          <a:endParaRPr lang="zh-TW" altLang="en-US"/>
        </a:p>
      </dgm:t>
    </dgm:pt>
    <dgm:pt modelId="{641FCA41-3A73-4A0B-A1C8-626FA14E5881}">
      <dgm:prSet phldrT="[文字]" custT="1"/>
      <dgm:spPr/>
      <dgm:t>
        <a:bodyPr/>
        <a:lstStyle/>
        <a:p>
          <a:r>
            <a:rPr lang="zh-TW" altLang="en-US" sz="4000" b="1" dirty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課後複習</a:t>
          </a:r>
        </a:p>
      </dgm:t>
    </dgm:pt>
    <dgm:pt modelId="{F48E7B04-5515-4B3C-923F-2901FEA19A21}" type="parTrans" cxnId="{6996F42D-CDF9-4516-BAB6-27D0ED29F58A}">
      <dgm:prSet/>
      <dgm:spPr/>
      <dgm:t>
        <a:bodyPr/>
        <a:lstStyle/>
        <a:p>
          <a:endParaRPr lang="zh-TW" altLang="en-US"/>
        </a:p>
      </dgm:t>
    </dgm:pt>
    <dgm:pt modelId="{BA43C862-F15D-437A-A512-61BF953116DE}" type="sibTrans" cxnId="{6996F42D-CDF9-4516-BAB6-27D0ED29F58A}">
      <dgm:prSet/>
      <dgm:spPr/>
      <dgm:t>
        <a:bodyPr/>
        <a:lstStyle/>
        <a:p>
          <a:endParaRPr lang="zh-TW" altLang="en-US"/>
        </a:p>
      </dgm:t>
    </dgm:pt>
    <dgm:pt modelId="{3E41A8C9-8270-4E6B-8974-786E37034BEA}" type="pres">
      <dgm:prSet presAssocID="{B64F18D2-F040-43D1-9067-83B6FB7BCC45}" presName="arrowDiagram" presStyleCnt="0">
        <dgm:presLayoutVars>
          <dgm:chMax val="5"/>
          <dgm:dir/>
          <dgm:resizeHandles val="exact"/>
        </dgm:presLayoutVars>
      </dgm:prSet>
      <dgm:spPr/>
    </dgm:pt>
    <dgm:pt modelId="{11F0BEA3-780E-4D0A-809D-7C79C4D2DE16}" type="pres">
      <dgm:prSet presAssocID="{B64F18D2-F040-43D1-9067-83B6FB7BCC45}" presName="arrow" presStyleLbl="bgShp" presStyleIdx="0" presStyleCnt="1"/>
      <dgm:spPr>
        <a:ln>
          <a:noFill/>
        </a:ln>
      </dgm:spPr>
    </dgm:pt>
    <dgm:pt modelId="{5918C15F-1E4D-4CA7-ADB6-1EF15C48DB32}" type="pres">
      <dgm:prSet presAssocID="{B64F18D2-F040-43D1-9067-83B6FB7BCC45}" presName="arrowDiagram3" presStyleCnt="0"/>
      <dgm:spPr/>
    </dgm:pt>
    <dgm:pt modelId="{9043D5A5-5CB3-4952-AFAC-5F78D3E81A31}" type="pres">
      <dgm:prSet presAssocID="{F9DAA47B-BF45-4BDE-980A-7A8534012885}" presName="bullet3a" presStyleLbl="node1" presStyleIdx="0" presStyleCnt="3"/>
      <dgm:spPr/>
    </dgm:pt>
    <dgm:pt modelId="{F78389D6-6113-4189-9AA2-5749E689DE55}" type="pres">
      <dgm:prSet presAssocID="{F9DAA47B-BF45-4BDE-980A-7A8534012885}" presName="textBox3a" presStyleLbl="revTx" presStyleIdx="0" presStyleCnt="3" custScaleX="141690" custScaleY="34868" custLinFactNeighborX="23875" custLinFactNeighborY="-2958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8C0AA60-98D6-4C07-B92D-818F130BCE88}" type="pres">
      <dgm:prSet presAssocID="{4FFA6019-1934-493F-84F7-63BFFF63D587}" presName="bullet3b" presStyleLbl="node1" presStyleIdx="1" presStyleCnt="3"/>
      <dgm:spPr/>
    </dgm:pt>
    <dgm:pt modelId="{9E569A65-8E44-4746-8652-5A8E32C940C9}" type="pres">
      <dgm:prSet presAssocID="{4FFA6019-1934-493F-84F7-63BFFF63D587}" presName="textBox3b" presStyleLbl="revTx" presStyleIdx="1" presStyleCnt="3" custScaleX="163399" custScaleY="25750" custLinFactNeighborX="16340" custLinFactNeighborY="-2018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5D80F0D-DA0D-4F45-926F-9F5D1B2124BC}" type="pres">
      <dgm:prSet presAssocID="{641FCA41-3A73-4A0B-A1C8-626FA14E5881}" presName="bullet3c" presStyleLbl="node1" presStyleIdx="2" presStyleCnt="3"/>
      <dgm:spPr/>
    </dgm:pt>
    <dgm:pt modelId="{4A6950B6-FF8E-4EAD-AA8B-0F8836178FC2}" type="pres">
      <dgm:prSet presAssocID="{641FCA41-3A73-4A0B-A1C8-626FA14E5881}" presName="textBox3c" presStyleLbl="revTx" presStyleIdx="2" presStyleCnt="3" custScaleX="146487" custScaleY="32853" custLinFactNeighborX="11683" custLinFactNeighborY="-1454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6D6F362-4A64-4AA4-8BC0-A061136571C4}" srcId="{B64F18D2-F040-43D1-9067-83B6FB7BCC45}" destId="{F9DAA47B-BF45-4BDE-980A-7A8534012885}" srcOrd="0" destOrd="0" parTransId="{5E5EA63A-A226-4539-920F-E48F921F6AA6}" sibTransId="{F4944360-CF02-49DE-8E48-B9E263CCF448}"/>
    <dgm:cxn modelId="{6996F42D-CDF9-4516-BAB6-27D0ED29F58A}" srcId="{B64F18D2-F040-43D1-9067-83B6FB7BCC45}" destId="{641FCA41-3A73-4A0B-A1C8-626FA14E5881}" srcOrd="2" destOrd="0" parTransId="{F48E7B04-5515-4B3C-923F-2901FEA19A21}" sibTransId="{BA43C862-F15D-437A-A512-61BF953116DE}"/>
    <dgm:cxn modelId="{AA4D17E4-0F99-4C7C-BD52-DDCECEFF1BF4}" type="presOf" srcId="{4FFA6019-1934-493F-84F7-63BFFF63D587}" destId="{9E569A65-8E44-4746-8652-5A8E32C940C9}" srcOrd="0" destOrd="0" presId="urn:microsoft.com/office/officeart/2005/8/layout/arrow2"/>
    <dgm:cxn modelId="{B436DB4E-A6FE-4F7E-B459-880C7CE6E5E4}" type="presOf" srcId="{B64F18D2-F040-43D1-9067-83B6FB7BCC45}" destId="{3E41A8C9-8270-4E6B-8974-786E37034BEA}" srcOrd="0" destOrd="0" presId="urn:microsoft.com/office/officeart/2005/8/layout/arrow2"/>
    <dgm:cxn modelId="{74A04469-246D-4620-BB8E-B49E44FBE3D6}" type="presOf" srcId="{F9DAA47B-BF45-4BDE-980A-7A8534012885}" destId="{F78389D6-6113-4189-9AA2-5749E689DE55}" srcOrd="0" destOrd="0" presId="urn:microsoft.com/office/officeart/2005/8/layout/arrow2"/>
    <dgm:cxn modelId="{C6B3908D-948B-4775-BDEE-5141DD9BF084}" srcId="{B64F18D2-F040-43D1-9067-83B6FB7BCC45}" destId="{4FFA6019-1934-493F-84F7-63BFFF63D587}" srcOrd="1" destOrd="0" parTransId="{0469C453-2481-45D9-B421-27884BD3B4FB}" sibTransId="{FE22D7E4-D229-4ABA-971F-1C7ACAA609BD}"/>
    <dgm:cxn modelId="{51582D57-1DD0-4E57-AF2F-ADC8843669E7}" type="presOf" srcId="{641FCA41-3A73-4A0B-A1C8-626FA14E5881}" destId="{4A6950B6-FF8E-4EAD-AA8B-0F8836178FC2}" srcOrd="0" destOrd="0" presId="urn:microsoft.com/office/officeart/2005/8/layout/arrow2"/>
    <dgm:cxn modelId="{2165C349-B114-4AAC-94B7-2914B31161BF}" type="presParOf" srcId="{3E41A8C9-8270-4E6B-8974-786E37034BEA}" destId="{11F0BEA3-780E-4D0A-809D-7C79C4D2DE16}" srcOrd="0" destOrd="0" presId="urn:microsoft.com/office/officeart/2005/8/layout/arrow2"/>
    <dgm:cxn modelId="{3BD957E6-0D5E-45B6-9DBB-7E7452C105B2}" type="presParOf" srcId="{3E41A8C9-8270-4E6B-8974-786E37034BEA}" destId="{5918C15F-1E4D-4CA7-ADB6-1EF15C48DB32}" srcOrd="1" destOrd="0" presId="urn:microsoft.com/office/officeart/2005/8/layout/arrow2"/>
    <dgm:cxn modelId="{485FD2CB-21EC-42EA-B6C4-382CFC69B8B5}" type="presParOf" srcId="{5918C15F-1E4D-4CA7-ADB6-1EF15C48DB32}" destId="{9043D5A5-5CB3-4952-AFAC-5F78D3E81A31}" srcOrd="0" destOrd="0" presId="urn:microsoft.com/office/officeart/2005/8/layout/arrow2"/>
    <dgm:cxn modelId="{DDF0199A-1AA3-4057-84BC-D356341877FF}" type="presParOf" srcId="{5918C15F-1E4D-4CA7-ADB6-1EF15C48DB32}" destId="{F78389D6-6113-4189-9AA2-5749E689DE55}" srcOrd="1" destOrd="0" presId="urn:microsoft.com/office/officeart/2005/8/layout/arrow2"/>
    <dgm:cxn modelId="{7206B956-ECF5-46E9-963E-522BBF2A1466}" type="presParOf" srcId="{5918C15F-1E4D-4CA7-ADB6-1EF15C48DB32}" destId="{B8C0AA60-98D6-4C07-B92D-818F130BCE88}" srcOrd="2" destOrd="0" presId="urn:microsoft.com/office/officeart/2005/8/layout/arrow2"/>
    <dgm:cxn modelId="{49B6D1D0-C903-4CB4-A321-23C1EFEA123A}" type="presParOf" srcId="{5918C15F-1E4D-4CA7-ADB6-1EF15C48DB32}" destId="{9E569A65-8E44-4746-8652-5A8E32C940C9}" srcOrd="3" destOrd="0" presId="urn:microsoft.com/office/officeart/2005/8/layout/arrow2"/>
    <dgm:cxn modelId="{DC8DD0ED-59B0-400C-99BA-861F57B16E82}" type="presParOf" srcId="{5918C15F-1E4D-4CA7-ADB6-1EF15C48DB32}" destId="{35D80F0D-DA0D-4F45-926F-9F5D1B2124BC}" srcOrd="4" destOrd="0" presId="urn:microsoft.com/office/officeart/2005/8/layout/arrow2"/>
    <dgm:cxn modelId="{161E0243-574F-4149-BF10-0635535464AE}" type="presParOf" srcId="{5918C15F-1E4D-4CA7-ADB6-1EF15C48DB32}" destId="{4A6950B6-FF8E-4EAD-AA8B-0F8836178FC2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4BC18-6F9A-4AEC-A8EC-D16895436963}">
      <dsp:nvSpPr>
        <dsp:cNvPr id="0" name=""/>
        <dsp:cNvSpPr/>
      </dsp:nvSpPr>
      <dsp:spPr>
        <a:xfrm>
          <a:off x="2348829" y="2191121"/>
          <a:ext cx="2678037" cy="2678037"/>
        </a:xfrm>
        <a:prstGeom prst="gear9">
          <a:avLst/>
        </a:prstGeom>
        <a:solidFill>
          <a:srgbClr val="92D050"/>
        </a:solidFill>
        <a:ln w="381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6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學生</a:t>
          </a:r>
        </a:p>
      </dsp:txBody>
      <dsp:txXfrm>
        <a:off x="2887234" y="2818438"/>
        <a:ext cx="1601227" cy="1376567"/>
      </dsp:txXfrm>
    </dsp:sp>
    <dsp:sp modelId="{D105F10A-51D5-4D3B-B1A0-3A14020FD9B7}">
      <dsp:nvSpPr>
        <dsp:cNvPr id="0" name=""/>
        <dsp:cNvSpPr/>
      </dsp:nvSpPr>
      <dsp:spPr>
        <a:xfrm>
          <a:off x="790698" y="1558131"/>
          <a:ext cx="1947664" cy="1947664"/>
        </a:xfrm>
        <a:prstGeom prst="gear6">
          <a:avLst/>
        </a:prstGeom>
        <a:solidFill>
          <a:srgbClr val="00B0F0"/>
        </a:solidFill>
        <a:ln w="381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家長</a:t>
          </a:r>
        </a:p>
      </dsp:txBody>
      <dsp:txXfrm>
        <a:off x="1281028" y="2051425"/>
        <a:ext cx="967004" cy="961076"/>
      </dsp:txXfrm>
    </dsp:sp>
    <dsp:sp modelId="{FF1FAC84-064E-49BA-9CD8-6DBD84D94F14}">
      <dsp:nvSpPr>
        <dsp:cNvPr id="0" name=""/>
        <dsp:cNvSpPr/>
      </dsp:nvSpPr>
      <dsp:spPr>
        <a:xfrm rot="20700000">
          <a:off x="1881589" y="214441"/>
          <a:ext cx="1908313" cy="1908313"/>
        </a:xfrm>
        <a:prstGeom prst="gear6">
          <a:avLst/>
        </a:prstGeom>
        <a:solidFill>
          <a:srgbClr val="FFC000"/>
        </a:solidFill>
        <a:ln w="25400" cap="flat" cmpd="sng" algn="ctr">
          <a:solidFill>
            <a:srgbClr val="FF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重要他人</a:t>
          </a:r>
        </a:p>
      </dsp:txBody>
      <dsp:txXfrm rot="-20700000">
        <a:off x="2300138" y="632990"/>
        <a:ext cx="1071215" cy="1071215"/>
      </dsp:txXfrm>
    </dsp:sp>
    <dsp:sp modelId="{F24AAD2B-BF64-4451-B2DA-F9A32DACBA19}">
      <dsp:nvSpPr>
        <dsp:cNvPr id="0" name=""/>
        <dsp:cNvSpPr/>
      </dsp:nvSpPr>
      <dsp:spPr>
        <a:xfrm>
          <a:off x="2150384" y="1782744"/>
          <a:ext cx="3427888" cy="3427888"/>
        </a:xfrm>
        <a:prstGeom prst="circularArrow">
          <a:avLst>
            <a:gd name="adj1" fmla="val 4687"/>
            <a:gd name="adj2" fmla="val 299029"/>
            <a:gd name="adj3" fmla="val 2530222"/>
            <a:gd name="adj4" fmla="val 15831322"/>
            <a:gd name="adj5" fmla="val 5469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71822E-360D-43D3-86E3-A75DAD1CD3A5}">
      <dsp:nvSpPr>
        <dsp:cNvPr id="0" name=""/>
        <dsp:cNvSpPr/>
      </dsp:nvSpPr>
      <dsp:spPr>
        <a:xfrm>
          <a:off x="445771" y="1124290"/>
          <a:ext cx="2490575" cy="249057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271545-1811-4712-A500-FC0FC419A452}">
      <dsp:nvSpPr>
        <dsp:cNvPr id="0" name=""/>
        <dsp:cNvSpPr/>
      </dsp:nvSpPr>
      <dsp:spPr>
        <a:xfrm>
          <a:off x="1440176" y="-206446"/>
          <a:ext cx="2685341" cy="268534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18A5EF-14CC-4D99-B9B5-ADC491578342}">
      <dsp:nvSpPr>
        <dsp:cNvPr id="0" name=""/>
        <dsp:cNvSpPr/>
      </dsp:nvSpPr>
      <dsp:spPr>
        <a:xfrm rot="16200000">
          <a:off x="1116124" y="-1116124"/>
          <a:ext cx="2664295" cy="4896544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考試分發</a:t>
          </a:r>
          <a:r>
            <a:rPr lang="en-US" altLang="zh-TW" sz="3200" kern="1200" dirty="0">
              <a:latin typeface="標楷體" pitchFamily="65" charset="-120"/>
              <a:ea typeface="標楷體" pitchFamily="65" charset="-120"/>
            </a:rPr>
            <a:t>-2</a:t>
          </a: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班</a:t>
          </a:r>
          <a:endParaRPr lang="en-US" altLang="zh-TW" sz="3200" kern="1200" dirty="0">
            <a:latin typeface="標楷體" pitchFamily="65" charset="-120"/>
            <a:ea typeface="標楷體" pitchFamily="65" charset="-12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>
              <a:latin typeface="標楷體" pitchFamily="65" charset="-120"/>
              <a:ea typeface="標楷體" pitchFamily="65" charset="-120"/>
            </a:rPr>
            <a:t>50</a:t>
          </a: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個名額</a:t>
          </a:r>
          <a:endParaRPr lang="en-US" altLang="zh-TW" sz="3200" kern="1200" dirty="0">
            <a:latin typeface="標楷體" pitchFamily="65" charset="-120"/>
            <a:ea typeface="標楷體" pitchFamily="65" charset="-120"/>
          </a:endParaRPr>
        </a:p>
      </dsp:txBody>
      <dsp:txXfrm rot="5400000">
        <a:off x="-1" y="1"/>
        <a:ext cx="4896544" cy="1998222"/>
      </dsp:txXfrm>
    </dsp:sp>
    <dsp:sp modelId="{3FA2D15B-CF76-4202-AA22-9C6B1404492F}">
      <dsp:nvSpPr>
        <dsp:cNvPr id="0" name=""/>
        <dsp:cNvSpPr/>
      </dsp:nvSpPr>
      <dsp:spPr>
        <a:xfrm>
          <a:off x="4852573" y="0"/>
          <a:ext cx="4896544" cy="2664295"/>
        </a:xfrm>
        <a:prstGeom prst="round1Rect">
          <a:avLst/>
        </a:prstGeom>
        <a:solidFill>
          <a:schemeClr val="accent5">
            <a:hueOff val="-4326688"/>
            <a:satOff val="2309"/>
            <a:lumOff val="-100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專業群科</a:t>
          </a:r>
          <a:r>
            <a:rPr lang="en-US" altLang="zh-TW" sz="3200" kern="1200" dirty="0">
              <a:latin typeface="標楷體" pitchFamily="65" charset="-120"/>
              <a:ea typeface="標楷體" pitchFamily="65" charset="-120"/>
            </a:rPr>
            <a:t>-71</a:t>
          </a: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班</a:t>
          </a:r>
          <a:r>
            <a:rPr lang="en-US" altLang="zh-TW" sz="3200" kern="12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3200" kern="1200" dirty="0">
              <a:latin typeface="標楷體" pitchFamily="65" charset="-120"/>
              <a:ea typeface="標楷體" pitchFamily="65" charset="-120"/>
            </a:rPr>
          </a:br>
          <a:r>
            <a:rPr lang="en-US" altLang="zh-TW" sz="3200" kern="1200" dirty="0">
              <a:latin typeface="標楷體" pitchFamily="65" charset="-120"/>
              <a:ea typeface="標楷體" pitchFamily="65" charset="-120"/>
            </a:rPr>
            <a:t>2223</a:t>
          </a: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個名額</a:t>
          </a:r>
        </a:p>
      </dsp:txBody>
      <dsp:txXfrm>
        <a:off x="4852573" y="0"/>
        <a:ext cx="4896544" cy="1998222"/>
      </dsp:txXfrm>
    </dsp:sp>
    <dsp:sp modelId="{E95F4473-6895-42D5-9283-BB264002653F}">
      <dsp:nvSpPr>
        <dsp:cNvPr id="0" name=""/>
        <dsp:cNvSpPr/>
      </dsp:nvSpPr>
      <dsp:spPr>
        <a:xfrm rot="10800000">
          <a:off x="0" y="2664295"/>
          <a:ext cx="4896544" cy="2664295"/>
        </a:xfrm>
        <a:prstGeom prst="round1Rect">
          <a:avLst/>
        </a:prstGeom>
        <a:solidFill>
          <a:schemeClr val="accent5">
            <a:hueOff val="-8653376"/>
            <a:satOff val="4617"/>
            <a:lumOff val="-201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科學班</a:t>
          </a:r>
          <a:r>
            <a:rPr lang="en-US" altLang="zh-TW" sz="3200" kern="1200" dirty="0">
              <a:latin typeface="標楷體" pitchFamily="65" charset="-120"/>
              <a:ea typeface="標楷體" pitchFamily="65" charset="-120"/>
            </a:rPr>
            <a:t>-1</a:t>
          </a: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班</a:t>
          </a:r>
          <a:r>
            <a:rPr lang="en-US" altLang="zh-TW" sz="3200" kern="12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3200" kern="1200" dirty="0">
              <a:latin typeface="標楷體" pitchFamily="65" charset="-120"/>
              <a:ea typeface="標楷體" pitchFamily="65" charset="-120"/>
            </a:rPr>
          </a:br>
          <a:r>
            <a:rPr lang="en-US" altLang="zh-TW" sz="3200" kern="1200" dirty="0">
              <a:latin typeface="標楷體" pitchFamily="65" charset="-120"/>
              <a:ea typeface="標楷體" pitchFamily="65" charset="-120"/>
            </a:rPr>
            <a:t>25</a:t>
          </a: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個名額</a:t>
          </a:r>
        </a:p>
      </dsp:txBody>
      <dsp:txXfrm rot="10800000">
        <a:off x="0" y="3330369"/>
        <a:ext cx="4896544" cy="1998222"/>
      </dsp:txXfrm>
    </dsp:sp>
    <dsp:sp modelId="{6AB11538-AE62-4BBD-9767-0683C1A64A5B}">
      <dsp:nvSpPr>
        <dsp:cNvPr id="0" name=""/>
        <dsp:cNvSpPr/>
      </dsp:nvSpPr>
      <dsp:spPr>
        <a:xfrm rot="5400000">
          <a:off x="6012668" y="1548171"/>
          <a:ext cx="2664295" cy="4896544"/>
        </a:xfrm>
        <a:prstGeom prst="round1Rect">
          <a:avLst/>
        </a:prstGeom>
        <a:solidFill>
          <a:schemeClr val="accent5">
            <a:hueOff val="-12980063"/>
            <a:satOff val="6926"/>
            <a:lumOff val="-30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體育班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-15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班    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473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個名額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kern="1200" dirty="0">
              <a:latin typeface="標楷體" pitchFamily="65" charset="-120"/>
              <a:ea typeface="標楷體" pitchFamily="65" charset="-120"/>
            </a:rPr>
          </a:b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藝才美術班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-4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120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個名額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kern="1200" dirty="0">
              <a:latin typeface="標楷體" pitchFamily="65" charset="-120"/>
              <a:ea typeface="標楷體" pitchFamily="65" charset="-120"/>
            </a:rPr>
          </a:b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藝才音樂班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-3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90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個名額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kern="1200" dirty="0">
              <a:latin typeface="標楷體" pitchFamily="65" charset="-120"/>
              <a:ea typeface="標楷體" pitchFamily="65" charset="-120"/>
            </a:rPr>
          </a:b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藝才舞蹈班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-1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30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個名額</a:t>
          </a:r>
        </a:p>
      </dsp:txBody>
      <dsp:txXfrm rot="-5400000">
        <a:off x="4896544" y="3330369"/>
        <a:ext cx="4896544" cy="1998222"/>
      </dsp:txXfrm>
    </dsp:sp>
    <dsp:sp modelId="{7595E15C-553B-471B-9ADC-ED155AB191E3}">
      <dsp:nvSpPr>
        <dsp:cNvPr id="0" name=""/>
        <dsp:cNvSpPr/>
      </dsp:nvSpPr>
      <dsp:spPr>
        <a:xfrm>
          <a:off x="3208396" y="1998221"/>
          <a:ext cx="3376294" cy="1332147"/>
        </a:xfrm>
        <a:prstGeom prst="roundRect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110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學年度桃連區特色招生甄選</a:t>
          </a:r>
        </a:p>
      </dsp:txBody>
      <dsp:txXfrm>
        <a:off x="3273426" y="2063251"/>
        <a:ext cx="3246234" cy="12020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539567-1F23-4E76-A758-5A862BB9EFFC}">
      <dsp:nvSpPr>
        <dsp:cNvPr id="0" name=""/>
        <dsp:cNvSpPr/>
      </dsp:nvSpPr>
      <dsp:spPr>
        <a:xfrm>
          <a:off x="2292934" y="0"/>
          <a:ext cx="1534272" cy="1736990"/>
        </a:xfrm>
        <a:prstGeom prst="rightArrow">
          <a:avLst>
            <a:gd name="adj1" fmla="val 75000"/>
            <a:gd name="adj2" fmla="val 50000"/>
          </a:avLst>
        </a:prstGeom>
        <a:solidFill>
          <a:srgbClr val="B1FFFF">
            <a:alpha val="90000"/>
          </a:srgbClr>
        </a:solidFill>
        <a:ln w="25400" cap="flat" cmpd="sng" algn="ctr">
          <a:solidFill>
            <a:schemeClr val="tx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b="1" u="sng" kern="1200" dirty="0">
              <a:solidFill>
                <a:schemeClr val="tx1"/>
              </a:solidFill>
            </a:rPr>
            <a:t>採計</a:t>
          </a:r>
          <a:r>
            <a:rPr lang="en-US" altLang="zh-TW" sz="2000" b="1" u="sng" kern="1200" dirty="0">
              <a:solidFill>
                <a:schemeClr val="tx1"/>
              </a:solidFill>
            </a:rPr>
            <a:t>32</a:t>
          </a:r>
          <a:r>
            <a:rPr lang="zh-TW" altLang="en-US" sz="2000" b="1" u="sng" kern="1200" dirty="0">
              <a:solidFill>
                <a:schemeClr val="tx1"/>
              </a:solidFill>
            </a:rPr>
            <a:t>分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solidFill>
                <a:schemeClr val="tx1"/>
              </a:solidFill>
            </a:rPr>
            <a:t>總分</a:t>
          </a:r>
          <a:r>
            <a:rPr lang="en-US" altLang="zh-TW" sz="2000" kern="1200" dirty="0">
              <a:solidFill>
                <a:schemeClr val="tx1"/>
              </a:solidFill>
            </a:rPr>
            <a:t>32</a:t>
          </a:r>
          <a:r>
            <a:rPr lang="zh-TW" altLang="en-US" sz="2000" kern="1200" dirty="0">
              <a:solidFill>
                <a:schemeClr val="tx1"/>
              </a:solidFill>
            </a:rPr>
            <a:t>分</a:t>
          </a:r>
        </a:p>
      </dsp:txBody>
      <dsp:txXfrm>
        <a:off x="2292934" y="217124"/>
        <a:ext cx="958920" cy="1302742"/>
      </dsp:txXfrm>
    </dsp:sp>
    <dsp:sp modelId="{50818BBC-F477-4D9E-837A-21259D15C457}">
      <dsp:nvSpPr>
        <dsp:cNvPr id="0" name=""/>
        <dsp:cNvSpPr/>
      </dsp:nvSpPr>
      <dsp:spPr>
        <a:xfrm>
          <a:off x="997" y="0"/>
          <a:ext cx="2291937" cy="1736990"/>
        </a:xfrm>
        <a:prstGeom prst="roundRect">
          <a:avLst/>
        </a:prstGeom>
        <a:solidFill>
          <a:srgbClr val="00009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適性輔導</a:t>
          </a:r>
        </a:p>
      </dsp:txBody>
      <dsp:txXfrm>
        <a:off x="85790" y="84793"/>
        <a:ext cx="2122351" cy="1567404"/>
      </dsp:txXfrm>
    </dsp:sp>
    <dsp:sp modelId="{B9BF2826-A93F-484E-809F-0952285A6A23}">
      <dsp:nvSpPr>
        <dsp:cNvPr id="0" name=""/>
        <dsp:cNvSpPr/>
      </dsp:nvSpPr>
      <dsp:spPr>
        <a:xfrm>
          <a:off x="2285214" y="1910689"/>
          <a:ext cx="1542135" cy="1736990"/>
        </a:xfrm>
        <a:prstGeom prst="rightArrow">
          <a:avLst>
            <a:gd name="adj1" fmla="val 75000"/>
            <a:gd name="adj2" fmla="val 50000"/>
          </a:avLst>
        </a:prstGeom>
        <a:solidFill>
          <a:srgbClr val="B1FFFF">
            <a:alpha val="90000"/>
          </a:srgbClr>
        </a:solidFill>
        <a:ln w="25400" cap="flat" cmpd="sng" algn="ctr">
          <a:solidFill>
            <a:srgbClr val="00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b="1" u="sng" kern="1200" dirty="0">
              <a:solidFill>
                <a:schemeClr val="tx1"/>
              </a:solidFill>
            </a:rPr>
            <a:t>採計</a:t>
          </a:r>
          <a:r>
            <a:rPr lang="en-US" altLang="zh-TW" sz="2000" b="1" u="sng" kern="1200" dirty="0">
              <a:solidFill>
                <a:schemeClr val="tx1"/>
              </a:solidFill>
            </a:rPr>
            <a:t>35</a:t>
          </a:r>
          <a:r>
            <a:rPr lang="zh-TW" altLang="en-US" sz="2000" b="1" u="sng" kern="1200" dirty="0">
              <a:solidFill>
                <a:schemeClr val="tx1"/>
              </a:solidFill>
            </a:rPr>
            <a:t>分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solidFill>
                <a:schemeClr val="tx1"/>
              </a:solidFill>
            </a:rPr>
            <a:t>總分</a:t>
          </a:r>
          <a:r>
            <a:rPr lang="en-US" altLang="zh-TW" sz="2000" kern="1200" dirty="0">
              <a:solidFill>
                <a:schemeClr val="tx1"/>
              </a:solidFill>
            </a:rPr>
            <a:t>42</a:t>
          </a:r>
          <a:r>
            <a:rPr lang="zh-TW" altLang="en-US" sz="2000" kern="1200" dirty="0">
              <a:solidFill>
                <a:schemeClr val="tx1"/>
              </a:solidFill>
            </a:rPr>
            <a:t>分</a:t>
          </a:r>
        </a:p>
      </dsp:txBody>
      <dsp:txXfrm>
        <a:off x="2285214" y="2127813"/>
        <a:ext cx="963834" cy="1302742"/>
      </dsp:txXfrm>
    </dsp:sp>
    <dsp:sp modelId="{09D89B46-01BD-4CE7-8FF2-34FB9ACC1234}">
      <dsp:nvSpPr>
        <dsp:cNvPr id="0" name=""/>
        <dsp:cNvSpPr/>
      </dsp:nvSpPr>
      <dsp:spPr>
        <a:xfrm>
          <a:off x="453" y="1957171"/>
          <a:ext cx="2284360" cy="1736990"/>
        </a:xfrm>
        <a:prstGeom prst="roundRect">
          <a:avLst/>
        </a:prstGeom>
        <a:solidFill>
          <a:srgbClr val="00009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多元學習</a:t>
          </a:r>
        </a:p>
      </dsp:txBody>
      <dsp:txXfrm>
        <a:off x="85246" y="2041964"/>
        <a:ext cx="2114774" cy="1567404"/>
      </dsp:txXfrm>
    </dsp:sp>
    <dsp:sp modelId="{413D0A37-9639-43F8-AAA7-6563C960F0FF}">
      <dsp:nvSpPr>
        <dsp:cNvPr id="0" name=""/>
        <dsp:cNvSpPr/>
      </dsp:nvSpPr>
      <dsp:spPr>
        <a:xfrm>
          <a:off x="2185500" y="3821378"/>
          <a:ext cx="1541149" cy="1736990"/>
        </a:xfrm>
        <a:prstGeom prst="rightArrow">
          <a:avLst>
            <a:gd name="adj1" fmla="val 75000"/>
            <a:gd name="adj2" fmla="val 50000"/>
          </a:avLst>
        </a:prstGeom>
        <a:solidFill>
          <a:srgbClr val="B1FFFF">
            <a:alpha val="90000"/>
          </a:srgbClr>
        </a:solidFill>
        <a:ln w="25400" cap="flat" cmpd="sng" algn="ctr">
          <a:solidFill>
            <a:srgbClr val="00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600" tIns="15240" rIns="0" bIns="15240" numCol="1" spcCol="1270" anchor="ctr" anchorCtr="0">
          <a:noAutofit/>
        </a:bodyPr>
        <a:lstStyle/>
        <a:p>
          <a:pPr marL="252000" lvl="1" indent="-228600" algn="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400" kern="1200" dirty="0">
              <a:solidFill>
                <a:schemeClr val="tx1"/>
              </a:solidFill>
              <a:latin typeface="+mn-lt"/>
            </a:rPr>
            <a:t>33</a:t>
          </a:r>
          <a:r>
            <a:rPr lang="zh-TW" altLang="en-US" sz="2400" kern="1200" dirty="0">
              <a:solidFill>
                <a:schemeClr val="tx1"/>
              </a:solidFill>
              <a:latin typeface="+mn-lt"/>
            </a:rPr>
            <a:t>分</a:t>
          </a:r>
        </a:p>
      </dsp:txBody>
      <dsp:txXfrm>
        <a:off x="2185500" y="4038502"/>
        <a:ext cx="963218" cy="1302742"/>
      </dsp:txXfrm>
    </dsp:sp>
    <dsp:sp modelId="{BDD9785E-5988-4D9A-BEBF-25DE815D2930}">
      <dsp:nvSpPr>
        <dsp:cNvPr id="0" name=""/>
        <dsp:cNvSpPr/>
      </dsp:nvSpPr>
      <dsp:spPr>
        <a:xfrm>
          <a:off x="19506" y="3821378"/>
          <a:ext cx="2281591" cy="1736990"/>
        </a:xfrm>
        <a:prstGeom prst="roundRect">
          <a:avLst/>
        </a:prstGeom>
        <a:solidFill>
          <a:srgbClr val="00009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教育會考</a:t>
          </a:r>
        </a:p>
      </dsp:txBody>
      <dsp:txXfrm>
        <a:off x="104299" y="3906171"/>
        <a:ext cx="2112005" cy="15674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3B773A-443A-F24F-A937-5A59AE6AA9D4}">
      <dsp:nvSpPr>
        <dsp:cNvPr id="0" name=""/>
        <dsp:cNvSpPr/>
      </dsp:nvSpPr>
      <dsp:spPr>
        <a:xfrm>
          <a:off x="0" y="0"/>
          <a:ext cx="8983662" cy="5530199"/>
        </a:xfrm>
        <a:prstGeom prst="rightArrow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F0BEA3-780E-4D0A-809D-7C79C4D2DE16}">
      <dsp:nvSpPr>
        <dsp:cNvPr id="0" name=""/>
        <dsp:cNvSpPr/>
      </dsp:nvSpPr>
      <dsp:spPr>
        <a:xfrm>
          <a:off x="0" y="9001"/>
          <a:ext cx="7344816" cy="459051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43D5A5-5CB3-4952-AFAC-5F78D3E81A31}">
      <dsp:nvSpPr>
        <dsp:cNvPr id="0" name=""/>
        <dsp:cNvSpPr/>
      </dsp:nvSpPr>
      <dsp:spPr>
        <a:xfrm>
          <a:off x="932791" y="3177371"/>
          <a:ext cx="190965" cy="1909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8389D6-6113-4189-9AA2-5749E689DE55}">
      <dsp:nvSpPr>
        <dsp:cNvPr id="0" name=""/>
        <dsp:cNvSpPr/>
      </dsp:nvSpPr>
      <dsp:spPr>
        <a:xfrm>
          <a:off x="1080127" y="3312374"/>
          <a:ext cx="2424800" cy="46257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189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kern="1200" dirty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課前預習</a:t>
          </a:r>
        </a:p>
      </dsp:txBody>
      <dsp:txXfrm>
        <a:off x="1080127" y="3312374"/>
        <a:ext cx="2424800" cy="462578"/>
      </dsp:txXfrm>
    </dsp:sp>
    <dsp:sp modelId="{B8C0AA60-98D6-4C07-B92D-818F130BCE88}">
      <dsp:nvSpPr>
        <dsp:cNvPr id="0" name=""/>
        <dsp:cNvSpPr/>
      </dsp:nvSpPr>
      <dsp:spPr>
        <a:xfrm>
          <a:off x="2618426" y="1929670"/>
          <a:ext cx="345206" cy="3452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569A65-8E44-4746-8652-5A8E32C940C9}">
      <dsp:nvSpPr>
        <dsp:cNvPr id="0" name=""/>
        <dsp:cNvSpPr/>
      </dsp:nvSpPr>
      <dsp:spPr>
        <a:xfrm>
          <a:off x="2520279" y="2525305"/>
          <a:ext cx="2880325" cy="64303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918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strike="noStrike" kern="1200" dirty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課堂學習</a:t>
          </a:r>
        </a:p>
      </dsp:txBody>
      <dsp:txXfrm>
        <a:off x="2520279" y="2525305"/>
        <a:ext cx="2880325" cy="643038"/>
      </dsp:txXfrm>
    </dsp:sp>
    <dsp:sp modelId="{35D80F0D-DA0D-4F45-926F-9F5D1B2124BC}">
      <dsp:nvSpPr>
        <dsp:cNvPr id="0" name=""/>
        <dsp:cNvSpPr/>
      </dsp:nvSpPr>
      <dsp:spPr>
        <a:xfrm>
          <a:off x="4645596" y="1170400"/>
          <a:ext cx="477413" cy="4774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6950B6-FF8E-4EAD-AA8B-0F8836178FC2}">
      <dsp:nvSpPr>
        <dsp:cNvPr id="0" name=""/>
        <dsp:cNvSpPr/>
      </dsp:nvSpPr>
      <dsp:spPr>
        <a:xfrm>
          <a:off x="4680519" y="2016224"/>
          <a:ext cx="2582208" cy="1048143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2971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kern="1200" dirty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課後複習</a:t>
          </a:r>
        </a:p>
      </dsp:txBody>
      <dsp:txXfrm>
        <a:off x="4680519" y="2016224"/>
        <a:ext cx="2582208" cy="10481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/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>
            <a:lvl1pPr defTabSz="880682" eaLnBrk="0" hangingPunct="0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3908" name="Rectangle 4">
            <a:extLst/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b" anchorCtr="0" compatLnSpc="1">
            <a:prstTxWarp prst="textNoShape">
              <a:avLst/>
            </a:prstTxWarp>
          </a:bodyPr>
          <a:lstStyle>
            <a:lvl1pPr defTabSz="880682" eaLnBrk="0" hangingPunct="0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3909" name="Rectangle 5">
            <a:extLst/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9690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b" anchorCtr="0" compatLnSpc="1">
            <a:prstTxWarp prst="textNoShape">
              <a:avLst/>
            </a:prstTxWarp>
          </a:bodyPr>
          <a:lstStyle>
            <a:lvl1pPr algn="r" defTabSz="879475">
              <a:defRPr sz="1200">
                <a:latin typeface="Arial" pitchFamily="34" charset="0"/>
              </a:defRPr>
            </a:lvl1pPr>
          </a:lstStyle>
          <a:p>
            <a:fld id="{5751B700-6D00-4555-85D8-F6046E46085E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/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>
            <a:lvl1pPr defTabSz="880682" eaLnBrk="0" hangingPunct="0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6739" name="Rectangle 3">
            <a:extLst/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>
            <a:lvl1pPr algn="r" defTabSz="880682" eaLnBrk="0" hangingPunct="0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C9730AAF-7B1A-4047-8AF2-47A5B93FFEF1}" type="datetimeFigureOut">
              <a:rPr lang="zh-TW" altLang="en-US"/>
              <a:pPr>
                <a:defRPr/>
              </a:pPr>
              <a:t>2021/11/29</a:t>
            </a:fld>
            <a:endParaRPr lang="en-US" altLang="zh-TW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41" name="Rectangle 5">
            <a:extLst/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4875"/>
            <a:ext cx="54419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16742" name="Rectangle 6">
            <a:extLst/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b" anchorCtr="0" compatLnSpc="1">
            <a:prstTxWarp prst="textNoShape">
              <a:avLst/>
            </a:prstTxWarp>
          </a:bodyPr>
          <a:lstStyle>
            <a:lvl1pPr defTabSz="880682" eaLnBrk="0" hangingPunct="0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6743" name="Rectangle 7">
            <a:extLst/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b" anchorCtr="0" compatLnSpc="1">
            <a:prstTxWarp prst="textNoShape">
              <a:avLst/>
            </a:prstTxWarp>
          </a:bodyPr>
          <a:lstStyle>
            <a:lvl1pPr algn="r" defTabSz="879475">
              <a:defRPr sz="1200">
                <a:latin typeface="Arial" pitchFamily="34" charset="0"/>
              </a:defRPr>
            </a:lvl1pPr>
          </a:lstStyle>
          <a:p>
            <a:fld id="{E73A443C-5C70-497E-AA06-012DFBD0CD12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319" tIns="44159" rIns="88319" bIns="44159"/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3993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zh-TW" altLang="en-US" dirty="0">
                <a:latin typeface="Arial" pitchFamily="34" charset="0"/>
              </a:rPr>
              <a:t>如果八、九年級的家長尚未看過這本手冊，可詢問導師或學校輔導處。</a:t>
            </a:r>
          </a:p>
          <a:p>
            <a:pPr eaLnBrk="1" hangingPunct="1">
              <a:spcBef>
                <a:spcPct val="0"/>
              </a:spcBef>
            </a:pPr>
            <a:endParaRPr lang="zh-TW" altLang="en-US" dirty="0">
              <a:latin typeface="Arial" pitchFamily="34" charset="0"/>
            </a:endParaRPr>
          </a:p>
        </p:txBody>
      </p:sp>
      <p:sp>
        <p:nvSpPr>
          <p:cNvPr id="39940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12813" eaLnBrk="1" hangingPunct="1"/>
            <a:fld id="{305BFFDD-810B-4A47-9CEF-CDF0816B7C1C}" type="slidenum">
              <a:rPr lang="zh-TW" altLang="en-US" sz="1200">
                <a:latin typeface="Arial" pitchFamily="34" charset="0"/>
              </a:rPr>
              <a:pPr algn="r" defTabSz="912813" eaLnBrk="1" hangingPunct="1"/>
              <a:t>12</a:t>
            </a:fld>
            <a:endParaRPr lang="en-US" altLang="zh-TW" sz="1200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6E311AA4-33BD-4A6E-AB82-2A40DEE22530}" type="slidenum">
              <a:rPr lang="zh-TW" altLang="en-US"/>
              <a:pPr eaLnBrk="1" hangingPunct="1"/>
              <a:t>13</a:t>
            </a:fld>
            <a:endParaRPr lang="en-US" altLang="zh-TW" dirty="0"/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defTabSz="912813" eaLnBrk="1" hangingPunct="1"/>
            <a:fld id="{6A38B06E-0BDE-4B8A-9CC5-60B9E3AE4E46}" type="slidenum">
              <a:rPr kumimoji="0" lang="zh-TW" altLang="en-US" sz="1200"/>
              <a:pPr defTabSz="912813" eaLnBrk="1" hangingPunct="1"/>
              <a:t>13</a:t>
            </a:fld>
            <a:endParaRPr kumimoji="0" lang="en-US" altLang="zh-TW" sz="1200" dirty="0"/>
          </a:p>
        </p:txBody>
      </p:sp>
      <p:sp>
        <p:nvSpPr>
          <p:cNvPr id="41988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4538"/>
            <a:ext cx="6619875" cy="3724275"/>
          </a:xfrm>
          <a:ln/>
        </p:spPr>
      </p:sp>
      <p:sp>
        <p:nvSpPr>
          <p:cNvPr id="4198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>
              <a:latin typeface="Arial" pitchFamily="34" charset="0"/>
            </a:endParaRPr>
          </a:p>
        </p:txBody>
      </p:sp>
      <p:sp>
        <p:nvSpPr>
          <p:cNvPr id="41990" name="投影片編號版面配置區 3"/>
          <p:cNvSpPr txBox="1">
            <a:spLocks noGrp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defTabSz="912813" eaLnBrk="1" hangingPunct="1"/>
            <a:fld id="{B903C1A3-046C-4904-AA9C-9FE325744509}" type="slidenum">
              <a:rPr kumimoji="0" lang="zh-TW" altLang="en-US" sz="1200"/>
              <a:pPr defTabSz="912813" eaLnBrk="1" hangingPunct="1"/>
              <a:t>13</a:t>
            </a:fld>
            <a:endParaRPr kumimoji="0" lang="en-US" altLang="zh-TW" sz="12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39834E19-B215-418B-9545-078705126248}" type="slidenum">
              <a:rPr lang="zh-TW" altLang="en-US"/>
              <a:pPr eaLnBrk="1" hangingPunct="1"/>
              <a:t>14</a:t>
            </a:fld>
            <a:endParaRPr lang="en-US" altLang="zh-TW" dirty="0"/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defTabSz="912813" eaLnBrk="1" hangingPunct="1"/>
            <a:fld id="{CDE7AB27-ECA1-4C89-9DD9-93B4246EF7F6}" type="slidenum">
              <a:rPr kumimoji="0" lang="zh-TW" altLang="en-US" sz="1200"/>
              <a:pPr defTabSz="912813" eaLnBrk="1" hangingPunct="1"/>
              <a:t>14</a:t>
            </a:fld>
            <a:endParaRPr kumimoji="0" lang="en-US" altLang="zh-TW" sz="1200" dirty="0"/>
          </a:p>
        </p:txBody>
      </p:sp>
      <p:sp>
        <p:nvSpPr>
          <p:cNvPr id="4403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4538"/>
            <a:ext cx="6619875" cy="3724275"/>
          </a:xfrm>
          <a:ln/>
        </p:spPr>
      </p:sp>
      <p:sp>
        <p:nvSpPr>
          <p:cNvPr id="4403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>
              <a:latin typeface="Arial" pitchFamily="34" charset="0"/>
            </a:endParaRPr>
          </a:p>
        </p:txBody>
      </p:sp>
      <p:sp>
        <p:nvSpPr>
          <p:cNvPr id="44038" name="投影片編號版面配置區 3"/>
          <p:cNvSpPr txBox="1">
            <a:spLocks noGrp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defTabSz="912813" eaLnBrk="1" hangingPunct="1"/>
            <a:fld id="{80A6ED9F-5665-4312-9E39-F6D8AC2B9BCF}" type="slidenum">
              <a:rPr kumimoji="0" lang="zh-TW" altLang="en-US" sz="1200"/>
              <a:pPr defTabSz="912813" eaLnBrk="1" hangingPunct="1"/>
              <a:t>14</a:t>
            </a:fld>
            <a:endParaRPr kumimoji="0" lang="en-US" altLang="zh-TW" sz="120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4608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TW" altLang="en-US" dirty="0"/>
              <a:t>引導家長從孩子各項的測驗結果，讓孩子比較自己在哪些部份的優勢能力比較好。（不只是和別人比較）</a:t>
            </a:r>
          </a:p>
        </p:txBody>
      </p:sp>
      <p:sp>
        <p:nvSpPr>
          <p:cNvPr id="46084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12813"/>
            <a:fld id="{C281BA09-F2C6-431C-9D49-8E27F351DA82}" type="slidenum">
              <a:rPr lang="zh-TW" altLang="en-US" sz="1200">
                <a:latin typeface="Arial" pitchFamily="34" charset="0"/>
              </a:rPr>
              <a:pPr algn="r" defTabSz="912813"/>
              <a:t>15</a:t>
            </a:fld>
            <a:endParaRPr lang="en-US" altLang="zh-TW" sz="1200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投影片圖像版面配置區 1">
            <a:extLst>
              <a:ext uri="{FF2B5EF4-FFF2-40B4-BE49-F238E27FC236}">
                <a16:creationId xmlns:a16="http://schemas.microsoft.com/office/drawing/2014/main" id="{06569FB4-B225-427C-8D71-2A7C8734A5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2819" name="備忘稿版面配置區 2">
            <a:extLst>
              <a:ext uri="{FF2B5EF4-FFF2-40B4-BE49-F238E27FC236}">
                <a16:creationId xmlns:a16="http://schemas.microsoft.com/office/drawing/2014/main" id="{3705B820-08D3-4B0B-9BAD-6C96F32CAF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62820" name="投影片編號版面配置區 3">
            <a:extLst>
              <a:ext uri="{FF2B5EF4-FFF2-40B4-BE49-F238E27FC236}">
                <a16:creationId xmlns:a16="http://schemas.microsoft.com/office/drawing/2014/main" id="{A2AF7117-BB74-4BF4-83F2-E36E8F68751F}"/>
              </a:ext>
            </a:extLst>
          </p:cNvPr>
          <p:cNvSpPr txBox="1">
            <a:spLocks noGrp="1"/>
          </p:cNvSpPr>
          <p:nvPr/>
        </p:nvSpPr>
        <p:spPr bwMode="auto">
          <a:xfrm>
            <a:off x="5583238" y="6456363"/>
            <a:ext cx="42719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/>
            <a:fld id="{B91D6A12-51C9-4236-8487-A4F0C2A9CC0B}" type="slidenum">
              <a:rPr kumimoji="0" lang="zh-TW" altLang="en-US" sz="1200">
                <a:latin typeface="Calibri" panose="020F0502020204030204" pitchFamily="34" charset="0"/>
              </a:rPr>
              <a:pPr algn="r"/>
              <a:t>16</a:t>
            </a:fld>
            <a:endParaRPr kumimoji="0" lang="en-US" altLang="zh-TW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0453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48131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 dirty="0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1.</a:t>
            </a:r>
            <a:r>
              <a:rPr lang="zh-TW" altLang="en-US" dirty="0"/>
              <a:t>探問選擇外語、資訊兩群科原因（瞭解選填邏輯）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2.</a:t>
            </a:r>
            <a:r>
              <a:rPr lang="zh-TW" altLang="en-US" dirty="0"/>
              <a:t>澄清對建築、設計群科的瞭解與房仲業者的關係。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3.</a:t>
            </a:r>
            <a:r>
              <a:rPr lang="zh-TW" altLang="en-US" dirty="0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 dirty="0"/>
          </a:p>
        </p:txBody>
      </p:sp>
      <p:sp>
        <p:nvSpPr>
          <p:cNvPr id="48132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C973E4E8-FEE0-4D61-BB5B-857114A05AE5}" type="slidenum">
              <a:rPr kumimoji="0" lang="zh-TW" altLang="en-US" sz="1200"/>
              <a:pPr algn="r" eaLnBrk="1" hangingPunct="1"/>
              <a:t>17</a:t>
            </a:fld>
            <a:endParaRPr kumimoji="0" lang="zh-TW" altLang="en-US" sz="1200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5017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50180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12813"/>
            <a:fld id="{22F72B90-BBE0-4F99-884D-D61B27146D4F}" type="slidenum">
              <a:rPr lang="zh-TW" altLang="en-US" sz="1200">
                <a:latin typeface="Arial" pitchFamily="34" charset="0"/>
              </a:rPr>
              <a:pPr algn="r" defTabSz="912813"/>
              <a:t>18</a:t>
            </a:fld>
            <a:endParaRPr lang="en-US" altLang="zh-TW" sz="1200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5222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TW" altLang="en-US" dirty="0"/>
              <a:t>提醒家長各校使用的測驗不一樣，這只是其中一個測驗。家長可透過輔導處瞭解孩子所做的性向測驗內容。</a:t>
            </a:r>
          </a:p>
        </p:txBody>
      </p:sp>
      <p:sp>
        <p:nvSpPr>
          <p:cNvPr id="5222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25DFD1-1636-48CA-95ED-18BCA6E17F70}" type="slidenum">
              <a:rPr lang="zh-TW" altLang="en-US"/>
              <a:pPr/>
              <a:t>19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5427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5427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AEC5A0-B129-4D53-9E7D-0CF122C1A009}" type="slidenum">
              <a:rPr lang="zh-TW" altLang="en-US"/>
              <a:pPr/>
              <a:t>20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5632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TW" altLang="en-US" dirty="0"/>
              <a:t>提醒家長各校使用的測驗不一樣，這只是其中一個測驗。家長可透過輔導處瞭解孩子所做的興趣測驗內容。</a:t>
            </a:r>
          </a:p>
        </p:txBody>
      </p:sp>
      <p:sp>
        <p:nvSpPr>
          <p:cNvPr id="563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76BD89-4334-4967-8845-0D4128258A4A}" type="slidenum">
              <a:rPr lang="zh-TW" altLang="en-US"/>
              <a:pPr/>
              <a:t>21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319" tIns="44159" rIns="88319" bIns="44159"/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58371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 dirty="0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1.</a:t>
            </a:r>
            <a:r>
              <a:rPr lang="zh-TW" altLang="en-US" dirty="0"/>
              <a:t>探問選擇外語、資訊兩群科原因（瞭解選填邏輯）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2.</a:t>
            </a:r>
            <a:r>
              <a:rPr lang="zh-TW" altLang="en-US" dirty="0"/>
              <a:t>澄清對建築、設計群科的瞭解與房仲業者的關係。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3.</a:t>
            </a:r>
            <a:r>
              <a:rPr lang="zh-TW" altLang="en-US" dirty="0"/>
              <a:t>告知設計科所需能力的需求</a:t>
            </a:r>
          </a:p>
        </p:txBody>
      </p:sp>
      <p:sp>
        <p:nvSpPr>
          <p:cNvPr id="58372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D737E3AE-AB21-4229-84DF-08607C4D43EF}" type="slidenum">
              <a:rPr kumimoji="0" lang="zh-TW" altLang="en-US" sz="1200"/>
              <a:pPr algn="r" eaLnBrk="1" hangingPunct="1"/>
              <a:t>22</a:t>
            </a:fld>
            <a:endParaRPr kumimoji="0" lang="en-US" altLang="zh-TW" sz="1200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60419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 dirty="0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1.</a:t>
            </a:r>
            <a:r>
              <a:rPr lang="zh-TW" altLang="en-US" dirty="0"/>
              <a:t>探問選擇外語、資訊兩群科原因（瞭解選填邏輯）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2.</a:t>
            </a:r>
            <a:r>
              <a:rPr lang="zh-TW" altLang="en-US" dirty="0"/>
              <a:t>澄清對建築、設計群科的瞭解與房仲業者的關係。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3.</a:t>
            </a:r>
            <a:r>
              <a:rPr lang="zh-TW" altLang="en-US" dirty="0"/>
              <a:t>告知設計科所需能力的需求</a:t>
            </a:r>
          </a:p>
        </p:txBody>
      </p:sp>
      <p:sp>
        <p:nvSpPr>
          <p:cNvPr id="60420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525C97DD-BF9D-4E7E-A3F9-ECEE92DD167A}" type="slidenum">
              <a:rPr kumimoji="0" lang="zh-TW" altLang="en-US" sz="1200"/>
              <a:pPr algn="r" eaLnBrk="1" hangingPunct="1"/>
              <a:t>23</a:t>
            </a:fld>
            <a:endParaRPr kumimoji="0" lang="en-US" altLang="zh-TW" sz="1200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62467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 dirty="0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1.</a:t>
            </a:r>
            <a:r>
              <a:rPr lang="zh-TW" altLang="en-US" dirty="0"/>
              <a:t>探問選擇外語、資訊兩群科原因（瞭解選填邏輯）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2.</a:t>
            </a:r>
            <a:r>
              <a:rPr lang="zh-TW" altLang="en-US" dirty="0"/>
              <a:t>澄清對建築、設計群科的瞭解與房仲業者的關係。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3.</a:t>
            </a:r>
            <a:r>
              <a:rPr lang="zh-TW" altLang="en-US" dirty="0"/>
              <a:t>告知設計科所需能力的需求</a:t>
            </a:r>
          </a:p>
        </p:txBody>
      </p:sp>
      <p:sp>
        <p:nvSpPr>
          <p:cNvPr id="62468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1FA734F4-5D9B-4A43-A3DF-CF20EF516EE7}" type="slidenum">
              <a:rPr kumimoji="0" lang="zh-TW" altLang="en-US" sz="1200"/>
              <a:pPr algn="r" eaLnBrk="1" hangingPunct="1"/>
              <a:t>24</a:t>
            </a:fld>
            <a:endParaRPr kumimoji="0" lang="en-US" altLang="zh-TW" sz="1200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64515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 dirty="0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1.</a:t>
            </a:r>
            <a:r>
              <a:rPr lang="zh-TW" altLang="en-US" dirty="0"/>
              <a:t>探問選擇外語、資訊兩群科原因（瞭解選填邏輯）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2.</a:t>
            </a:r>
            <a:r>
              <a:rPr lang="zh-TW" altLang="en-US" dirty="0"/>
              <a:t>澄清對建築、設計群科的瞭解與房仲業者的關係。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3.</a:t>
            </a:r>
            <a:r>
              <a:rPr lang="zh-TW" altLang="en-US" dirty="0"/>
              <a:t>告知設計科所需能力的需求</a:t>
            </a:r>
          </a:p>
        </p:txBody>
      </p:sp>
      <p:sp>
        <p:nvSpPr>
          <p:cNvPr id="64516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8C1C0325-DD73-4440-8982-768594360882}" type="slidenum">
              <a:rPr kumimoji="0" lang="zh-TW" altLang="en-US" sz="1200"/>
              <a:pPr algn="r" eaLnBrk="1" hangingPunct="1"/>
              <a:t>25</a:t>
            </a:fld>
            <a:endParaRPr kumimoji="0" lang="en-US" altLang="zh-TW" sz="1200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66563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 dirty="0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1.</a:t>
            </a:r>
            <a:r>
              <a:rPr lang="zh-TW" altLang="en-US" dirty="0"/>
              <a:t>探問選擇外語、資訊兩群科原因（瞭解選填邏輯）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2.</a:t>
            </a:r>
            <a:r>
              <a:rPr lang="zh-TW" altLang="en-US" dirty="0"/>
              <a:t>澄清對建築、設計群科的瞭解與房仲業者的關係。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3.</a:t>
            </a:r>
            <a:r>
              <a:rPr lang="zh-TW" altLang="en-US" dirty="0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 dirty="0"/>
          </a:p>
        </p:txBody>
      </p:sp>
      <p:sp>
        <p:nvSpPr>
          <p:cNvPr id="66564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3E2A2736-CC4C-4BB7-B7DA-B5537B149F30}" type="slidenum">
              <a:rPr kumimoji="0" lang="zh-TW" altLang="en-US" sz="1200"/>
              <a:pPr algn="r" eaLnBrk="1" hangingPunct="1"/>
              <a:t>26</a:t>
            </a:fld>
            <a:endParaRPr kumimoji="0" lang="zh-TW" altLang="en-US" sz="1200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68611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 dirty="0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1.</a:t>
            </a:r>
            <a:r>
              <a:rPr lang="zh-TW" altLang="en-US" dirty="0"/>
              <a:t>探問選擇外語、資訊兩群科原因（瞭解選填邏輯）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2.</a:t>
            </a:r>
            <a:r>
              <a:rPr lang="zh-TW" altLang="en-US" dirty="0"/>
              <a:t>澄清對建築、設計群科的瞭解與房仲業者的關係。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3.</a:t>
            </a:r>
            <a:r>
              <a:rPr lang="zh-TW" altLang="en-US" dirty="0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 dirty="0"/>
          </a:p>
        </p:txBody>
      </p:sp>
      <p:sp>
        <p:nvSpPr>
          <p:cNvPr id="68612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E99B5E3C-F384-4F66-80A6-5997CB3EF480}" type="slidenum">
              <a:rPr kumimoji="0" lang="zh-TW" altLang="en-US" sz="1200"/>
              <a:pPr algn="r" eaLnBrk="1" hangingPunct="1"/>
              <a:t>27</a:t>
            </a:fld>
            <a:endParaRPr kumimoji="0" lang="zh-TW" altLang="en-US" sz="1200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70659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 dirty="0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1.</a:t>
            </a:r>
            <a:r>
              <a:rPr lang="zh-TW" altLang="en-US" dirty="0"/>
              <a:t>探問選擇外語、資訊兩群科原因（瞭解選填邏輯）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2.</a:t>
            </a:r>
            <a:r>
              <a:rPr lang="zh-TW" altLang="en-US" dirty="0"/>
              <a:t>澄清對建築、設計群科的瞭解與房仲業者的關係。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3.</a:t>
            </a:r>
            <a:r>
              <a:rPr lang="zh-TW" altLang="en-US" dirty="0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 dirty="0"/>
          </a:p>
        </p:txBody>
      </p:sp>
      <p:sp>
        <p:nvSpPr>
          <p:cNvPr id="70660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64A48FF1-BA2B-48E5-B6AB-91D8A6A73DAE}" type="slidenum">
              <a:rPr kumimoji="0" lang="zh-TW" altLang="en-US" sz="1200"/>
              <a:pPr algn="r" eaLnBrk="1" hangingPunct="1"/>
              <a:t>28</a:t>
            </a:fld>
            <a:endParaRPr kumimoji="0" lang="zh-TW" altLang="en-US" sz="1200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7270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7270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606248-1EF1-4611-9E7E-BF26CABB6A66}" type="slidenum">
              <a:rPr lang="zh-TW" altLang="en-US"/>
              <a:pPr/>
              <a:t>29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74755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 dirty="0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1.</a:t>
            </a:r>
            <a:r>
              <a:rPr lang="zh-TW" altLang="en-US" dirty="0"/>
              <a:t>探問選擇外語、資訊兩群科原因（瞭解選填邏輯）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2.</a:t>
            </a:r>
            <a:r>
              <a:rPr lang="zh-TW" altLang="en-US" dirty="0"/>
              <a:t>澄清對建築、設計群科的瞭解與房仲業者的關係。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3.</a:t>
            </a:r>
            <a:r>
              <a:rPr lang="zh-TW" altLang="en-US" dirty="0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 dirty="0"/>
          </a:p>
        </p:txBody>
      </p:sp>
      <p:sp>
        <p:nvSpPr>
          <p:cNvPr id="74756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20608435-62CE-4773-B52B-38A30636E8FA}" type="slidenum">
              <a:rPr kumimoji="0" lang="zh-TW" altLang="en-US" sz="1200"/>
              <a:pPr algn="r" eaLnBrk="1" hangingPunct="1"/>
              <a:t>30</a:t>
            </a:fld>
            <a:endParaRPr kumimoji="0" lang="zh-TW" altLang="en-US" sz="1200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7782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7782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30E23A-A96D-4AD7-B1FC-EA2C2420AE77}" type="slidenum">
              <a:rPr lang="zh-TW" altLang="en-US"/>
              <a:pPr/>
              <a:t>32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hape 87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lIns="95546" tIns="95546" rIns="95546" bIns="95546" anchor="ctr"/>
          <a:lstStyle/>
          <a:p>
            <a:pPr>
              <a:spcBef>
                <a:spcPct val="0"/>
              </a:spcBef>
            </a:pPr>
            <a:endParaRPr lang="zh-TW" altLang="en-US" sz="1100"/>
          </a:p>
        </p:txBody>
      </p:sp>
      <p:sp>
        <p:nvSpPr>
          <p:cNvPr id="10243" name="Shape 88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92163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 dirty="0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1.</a:t>
            </a:r>
            <a:r>
              <a:rPr lang="zh-TW" altLang="en-US" dirty="0"/>
              <a:t>探問選擇外語、資訊兩群科原因（瞭解選填邏輯）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2.</a:t>
            </a:r>
            <a:r>
              <a:rPr lang="zh-TW" altLang="en-US" dirty="0"/>
              <a:t>澄清對建築、設計群科的瞭解與房仲業者的關係。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3.</a:t>
            </a:r>
            <a:r>
              <a:rPr lang="zh-TW" altLang="en-US" dirty="0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 dirty="0"/>
          </a:p>
        </p:txBody>
      </p:sp>
      <p:sp>
        <p:nvSpPr>
          <p:cNvPr id="92164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04A69952-C670-4D03-B369-3A64C3664B12}" type="slidenum">
              <a:rPr kumimoji="0" lang="zh-TW" altLang="en-US" sz="1200"/>
              <a:pPr algn="r" eaLnBrk="1" hangingPunct="1"/>
              <a:t>45</a:t>
            </a:fld>
            <a:endParaRPr kumimoji="0" lang="zh-TW" altLang="en-US" sz="1200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98307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投影片圖像版面配置區 1">
            <a:extLst>
              <a:ext uri="{FF2B5EF4-FFF2-40B4-BE49-F238E27FC236}">
                <a16:creationId xmlns:a16="http://schemas.microsoft.com/office/drawing/2014/main" id="{E53FF3A0-DC5A-4F5A-873A-A2DCE9F498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備忘稿版面配置區 2">
            <a:extLst>
              <a:ext uri="{FF2B5EF4-FFF2-40B4-BE49-F238E27FC236}">
                <a16:creationId xmlns:a16="http://schemas.microsoft.com/office/drawing/2014/main" id="{28E85687-79D6-41D0-96AE-71420DB9B2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5364" name="投影片編號版面配置區 3">
            <a:extLst>
              <a:ext uri="{FF2B5EF4-FFF2-40B4-BE49-F238E27FC236}">
                <a16:creationId xmlns:a16="http://schemas.microsoft.com/office/drawing/2014/main" id="{05651F6A-0207-4309-8691-0E9BDAFF8540}"/>
              </a:ext>
            </a:extLst>
          </p:cNvPr>
          <p:cNvSpPr txBox="1">
            <a:spLocks noGrp="1"/>
          </p:cNvSpPr>
          <p:nvPr/>
        </p:nvSpPr>
        <p:spPr bwMode="auto">
          <a:xfrm>
            <a:off x="5581650" y="6456363"/>
            <a:ext cx="42735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51D5D18E-998A-4332-93D6-587A8A147A02}" type="slidenum">
              <a:rPr kumimoji="0" lang="zh-TW" altLang="en-US" sz="1200">
                <a:latin typeface="Calibri" panose="020F0502020204030204" pitchFamily="34" charset="0"/>
              </a:rPr>
              <a:pPr algn="r" eaLnBrk="1" hangingPunct="1"/>
              <a:t>70</a:t>
            </a:fld>
            <a:endParaRPr kumimoji="0" lang="en-US" altLang="zh-TW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投影片編號版面配置區 6">
            <a:extLst>
              <a:ext uri="{FF2B5EF4-FFF2-40B4-BE49-F238E27FC236}">
                <a16:creationId xmlns:a16="http://schemas.microsoft.com/office/drawing/2014/main" id="{6491B4DC-1C75-4BFB-B0B0-9140A07D60C9}"/>
              </a:ext>
            </a:extLst>
          </p:cNvPr>
          <p:cNvSpPr txBox="1">
            <a:spLocks noGrp="1"/>
          </p:cNvSpPr>
          <p:nvPr/>
        </p:nvSpPr>
        <p:spPr bwMode="auto">
          <a:xfrm>
            <a:off x="5584825" y="6456363"/>
            <a:ext cx="42703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1" tIns="45661" rIns="91321" bIns="45661"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40A0FFB-E406-4A4E-9252-67A16120C2C4}" type="slidenum">
              <a:rPr kumimoji="0" lang="zh-TW" altLang="en-US" sz="1200">
                <a:latin typeface="Calibri" panose="020F0502020204030204" pitchFamily="34" charset="0"/>
              </a:rPr>
              <a:pPr algn="r" eaLnBrk="1" hangingPunct="1"/>
              <a:t>71</a:t>
            </a:fld>
            <a:endParaRPr kumimoji="0" lang="en-US" altLang="zh-TW" sz="1200" dirty="0">
              <a:latin typeface="Calibri" panose="020F0502020204030204" pitchFamily="34" charset="0"/>
            </a:endParaRPr>
          </a:p>
        </p:txBody>
      </p:sp>
      <p:sp>
        <p:nvSpPr>
          <p:cNvPr id="17411" name="投影片圖像版面配置區 1">
            <a:extLst>
              <a:ext uri="{FF2B5EF4-FFF2-40B4-BE49-F238E27FC236}">
                <a16:creationId xmlns:a16="http://schemas.microsoft.com/office/drawing/2014/main" id="{75DC4AD9-9B3D-4071-BF22-0C7BE05C3E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2" name="備忘稿版面配置區 2">
            <a:extLst>
              <a:ext uri="{FF2B5EF4-FFF2-40B4-BE49-F238E27FC236}">
                <a16:creationId xmlns:a16="http://schemas.microsoft.com/office/drawing/2014/main" id="{C3067E39-C0DE-44CC-9B5E-65312EBA0AD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7413" name="投影片編號版面配置區 3">
            <a:extLst>
              <a:ext uri="{FF2B5EF4-FFF2-40B4-BE49-F238E27FC236}">
                <a16:creationId xmlns:a16="http://schemas.microsoft.com/office/drawing/2014/main" id="{FC2F8905-3747-42E5-8865-2A5611E44FA4}"/>
              </a:ext>
            </a:extLst>
          </p:cNvPr>
          <p:cNvSpPr txBox="1">
            <a:spLocks noGrp="1"/>
          </p:cNvSpPr>
          <p:nvPr/>
        </p:nvSpPr>
        <p:spPr bwMode="auto">
          <a:xfrm>
            <a:off x="5584825" y="6456363"/>
            <a:ext cx="42703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1" tIns="45661" rIns="91321" bIns="45661" anchor="b"/>
          <a:lstStyle>
            <a:lvl1pPr defTabSz="911225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11225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11225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11225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11225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A2EFA974-04BB-4B14-B0A4-01E5A91066D4}" type="slidenum">
              <a:rPr kumimoji="0" lang="en-US" altLang="zh-TW" sz="1200">
                <a:latin typeface="Calibri" panose="020F0502020204030204" pitchFamily="34" charset="0"/>
              </a:rPr>
              <a:pPr algn="r" eaLnBrk="1" hangingPunct="1"/>
              <a:t>71</a:t>
            </a:fld>
            <a:endParaRPr kumimoji="0" lang="en-US" altLang="zh-TW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圖像版面配置區 1">
            <a:extLst>
              <a:ext uri="{FF2B5EF4-FFF2-40B4-BE49-F238E27FC236}">
                <a16:creationId xmlns:a16="http://schemas.microsoft.com/office/drawing/2014/main" id="{D96EB435-2956-44EE-9BC5-DCA30BA5A3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備忘稿版面配置區 2">
            <a:extLst>
              <a:ext uri="{FF2B5EF4-FFF2-40B4-BE49-F238E27FC236}">
                <a16:creationId xmlns:a16="http://schemas.microsoft.com/office/drawing/2014/main" id="{281A10B9-BB31-4A81-A12A-9C415FA6BC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9460" name="投影片編號版面配置區 3">
            <a:extLst>
              <a:ext uri="{FF2B5EF4-FFF2-40B4-BE49-F238E27FC236}">
                <a16:creationId xmlns:a16="http://schemas.microsoft.com/office/drawing/2014/main" id="{3793FAC3-81C1-458F-88DF-503E40EFF680}"/>
              </a:ext>
            </a:extLst>
          </p:cNvPr>
          <p:cNvSpPr txBox="1">
            <a:spLocks noGrp="1"/>
          </p:cNvSpPr>
          <p:nvPr/>
        </p:nvSpPr>
        <p:spPr bwMode="auto">
          <a:xfrm>
            <a:off x="5581650" y="6456363"/>
            <a:ext cx="42735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D41663F-4038-41D3-9662-D6CF4747A2A2}" type="slidenum">
              <a:rPr kumimoji="0" lang="zh-TW" altLang="en-US" sz="1200">
                <a:latin typeface="Calibri" panose="020F0502020204030204" pitchFamily="34" charset="0"/>
              </a:rPr>
              <a:pPr algn="r" eaLnBrk="1" hangingPunct="1"/>
              <a:t>72</a:t>
            </a:fld>
            <a:endParaRPr kumimoji="0" lang="en-US" altLang="zh-TW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投影片圖像版面配置區 1">
            <a:extLst>
              <a:ext uri="{FF2B5EF4-FFF2-40B4-BE49-F238E27FC236}">
                <a16:creationId xmlns:a16="http://schemas.microsoft.com/office/drawing/2014/main" id="{3327D265-E2C7-476F-9386-C919E77ED2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7313" y="741363"/>
            <a:ext cx="6623050" cy="37258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備忘稿版面配置區 2">
            <a:extLst>
              <a:ext uri="{FF2B5EF4-FFF2-40B4-BE49-F238E27FC236}">
                <a16:creationId xmlns:a16="http://schemas.microsoft.com/office/drawing/2014/main" id="{C89201B0-0579-4B88-AE71-9D2F91F423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79450" y="4714875"/>
            <a:ext cx="5438775" cy="4468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221" tIns="44111" rIns="88221" bIns="4411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3556" name="投影片編號版面配置區 3">
            <a:extLst>
              <a:ext uri="{FF2B5EF4-FFF2-40B4-BE49-F238E27FC236}">
                <a16:creationId xmlns:a16="http://schemas.microsoft.com/office/drawing/2014/main" id="{D4504E83-1FBE-4300-AEF8-AF15B08C328C}"/>
              </a:ext>
            </a:extLst>
          </p:cNvPr>
          <p:cNvSpPr txBox="1">
            <a:spLocks noGrp="1"/>
          </p:cNvSpPr>
          <p:nvPr/>
        </p:nvSpPr>
        <p:spPr bwMode="auto">
          <a:xfrm>
            <a:off x="3848100" y="9428163"/>
            <a:ext cx="2947988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21" tIns="44111" rIns="88221" bIns="44111"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F9FB65D0-1957-4459-ABD7-B0EA4117ECA1}" type="slidenum">
              <a:rPr kumimoji="0" lang="zh-TW" altLang="en-US" sz="1200">
                <a:solidFill>
                  <a:srgbClr val="000000"/>
                </a:solidFill>
              </a:rPr>
              <a:pPr algn="r" eaLnBrk="1" hangingPunct="1"/>
              <a:t>76</a:t>
            </a:fld>
            <a:endParaRPr kumimoji="0" lang="en-US" altLang="zh-TW" sz="1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投影片編號版面配置區 6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12813" eaLnBrk="1" hangingPunct="1"/>
            <a:fld id="{1834DC59-F89F-467A-87E3-021DE4C009C9}" type="slidenum">
              <a:rPr lang="zh-TW" altLang="en-US" sz="1200">
                <a:latin typeface="Arial" pitchFamily="34" charset="0"/>
              </a:rPr>
              <a:pPr algn="r" defTabSz="912813" eaLnBrk="1" hangingPunct="1"/>
              <a:t>86</a:t>
            </a:fld>
            <a:endParaRPr lang="en-US" altLang="zh-TW" sz="1200" dirty="0">
              <a:latin typeface="Arial" pitchFamily="34" charset="0"/>
            </a:endParaRPr>
          </a:p>
        </p:txBody>
      </p:sp>
      <p:sp>
        <p:nvSpPr>
          <p:cNvPr id="146435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146436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>
              <a:latin typeface="Arial" pitchFamily="34" charset="0"/>
            </a:endParaRPr>
          </a:p>
        </p:txBody>
      </p:sp>
      <p:sp>
        <p:nvSpPr>
          <p:cNvPr id="146437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3" tIns="45711" rIns="91423" bIns="45711" anchor="b"/>
          <a:lstStyle/>
          <a:p>
            <a:pPr algn="r" defTabSz="911225" eaLnBrk="1" hangingPunct="1"/>
            <a:fld id="{2B1065ED-6C92-4F6E-B054-020D7CD153A9}" type="slidenum">
              <a:rPr lang="en-US" altLang="zh-TW" sz="1200">
                <a:latin typeface="Arial" pitchFamily="34" charset="0"/>
              </a:rPr>
              <a:pPr algn="r" defTabSz="911225" eaLnBrk="1" hangingPunct="1"/>
              <a:t>86</a:t>
            </a:fld>
            <a:endParaRPr lang="en-US" altLang="zh-TW" sz="1200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14875"/>
            <a:ext cx="5435600" cy="4467225"/>
          </a:xfrm>
          <a:noFill/>
          <a:ln/>
        </p:spPr>
        <p:txBody>
          <a:bodyPr lIns="91419" tIns="45709" rIns="91419" bIns="45709"/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15872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20000"/>
              </a:spcBef>
            </a:pP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個人賽：</a:t>
            </a:r>
          </a:p>
          <a:p>
            <a:pPr>
              <a:spcBef>
                <a:spcPct val="2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全縣：第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分。</a:t>
            </a:r>
          </a:p>
          <a:p>
            <a:pPr>
              <a:spcBef>
                <a:spcPct val="2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區域性（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縣市以上）：第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分。</a:t>
            </a:r>
          </a:p>
          <a:p>
            <a:pPr>
              <a:spcBef>
                <a:spcPct val="2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全國：第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分。</a:t>
            </a:r>
          </a:p>
          <a:p>
            <a:pPr>
              <a:spcBef>
                <a:spcPct val="2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國際性：第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分。</a:t>
            </a:r>
          </a:p>
          <a:p>
            <a:pPr>
              <a:spcBef>
                <a:spcPct val="20000"/>
              </a:spcBef>
            </a:pP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團體賽：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依個人賽積分折半計算。</a:t>
            </a:r>
          </a:p>
          <a:p>
            <a:r>
              <a:rPr lang="zh-TW" altLang="en-US" dirty="0"/>
              <a:t>特優比照第</a:t>
            </a:r>
            <a:r>
              <a:rPr lang="en-US" altLang="zh-TW" dirty="0"/>
              <a:t>1</a:t>
            </a:r>
            <a:r>
              <a:rPr lang="zh-TW" altLang="en-US" dirty="0"/>
              <a:t>名、優等比照第</a:t>
            </a:r>
            <a:r>
              <a:rPr lang="en-US" altLang="zh-TW" dirty="0"/>
              <a:t>2</a:t>
            </a:r>
            <a:r>
              <a:rPr lang="zh-TW" altLang="en-US" dirty="0"/>
              <a:t>名、甲等比照第</a:t>
            </a:r>
            <a:r>
              <a:rPr lang="en-US" altLang="zh-TW" dirty="0"/>
              <a:t>3</a:t>
            </a:r>
            <a:r>
              <a:rPr lang="zh-TW" altLang="en-US" dirty="0"/>
              <a:t>名、乙等比照第</a:t>
            </a:r>
            <a:r>
              <a:rPr lang="en-US" altLang="zh-TW" dirty="0"/>
              <a:t>4</a:t>
            </a:r>
            <a:r>
              <a:rPr lang="zh-TW" altLang="en-US" dirty="0"/>
              <a:t>名。</a:t>
            </a:r>
          </a:p>
        </p:txBody>
      </p:sp>
      <p:sp>
        <p:nvSpPr>
          <p:cNvPr id="158724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46150" eaLnBrk="1" hangingPunct="1"/>
            <a:fld id="{094EB6A5-F5CE-42C2-B342-4CB5B36674C5}" type="slidenum">
              <a:rPr lang="zh-TW" altLang="en-US" sz="1200">
                <a:latin typeface="Arial" pitchFamily="34" charset="0"/>
              </a:rPr>
              <a:pPr algn="r" defTabSz="946150" eaLnBrk="1" hangingPunct="1"/>
              <a:t>96</a:t>
            </a:fld>
            <a:endParaRPr lang="en-US" altLang="zh-TW" sz="1200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投影片影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16281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zh-TW" altLang="en-US" sz="1100" dirty="0">
                <a:latin typeface="Arial" pitchFamily="34" charset="0"/>
              </a:rPr>
              <a:t>摺頁資料  金雞蛋</a:t>
            </a:r>
            <a:r>
              <a:rPr lang="en-US" altLang="zh-TW" sz="1100" dirty="0">
                <a:latin typeface="Arial" pitchFamily="34" charset="0"/>
              </a:rPr>
              <a:t>(</a:t>
            </a:r>
            <a:r>
              <a:rPr lang="zh-TW" altLang="en-US" sz="1100" dirty="0">
                <a:latin typeface="Arial" pitchFamily="34" charset="0"/>
              </a:rPr>
              <a:t>精、基、待</a:t>
            </a:r>
          </a:p>
          <a:p>
            <a:pPr eaLnBrk="1" hangingPunct="1">
              <a:spcBef>
                <a:spcPct val="0"/>
              </a:spcBef>
            </a:pPr>
            <a:endParaRPr lang="en-US" altLang="zh-TW" sz="1100" b="1" dirty="0">
              <a:solidFill>
                <a:srgbClr val="000090"/>
              </a:solidFill>
              <a:latin typeface="BiauKai"/>
              <a:ea typeface="BiauKai"/>
              <a:cs typeface="BiauKai"/>
            </a:endParaRPr>
          </a:p>
          <a:p>
            <a:pPr eaLnBrk="1" hangingPunct="1">
              <a:spcBef>
                <a:spcPct val="0"/>
              </a:spcBef>
            </a:pPr>
            <a:r>
              <a:rPr lang="zh-TW" altLang="en-US" sz="1100" b="1" dirty="0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會考仍在進行試模擬中，請不要隨補習班起舞</a:t>
            </a:r>
            <a:r>
              <a:rPr lang="en-US" altLang="zh-TW" sz="1100" b="1" dirty="0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!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b="1" dirty="0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 ◎</a:t>
            </a:r>
            <a:r>
              <a:rPr lang="zh-TW" altLang="en-US" b="1" dirty="0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會考考國英數自社五科，題目難易適中</a:t>
            </a:r>
            <a:endParaRPr lang="en-US" altLang="zh-TW" b="1" dirty="0">
              <a:solidFill>
                <a:srgbClr val="000090"/>
              </a:solidFill>
              <a:latin typeface="BiauKai"/>
              <a:ea typeface="BiauKai"/>
              <a:cs typeface="BiauKai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zh-TW" b="1" dirty="0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-</a:t>
            </a:r>
            <a:r>
              <a:rPr lang="zh-TW" altLang="en-US" b="1" dirty="0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每科成績僅以精熟、基礎、待加強三級表示</a:t>
            </a:r>
            <a:endParaRPr lang="en-US" altLang="zh-TW" b="1" dirty="0">
              <a:solidFill>
                <a:srgbClr val="000090"/>
              </a:solidFill>
              <a:latin typeface="BiauKai"/>
              <a:ea typeface="BiauKai"/>
              <a:cs typeface="BiauKai"/>
            </a:endParaRPr>
          </a:p>
          <a:p>
            <a:pPr eaLnBrk="1" hangingPunct="1">
              <a:spcBef>
                <a:spcPct val="0"/>
              </a:spcBef>
            </a:pPr>
            <a:r>
              <a:rPr lang="zh-TW" altLang="en-US" b="1" dirty="0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 </a:t>
            </a:r>
            <a:r>
              <a:rPr lang="en-US" altLang="zh-TW" b="1" dirty="0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※</a:t>
            </a:r>
            <a:r>
              <a:rPr lang="zh-TW" altLang="en-US" b="1" dirty="0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無需分分計較（</a:t>
            </a:r>
            <a:r>
              <a:rPr lang="en-US" altLang="zh-TW" b="1" dirty="0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80</a:t>
            </a:r>
            <a:r>
              <a:rPr lang="zh-TW" altLang="en-US" b="1" dirty="0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和</a:t>
            </a:r>
            <a:r>
              <a:rPr lang="en-US" altLang="zh-TW" b="1" dirty="0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99</a:t>
            </a:r>
            <a:r>
              <a:rPr lang="zh-TW" altLang="en-US" b="1" dirty="0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分都是精熟），思考、統整應用重於反覆練習作答</a:t>
            </a:r>
            <a:endParaRPr lang="en-US" altLang="zh-TW" b="1" dirty="0">
              <a:solidFill>
                <a:srgbClr val="000090"/>
              </a:solidFill>
              <a:latin typeface="BiauKai"/>
              <a:ea typeface="BiauKai"/>
              <a:cs typeface="BiauKai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zh-TW" b="1" dirty="0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 ※</a:t>
            </a:r>
            <a:r>
              <a:rPr lang="zh-TW" altLang="en-US" b="1" dirty="0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教師的啟發式教學專業更要講究</a:t>
            </a:r>
            <a:endParaRPr lang="en-US" altLang="zh-TW" b="1" dirty="0">
              <a:solidFill>
                <a:srgbClr val="000090"/>
              </a:solidFill>
              <a:latin typeface="BiauKai"/>
              <a:ea typeface="BiauKai"/>
              <a:cs typeface="BiauKai"/>
            </a:endParaRPr>
          </a:p>
          <a:p>
            <a:endParaRPr lang="zh-TW" altLang="en-US" dirty="0"/>
          </a:p>
        </p:txBody>
      </p:sp>
      <p:sp>
        <p:nvSpPr>
          <p:cNvPr id="162820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46150" eaLnBrk="1" hangingPunct="1"/>
            <a:fld id="{11EB6DDB-28E7-4CE6-813B-EB098644F616}" type="slidenum">
              <a:rPr lang="zh-TW" altLang="en-US" sz="1200">
                <a:latin typeface="Arial" pitchFamily="34" charset="0"/>
              </a:rPr>
              <a:pPr algn="r" defTabSz="946150" eaLnBrk="1" hangingPunct="1"/>
              <a:t>99</a:t>
            </a:fld>
            <a:endParaRPr lang="en-US" altLang="zh-TW" sz="1200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1363"/>
            <a:ext cx="6621463" cy="3725862"/>
          </a:xfrm>
          <a:ln/>
        </p:spPr>
      </p:sp>
      <p:sp>
        <p:nvSpPr>
          <p:cNvPr id="18435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投影片影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1363"/>
            <a:ext cx="6619875" cy="3724275"/>
          </a:xfrm>
          <a:ln/>
        </p:spPr>
      </p:sp>
      <p:sp>
        <p:nvSpPr>
          <p:cNvPr id="164867" name="備忘稿版面配置區 2"/>
          <p:cNvSpPr>
            <a:spLocks noGrp="1"/>
          </p:cNvSpPr>
          <p:nvPr>
            <p:ph type="body" idx="1"/>
          </p:nvPr>
        </p:nvSpPr>
        <p:spPr>
          <a:xfrm>
            <a:off x="677863" y="4716463"/>
            <a:ext cx="5441950" cy="4467225"/>
          </a:xfrm>
          <a:noFill/>
          <a:ln/>
        </p:spPr>
        <p:txBody>
          <a:bodyPr lIns="95115" tIns="47558" rIns="95115" bIns="47558"/>
          <a:lstStyle/>
          <a:p>
            <a:pPr eaLnBrk="1" hangingPunct="1"/>
            <a:r>
              <a:rPr lang="zh-TW" altLang="en-US" dirty="0">
                <a:latin typeface="Arial" pitchFamily="34" charset="0"/>
              </a:rPr>
              <a:t>摺頁資料</a:t>
            </a:r>
          </a:p>
          <a:p>
            <a:pPr eaLnBrk="1" hangingPunct="1"/>
            <a:endParaRPr lang="zh-TW" altLang="en-US" dirty="0">
              <a:latin typeface="Arial" pitchFamily="34" charset="0"/>
            </a:endParaRPr>
          </a:p>
        </p:txBody>
      </p:sp>
      <p:sp>
        <p:nvSpPr>
          <p:cNvPr id="164868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115" tIns="47558" rIns="95115" bIns="47558" anchor="b"/>
          <a:lstStyle/>
          <a:p>
            <a:pPr algn="r" defTabSz="969963" eaLnBrk="1" hangingPunct="1"/>
            <a:fld id="{8032D4D3-6BF3-4093-AC0E-A7723551DE85}" type="slidenum">
              <a:rPr lang="zh-TW" altLang="en-US" sz="1200"/>
              <a:pPr algn="r" defTabSz="969963" eaLnBrk="1" hangingPunct="1"/>
              <a:t>100</a:t>
            </a:fld>
            <a:endParaRPr lang="en-US" altLang="zh-TW" sz="1200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A443C-5C70-497E-AA06-012DFBD0CD12}" type="slidenum">
              <a:rPr lang="zh-TW" altLang="en-US" smtClean="0"/>
              <a:pPr/>
              <a:t>119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197088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投影片圖像版面配置區 1">
            <a:extLst>
              <a:ext uri="{FF2B5EF4-FFF2-40B4-BE49-F238E27FC236}">
                <a16:creationId xmlns:a16="http://schemas.microsoft.com/office/drawing/2014/main" id="{AA9A3965-1890-48C0-B0C3-93C9253652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5413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備忘稿版面配置區 2">
            <a:extLst>
              <a:ext uri="{FF2B5EF4-FFF2-40B4-BE49-F238E27FC236}">
                <a16:creationId xmlns:a16="http://schemas.microsoft.com/office/drawing/2014/main" id="{1066DEBA-B742-432E-A21A-4A49244C59E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82663" y="3228975"/>
            <a:ext cx="7891462" cy="30591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4751" tIns="47376" rIns="94751" bIns="47376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191491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>
              <a:spcBef>
                <a:spcPct val="0"/>
              </a:spcBef>
            </a:pPr>
            <a:endParaRPr lang="en-US" altLang="zh-TW" dirty="0"/>
          </a:p>
          <a:p>
            <a:pPr>
              <a:spcBef>
                <a:spcPct val="0"/>
              </a:spcBef>
            </a:pPr>
            <a:endParaRPr lang="en-US" altLang="zh-TW" dirty="0"/>
          </a:p>
        </p:txBody>
      </p:sp>
      <p:sp>
        <p:nvSpPr>
          <p:cNvPr id="191492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C0FBEC63-D9ED-4A19-8068-A0E01217CDE0}" type="slidenum">
              <a:rPr kumimoji="0" lang="zh-TW" altLang="en-US" sz="1200"/>
              <a:pPr algn="r" eaLnBrk="1" hangingPunct="1"/>
              <a:t>124</a:t>
            </a:fld>
            <a:endParaRPr kumimoji="0" lang="en-US" altLang="zh-TW" sz="1200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投影片編號版面配置區 6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319" tIns="44159" rIns="88319" bIns="44159" anchor="b"/>
          <a:lstStyle/>
          <a:p>
            <a:pPr algn="r" eaLnBrk="1" hangingPunct="1"/>
            <a:fld id="{549133A7-DADE-478E-A5FE-1407FF3DFE57}" type="slidenum">
              <a:rPr lang="zh-TW" altLang="en-US" sz="1200">
                <a:latin typeface="Arial" pitchFamily="34" charset="0"/>
              </a:rPr>
              <a:pPr algn="r" eaLnBrk="1" hangingPunct="1"/>
              <a:t>125</a:t>
            </a:fld>
            <a:endParaRPr lang="en-US" altLang="zh-TW" sz="1200" dirty="0">
              <a:latin typeface="Arial" pitchFamily="34" charset="0"/>
            </a:endParaRPr>
          </a:p>
        </p:txBody>
      </p:sp>
      <p:sp>
        <p:nvSpPr>
          <p:cNvPr id="193539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193540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319" tIns="44159" rIns="88319" bIns="44159"/>
          <a:lstStyle/>
          <a:p>
            <a:pPr eaLnBrk="1" hangingPunct="1">
              <a:spcBef>
                <a:spcPct val="0"/>
              </a:spcBef>
            </a:pPr>
            <a:endParaRPr lang="zh-TW" altLang="en-US">
              <a:latin typeface="Arial" pitchFamily="34" charset="0"/>
            </a:endParaRPr>
          </a:p>
        </p:txBody>
      </p:sp>
      <p:sp>
        <p:nvSpPr>
          <p:cNvPr id="193541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03" tIns="44102" rIns="88203" bIns="44102" anchor="b"/>
          <a:lstStyle/>
          <a:p>
            <a:pPr algn="r" defTabSz="912813" eaLnBrk="1" hangingPunct="1"/>
            <a:fld id="{A63B1124-1833-4DB8-BF9B-2C3A73440A50}" type="slidenum">
              <a:rPr lang="en-US" altLang="zh-TW" sz="1200">
                <a:latin typeface="Arial" pitchFamily="34" charset="0"/>
              </a:rPr>
              <a:pPr algn="r" defTabSz="912813" eaLnBrk="1" hangingPunct="1"/>
              <a:t>125</a:t>
            </a:fld>
            <a:endParaRPr lang="en-US" altLang="zh-TW" sz="1200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1363"/>
            <a:ext cx="6621463" cy="3725862"/>
          </a:xfrm>
          <a:ln/>
        </p:spPr>
      </p:sp>
      <p:sp>
        <p:nvSpPr>
          <p:cNvPr id="20483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2457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TW" altLang="en-US" dirty="0"/>
              <a:t>引導家長若孩子的性向、興趣明確，可多給予支持與協助。若不明確，可配合學校課程與活動，多跟孩子討論或多給予試探的機會。</a:t>
            </a:r>
          </a:p>
        </p:txBody>
      </p:sp>
      <p:sp>
        <p:nvSpPr>
          <p:cNvPr id="24580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12813"/>
            <a:fld id="{6DA0FA14-5320-4F7A-8A74-CCEDCA5E6E46}" type="slidenum">
              <a:rPr lang="zh-TW" altLang="en-US" sz="1200">
                <a:latin typeface="Arial" pitchFamily="34" charset="0"/>
              </a:rPr>
              <a:pPr algn="r" defTabSz="912813"/>
              <a:t>7</a:t>
            </a:fld>
            <a:endParaRPr lang="en-US" altLang="zh-TW" sz="1200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2662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TW" altLang="en-US" dirty="0"/>
              <a:t>引導家長若孩子的性向、興趣明確，可多給予支持與協助。若不明確，可配合學校課程與活動，多跟孩子討論或多給予試探的機會。</a:t>
            </a:r>
          </a:p>
        </p:txBody>
      </p:sp>
      <p:sp>
        <p:nvSpPr>
          <p:cNvPr id="26628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12813"/>
            <a:fld id="{117BB977-6948-4E47-9EF3-B424D203A7A2}" type="slidenum">
              <a:rPr lang="zh-TW" altLang="en-US" sz="1200">
                <a:latin typeface="Arial" pitchFamily="34" charset="0"/>
              </a:rPr>
              <a:pPr algn="r" defTabSz="912813"/>
              <a:t>8</a:t>
            </a:fld>
            <a:endParaRPr lang="en-US" altLang="zh-TW" sz="1200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2867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TW" altLang="en-US" dirty="0"/>
              <a:t>引導家長若孩子的性向、興趣明確，可多給予支持與協助。若不明確，可配合學校課程與活動，多跟孩子討論或多給予試探的機會。</a:t>
            </a:r>
          </a:p>
        </p:txBody>
      </p:sp>
      <p:sp>
        <p:nvSpPr>
          <p:cNvPr id="28676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12813"/>
            <a:fld id="{FD17D719-0DBC-45C6-9B25-46D6A1DD9FCF}" type="slidenum">
              <a:rPr lang="zh-TW" altLang="en-US" sz="1200">
                <a:latin typeface="Arial" pitchFamily="34" charset="0"/>
              </a:rPr>
              <a:pPr algn="r" defTabSz="912813"/>
              <a:t>9</a:t>
            </a:fld>
            <a:endParaRPr lang="en-US" altLang="zh-TW" sz="1200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3686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3686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7CD40F-6B2F-4F70-AE9D-A45F9693BA09}" type="slidenum">
              <a:rPr lang="zh-TW" altLang="en-US"/>
              <a:pPr/>
              <a:t>10</a:t>
            </a:fld>
            <a:endParaRPr lang="en-US" altLang="zh-TW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9F936-24D8-4568-894A-8E0C1C9378BA}" type="datetimeFigureOut">
              <a:rPr lang="zh-TW" altLang="en-US"/>
              <a:pPr>
                <a:defRPr/>
              </a:pPr>
              <a:t>2021/11/29</a:t>
            </a:fld>
            <a:endParaRPr lang="zh-TW" altLang="en-US"/>
          </a:p>
        </p:txBody>
      </p:sp>
      <p:sp>
        <p:nvSpPr>
          <p:cNvPr id="5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0FEA3-968D-49B8-9388-B0C2573D53A8}" type="datetimeFigureOut">
              <a:rPr lang="zh-TW" altLang="en-US"/>
              <a:pPr>
                <a:defRPr/>
              </a:pPr>
              <a:t>2021/11/29</a:t>
            </a:fld>
            <a:endParaRPr lang="zh-TW" altLang="en-US"/>
          </a:p>
        </p:txBody>
      </p:sp>
      <p:sp>
        <p:nvSpPr>
          <p:cNvPr id="5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889A7-B72C-4CBD-BC61-DC94BDED97BD}" type="datetimeFigureOut">
              <a:rPr lang="zh-TW" altLang="en-US"/>
              <a:pPr>
                <a:defRPr/>
              </a:pPr>
              <a:t>2021/11/29</a:t>
            </a:fld>
            <a:endParaRPr lang="zh-TW" altLang="en-US"/>
          </a:p>
        </p:txBody>
      </p:sp>
      <p:sp>
        <p:nvSpPr>
          <p:cNvPr id="5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標題及圖表或組織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SmartArt 版面配置區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1D267-5BEB-4CE2-B649-62A5FA1F918A}" type="datetimeFigureOut">
              <a:rPr lang="zh-TW" altLang="en-US"/>
              <a:pPr>
                <a:defRPr/>
              </a:pPr>
              <a:t>2021/11/29</a:t>
            </a:fld>
            <a:endParaRPr lang="zh-TW" altLang="en-US"/>
          </a:p>
        </p:txBody>
      </p:sp>
      <p:sp>
        <p:nvSpPr>
          <p:cNvPr id="5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A31766-C972-4C30-B3C2-378C0CF40180}" type="datetimeFigureOut">
              <a:rPr lang="zh-TW" altLang="en-US"/>
              <a:pPr>
                <a:defRPr/>
              </a:pPr>
              <a:t>2021/11/29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B69948E-C0D2-424F-BA90-33582DE2676A}" type="slidenum">
              <a:rPr lang="zh-TW" altLang="en-US"/>
              <a:pPr/>
              <a:t>‹#›</a:t>
            </a:fld>
            <a:endParaRPr lang="zh-TW" altLang="en-US" dirty="0"/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3066235" y="6198486"/>
            <a:ext cx="91900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200" b="1" dirty="0">
                <a:solidFill>
                  <a:schemeClr val="bg2">
                    <a:lumMod val="90000"/>
                  </a:schemeClr>
                </a:solidFill>
              </a:rPr>
              <a:t>Smart Leadership Makes Da You a Smart School</a:t>
            </a:r>
            <a:endParaRPr lang="en-US" sz="3200" dirty="0">
              <a:solidFill>
                <a:schemeClr val="bg2">
                  <a:lumMod val="90000"/>
                </a:schemeClr>
              </a:solidFill>
            </a:endParaRPr>
          </a:p>
          <a:p>
            <a:endParaRPr lang="en-US" sz="3200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995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2CCC1-393F-40AB-820A-929276F2FDDC}" type="datetimeFigureOut">
              <a:rPr lang="zh-TW" altLang="en-US"/>
              <a:pPr>
                <a:defRPr/>
              </a:pPr>
              <a:t>2021/11/29</a:t>
            </a:fld>
            <a:endParaRPr lang="zh-TW" altLang="en-US"/>
          </a:p>
        </p:txBody>
      </p:sp>
      <p:sp>
        <p:nvSpPr>
          <p:cNvPr id="5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073E8-41AF-49B4-918E-64D12F1D53BB}" type="datetimeFigureOut">
              <a:rPr lang="zh-TW" altLang="en-US"/>
              <a:pPr>
                <a:defRPr/>
              </a:pPr>
              <a:t>2021/11/29</a:t>
            </a:fld>
            <a:endParaRPr lang="zh-TW" altLang="en-US"/>
          </a:p>
        </p:txBody>
      </p:sp>
      <p:sp>
        <p:nvSpPr>
          <p:cNvPr id="5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2DC95-E653-4C3C-A249-9F537CCE2818}" type="datetimeFigureOut">
              <a:rPr lang="zh-TW" altLang="en-US"/>
              <a:pPr>
                <a:defRPr/>
              </a:pPr>
              <a:t>2021/11/29</a:t>
            </a:fld>
            <a:endParaRPr lang="zh-TW" altLang="en-US"/>
          </a:p>
        </p:txBody>
      </p:sp>
      <p:sp>
        <p:nvSpPr>
          <p:cNvPr id="6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F77A6-4730-4244-B54E-ADF4AFE4915E}" type="datetimeFigureOut">
              <a:rPr lang="zh-TW" altLang="en-US"/>
              <a:pPr>
                <a:defRPr/>
              </a:pPr>
              <a:t>2021/11/29</a:t>
            </a:fld>
            <a:endParaRPr lang="zh-TW" altLang="en-US"/>
          </a:p>
        </p:txBody>
      </p:sp>
      <p:sp>
        <p:nvSpPr>
          <p:cNvPr id="8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063C5-EA8A-4373-B85A-3C2B7D317D9B}" type="datetimeFigureOut">
              <a:rPr lang="zh-TW" altLang="en-US"/>
              <a:pPr>
                <a:defRPr/>
              </a:pPr>
              <a:t>2021/11/29</a:t>
            </a:fld>
            <a:endParaRPr lang="zh-TW" altLang="en-US"/>
          </a:p>
        </p:txBody>
      </p:sp>
      <p:sp>
        <p:nvSpPr>
          <p:cNvPr id="4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D39A1-5212-46F7-B07C-8A0F5A0111C5}" type="datetimeFigureOut">
              <a:rPr lang="zh-TW" altLang="en-US"/>
              <a:pPr>
                <a:defRPr/>
              </a:pPr>
              <a:t>2021/11/29</a:t>
            </a:fld>
            <a:endParaRPr lang="zh-TW" altLang="en-US"/>
          </a:p>
        </p:txBody>
      </p:sp>
      <p:sp>
        <p:nvSpPr>
          <p:cNvPr id="3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4F85C-4055-46BD-A099-66CBC74EC842}" type="datetimeFigureOut">
              <a:rPr lang="zh-TW" altLang="en-US"/>
              <a:pPr>
                <a:defRPr/>
              </a:pPr>
              <a:t>2021/11/29</a:t>
            </a:fld>
            <a:endParaRPr lang="zh-TW" altLang="en-US"/>
          </a:p>
        </p:txBody>
      </p:sp>
      <p:sp>
        <p:nvSpPr>
          <p:cNvPr id="6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53110-98B5-40FF-BD1D-A09D7D5047F3}" type="datetimeFigureOut">
              <a:rPr lang="zh-TW" altLang="en-US"/>
              <a:pPr>
                <a:defRPr/>
              </a:pPr>
              <a:t>2021/11/29</a:t>
            </a:fld>
            <a:endParaRPr lang="zh-TW" altLang="en-US"/>
          </a:p>
        </p:txBody>
      </p:sp>
      <p:sp>
        <p:nvSpPr>
          <p:cNvPr id="6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圖片 6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118" y="0"/>
            <a:ext cx="121877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日期版面配置區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EA2B5C98-BED2-4FF0-AFC1-EEF688675CD8}" type="datetimeFigureOut">
              <a:rPr lang="zh-TW" altLang="en-US"/>
              <a:pPr>
                <a:defRPr/>
              </a:pPr>
              <a:t>2021/11/29</a:t>
            </a:fld>
            <a:endParaRPr lang="zh-TW" altLang="en-US"/>
          </a:p>
        </p:txBody>
      </p:sp>
      <p:sp>
        <p:nvSpPr>
          <p:cNvPr id="9" name="頁尾版面配置區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" name="投影片編號版面配置區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1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112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6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hyperlink" Target="&#20154;&#29983;&#39340;&#25289;&#26494;.mp4" TargetMode="External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9.png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g"/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jp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5" Type="http://schemas.microsoft.com/office/2007/relationships/hdphoto" Target="../media/hdphoto1.wdp"/><Relationship Id="rId4" Type="http://schemas.openxmlformats.org/officeDocument/2006/relationships/image" Target="../media/image126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9.png"/><Relationship Id="rId4" Type="http://schemas.openxmlformats.org/officeDocument/2006/relationships/image" Target="../media/image1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jpe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3.jpe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5.jpe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7.jpe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jpe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&#25915;&#20854;&#19981;&#20633;.flv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3" Type="http://schemas.openxmlformats.org/officeDocument/2006/relationships/image" Target="../media/image6.png"/><Relationship Id="rId7" Type="http://schemas.openxmlformats.org/officeDocument/2006/relationships/slide" Target="slide47.xml"/><Relationship Id="rId12" Type="http://schemas.openxmlformats.org/officeDocument/2006/relationships/slide" Target="slide12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15.xml"/><Relationship Id="rId5" Type="http://schemas.openxmlformats.org/officeDocument/2006/relationships/slide" Target="slide5.xml"/><Relationship Id="rId10" Type="http://schemas.openxmlformats.org/officeDocument/2006/relationships/slide" Target="slide101.xml"/><Relationship Id="rId4" Type="http://schemas.openxmlformats.org/officeDocument/2006/relationships/slide" Target="slide3.xml"/><Relationship Id="rId9" Type="http://schemas.openxmlformats.org/officeDocument/2006/relationships/slide" Target="slide8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://adapt.k12ea.gov.tw/stud/show.php?no=24&amp;id=33" TargetMode="External"/><Relationship Id="rId13" Type="http://schemas.openxmlformats.org/officeDocument/2006/relationships/image" Target="../media/image51.jpe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12" Type="http://schemas.openxmlformats.org/officeDocument/2006/relationships/image" Target="../media/image50.jpeg"/><Relationship Id="rId2" Type="http://schemas.openxmlformats.org/officeDocument/2006/relationships/hyperlink" Target="http://youtu.be/RMBO4jdlQPs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49.jpeg"/><Relationship Id="rId5" Type="http://schemas.openxmlformats.org/officeDocument/2006/relationships/image" Target="../media/image44.png"/><Relationship Id="rId15" Type="http://schemas.openxmlformats.org/officeDocument/2006/relationships/image" Target="../media/image53.jpeg"/><Relationship Id="rId10" Type="http://schemas.openxmlformats.org/officeDocument/2006/relationships/image" Target="../media/image48.jpeg"/><Relationship Id="rId4" Type="http://schemas.openxmlformats.org/officeDocument/2006/relationships/hyperlink" Target="%E6%A9%9F%E6%A2%B0%E7%BE%A4.MP4" TargetMode="External"/><Relationship Id="rId9" Type="http://schemas.openxmlformats.org/officeDocument/2006/relationships/image" Target="../media/image47.png"/><Relationship Id="rId14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hyperlink" Target="http://youtu.be/RMBO4jdlQP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adapt.k12ea.gov.tw/stud/show.php?no=24&amp;id=33" TargetMode="External"/><Relationship Id="rId5" Type="http://schemas.openxmlformats.org/officeDocument/2006/relationships/image" Target="../media/image44.png"/><Relationship Id="rId4" Type="http://schemas.openxmlformats.org/officeDocument/2006/relationships/hyperlink" Target="%E6%A9%9F%E6%A2%B0%E7%BE%A4.MP4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%E6%A9%9F%E6%A2%B0%E7%BE%A4.MP4" TargetMode="External"/><Relationship Id="rId3" Type="http://schemas.openxmlformats.org/officeDocument/2006/relationships/image" Target="../media/image55.jpeg"/><Relationship Id="rId7" Type="http://schemas.openxmlformats.org/officeDocument/2006/relationships/image" Target="../media/image4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youtu.be/RMBO4jdlQPs" TargetMode="External"/><Relationship Id="rId11" Type="http://schemas.openxmlformats.org/officeDocument/2006/relationships/image" Target="../media/image47.png"/><Relationship Id="rId5" Type="http://schemas.openxmlformats.org/officeDocument/2006/relationships/image" Target="../media/image57.jpeg"/><Relationship Id="rId10" Type="http://schemas.openxmlformats.org/officeDocument/2006/relationships/hyperlink" Target="http://adapt.k12ea.gov.tw/stud/show.php?no=24&amp;id=33" TargetMode="External"/><Relationship Id="rId4" Type="http://schemas.openxmlformats.org/officeDocument/2006/relationships/image" Target="../media/image56.jpeg"/><Relationship Id="rId9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25.png"/><Relationship Id="rId4" Type="http://schemas.openxmlformats.org/officeDocument/2006/relationships/image" Target="../media/image6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8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8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85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4" Type="http://schemas.openxmlformats.org/officeDocument/2006/relationships/image" Target="../media/image87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hyperlink" Target="http://12basic.edu.tw/Detail.php?LevelNo=229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圖片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2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4983164" y="1814513"/>
            <a:ext cx="54006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4200" b="1" dirty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如何協助孩子進入心目中理想的第一志願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3751" y="4308475"/>
            <a:ext cx="1223963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6914" y="4232275"/>
            <a:ext cx="1512887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17690" y="1590677"/>
            <a:ext cx="3103563" cy="306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087939" y="3644900"/>
            <a:ext cx="59046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主講人：南崁高中陳家祥校長</a:t>
            </a: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6985004" y="4471786"/>
            <a:ext cx="529033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地點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：大崗國中</a:t>
            </a: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時間：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110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11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26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日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3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500"/>
                            </p:stCondLst>
                            <p:childTnLst>
                              <p:par>
                                <p:cTn id="7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 build="allAtOnce"/>
      <p:bldP spid="6" grpId="0"/>
      <p:bldP spid="6" grpId="1" build="allAtOnce"/>
      <p:bldP spid="7" grpId="0"/>
      <p:bldP spid="7" grpId="1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內容版面配置區 3">
            <a:extLst/>
          </p:cNvPr>
          <p:cNvGraphicFramePr>
            <a:graphicFrameLocks/>
          </p:cNvGraphicFramePr>
          <p:nvPr/>
        </p:nvGraphicFramePr>
        <p:xfrm>
          <a:off x="1055440" y="1700808"/>
          <a:ext cx="5184576" cy="48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橢圓形圖說文字 10">
            <a:extLst/>
          </p:cNvPr>
          <p:cNvSpPr/>
          <p:nvPr/>
        </p:nvSpPr>
        <p:spPr bwMode="auto">
          <a:xfrm>
            <a:off x="5664200" y="912814"/>
            <a:ext cx="4641850" cy="3652837"/>
          </a:xfrm>
          <a:prstGeom prst="wedgeEllipseCallout">
            <a:avLst>
              <a:gd name="adj1" fmla="val 22854"/>
              <a:gd name="adj2" fmla="val 58240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0" tIns="0" rIns="0" bIns="0">
            <a:spAutoFit/>
          </a:bodyPr>
          <a:lstStyle/>
          <a:p>
            <a:pPr eaLnBrk="1" hangingPunct="1">
              <a:defRPr/>
            </a:pPr>
            <a:r>
              <a:rPr lang="zh-TW" altLang="en-US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家長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可以</a:t>
            </a:r>
            <a:r>
              <a:rPr lang="zh-TW" altLang="en-US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幫助孩子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多元</a:t>
            </a:r>
            <a:r>
              <a:rPr lang="zh-TW" altLang="en-US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試探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並瞭解自己的</a:t>
            </a:r>
            <a:r>
              <a:rPr lang="zh-TW" altLang="en-US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性向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24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興趣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和</a:t>
            </a:r>
            <a:r>
              <a:rPr lang="zh-TW" altLang="en-US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能力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，再</a:t>
            </a:r>
            <a:r>
              <a:rPr lang="zh-TW" altLang="en-US" sz="24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參考學校老師建議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2400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收集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相關</a:t>
            </a:r>
            <a:r>
              <a:rPr lang="zh-TW" altLang="en-US" sz="2400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資訊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，並與孩子深入討論，較能規劃適合孩子的</a:t>
            </a:r>
            <a:r>
              <a:rPr lang="zh-TW" altLang="en-US" sz="2400" b="1" dirty="0">
                <a:solidFill>
                  <a:srgbClr val="FF33CC"/>
                </a:solidFill>
                <a:latin typeface="微軟正黑體" pitchFamily="34" charset="-120"/>
                <a:ea typeface="微軟正黑體" pitchFamily="34" charset="-120"/>
              </a:rPr>
              <a:t>生涯進路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。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145589" y="4556125"/>
            <a:ext cx="1508125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>
            <a:extLst/>
          </p:cNvPr>
          <p:cNvGraphicFramePr>
            <a:graphicFrameLocks noGrp="1"/>
          </p:cNvGraphicFramePr>
          <p:nvPr>
            <p:ph idx="4294967295"/>
          </p:nvPr>
        </p:nvGraphicFramePr>
        <p:xfrm>
          <a:off x="1684338" y="836614"/>
          <a:ext cx="8983662" cy="5616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" name="標題 1">
            <a:extLst/>
          </p:cNvPr>
          <p:cNvSpPr>
            <a:spLocks noGrp="1"/>
          </p:cNvSpPr>
          <p:nvPr>
            <p:ph type="title" idx="4294967295"/>
          </p:nvPr>
        </p:nvSpPr>
        <p:spPr>
          <a:xfrm>
            <a:off x="1547814" y="449263"/>
            <a:ext cx="9120187" cy="57626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zh-TW" sz="3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110</a:t>
            </a:r>
            <a:r>
              <a:rPr lang="zh-TW" altLang="en-US" sz="3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年桃連區免試入學</a:t>
            </a:r>
            <a:r>
              <a:rPr lang="en-US" altLang="zh-TW" sz="3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-</a:t>
            </a:r>
            <a:r>
              <a:rPr lang="zh-TW" altLang="en-US" sz="3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同分超額比序步驟</a:t>
            </a:r>
          </a:p>
        </p:txBody>
      </p:sp>
      <p:sp>
        <p:nvSpPr>
          <p:cNvPr id="163844" name="文字方塊 6"/>
          <p:cNvSpPr txBox="1">
            <a:spLocks noChangeArrowheads="1"/>
          </p:cNvSpPr>
          <p:nvPr/>
        </p:nvSpPr>
        <p:spPr bwMode="auto">
          <a:xfrm>
            <a:off x="1810405" y="2500313"/>
            <a:ext cx="523220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BiauKai"/>
              </a:rPr>
              <a:t>１各項目加總總積分</a:t>
            </a:r>
          </a:p>
        </p:txBody>
      </p:sp>
      <p:sp>
        <p:nvSpPr>
          <p:cNvPr id="163845" name="文字方塊 7"/>
          <p:cNvSpPr txBox="1">
            <a:spLocks noChangeArrowheads="1"/>
          </p:cNvSpPr>
          <p:nvPr/>
        </p:nvSpPr>
        <p:spPr bwMode="auto">
          <a:xfrm>
            <a:off x="2404130" y="2500313"/>
            <a:ext cx="523220" cy="337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 dirty="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  <a:cs typeface="BiauKai"/>
              </a:rPr>
              <a:t>２低收入戶學生優先</a:t>
            </a:r>
          </a:p>
        </p:txBody>
      </p:sp>
      <p:sp>
        <p:nvSpPr>
          <p:cNvPr id="163846" name="文字方塊 8"/>
          <p:cNvSpPr txBox="1">
            <a:spLocks noChangeArrowheads="1"/>
          </p:cNvSpPr>
          <p:nvPr/>
        </p:nvSpPr>
        <p:spPr bwMode="auto">
          <a:xfrm>
            <a:off x="2999443" y="2492376"/>
            <a:ext cx="523220" cy="293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BiauKai"/>
              </a:rPr>
              <a:t>３適性輔導總積分</a:t>
            </a:r>
          </a:p>
        </p:txBody>
      </p:sp>
      <p:sp>
        <p:nvSpPr>
          <p:cNvPr id="163847" name="文字方塊 9"/>
          <p:cNvSpPr txBox="1">
            <a:spLocks noChangeArrowheads="1"/>
          </p:cNvSpPr>
          <p:nvPr/>
        </p:nvSpPr>
        <p:spPr bwMode="auto">
          <a:xfrm>
            <a:off x="3556655" y="2500314"/>
            <a:ext cx="523220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 dirty="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  <a:cs typeface="BiauKai"/>
              </a:rPr>
              <a:t>４多元學習表現總積分</a:t>
            </a:r>
          </a:p>
        </p:txBody>
      </p:sp>
      <p:sp>
        <p:nvSpPr>
          <p:cNvPr id="163848" name="文字方塊 10"/>
          <p:cNvSpPr txBox="1">
            <a:spLocks noChangeArrowheads="1"/>
          </p:cNvSpPr>
          <p:nvPr/>
        </p:nvSpPr>
        <p:spPr bwMode="auto">
          <a:xfrm>
            <a:off x="4132918" y="2500314"/>
            <a:ext cx="52322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BiauKai"/>
              </a:rPr>
              <a:t>５教育會考換算總積分</a:t>
            </a:r>
          </a:p>
        </p:txBody>
      </p:sp>
      <p:sp>
        <p:nvSpPr>
          <p:cNvPr id="163849" name="文字方塊 11"/>
          <p:cNvSpPr txBox="1">
            <a:spLocks noChangeArrowheads="1"/>
          </p:cNvSpPr>
          <p:nvPr/>
        </p:nvSpPr>
        <p:spPr bwMode="auto">
          <a:xfrm>
            <a:off x="4709180" y="2500313"/>
            <a:ext cx="523220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 dirty="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  <a:cs typeface="BiauKai"/>
              </a:rPr>
              <a:t>６志願序積分</a:t>
            </a:r>
          </a:p>
        </p:txBody>
      </p:sp>
      <p:sp>
        <p:nvSpPr>
          <p:cNvPr id="163850" name="文字方塊 14"/>
          <p:cNvSpPr txBox="1">
            <a:spLocks noChangeArrowheads="1"/>
          </p:cNvSpPr>
          <p:nvPr/>
        </p:nvSpPr>
        <p:spPr bwMode="auto">
          <a:xfrm>
            <a:off x="7608055" y="2924175"/>
            <a:ext cx="67710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endParaRPr lang="zh-TW" altLang="en-US"/>
          </a:p>
        </p:txBody>
      </p:sp>
      <p:sp>
        <p:nvSpPr>
          <p:cNvPr id="163851" name="文字方塊 16"/>
          <p:cNvSpPr txBox="1">
            <a:spLocks noChangeArrowheads="1"/>
          </p:cNvSpPr>
          <p:nvPr/>
        </p:nvSpPr>
        <p:spPr bwMode="auto">
          <a:xfrm>
            <a:off x="5155367" y="3381375"/>
            <a:ext cx="67710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endParaRPr lang="zh-TW" altLang="en-US"/>
          </a:p>
        </p:txBody>
      </p:sp>
      <p:sp>
        <p:nvSpPr>
          <p:cNvPr id="163852" name="文字方塊 17"/>
          <p:cNvSpPr txBox="1">
            <a:spLocks noChangeArrowheads="1"/>
          </p:cNvSpPr>
          <p:nvPr/>
        </p:nvSpPr>
        <p:spPr bwMode="auto">
          <a:xfrm>
            <a:off x="5307767" y="3533775"/>
            <a:ext cx="67710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endParaRPr lang="zh-TW" altLang="en-US"/>
          </a:p>
        </p:txBody>
      </p:sp>
      <p:sp>
        <p:nvSpPr>
          <p:cNvPr id="163853" name="文字方塊 19"/>
          <p:cNvSpPr txBox="1">
            <a:spLocks noChangeArrowheads="1"/>
          </p:cNvSpPr>
          <p:nvPr/>
        </p:nvSpPr>
        <p:spPr bwMode="auto">
          <a:xfrm>
            <a:off x="5979180" y="2511426"/>
            <a:ext cx="52322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BiauKai"/>
              </a:rPr>
              <a:t>８教育會考國文科標示</a:t>
            </a:r>
          </a:p>
        </p:txBody>
      </p:sp>
      <p:sp>
        <p:nvSpPr>
          <p:cNvPr id="163854" name="文字方塊 20"/>
          <p:cNvSpPr txBox="1">
            <a:spLocks noChangeArrowheads="1"/>
          </p:cNvSpPr>
          <p:nvPr/>
        </p:nvSpPr>
        <p:spPr bwMode="auto">
          <a:xfrm>
            <a:off x="6672918" y="2524125"/>
            <a:ext cx="523220" cy="327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 dirty="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  <a:cs typeface="BiauKai"/>
              </a:rPr>
              <a:t>９教育會考數學科標示</a:t>
            </a:r>
          </a:p>
        </p:txBody>
      </p:sp>
      <p:sp>
        <p:nvSpPr>
          <p:cNvPr id="163855" name="文字方塊 1"/>
          <p:cNvSpPr txBox="1">
            <a:spLocks noChangeArrowheads="1"/>
          </p:cNvSpPr>
          <p:nvPr/>
        </p:nvSpPr>
        <p:spPr bwMode="auto">
          <a:xfrm>
            <a:off x="1455738" y="-373063"/>
            <a:ext cx="1847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zh-TW" altLang="en-US"/>
          </a:p>
        </p:txBody>
      </p:sp>
      <p:sp>
        <p:nvSpPr>
          <p:cNvPr id="163856" name="文字方塊 22"/>
          <p:cNvSpPr txBox="1">
            <a:spLocks noChangeArrowheads="1"/>
          </p:cNvSpPr>
          <p:nvPr/>
        </p:nvSpPr>
        <p:spPr bwMode="auto">
          <a:xfrm>
            <a:off x="5284330" y="1932238"/>
            <a:ext cx="523220" cy="435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BiauKai"/>
              </a:rPr>
              <a:t>７教育會考成績等級標示總點數</a:t>
            </a:r>
          </a:p>
        </p:txBody>
      </p:sp>
      <p:graphicFrame>
        <p:nvGraphicFramePr>
          <p:cNvPr id="28726" name="Group 54">
            <a:extLst/>
          </p:cNvPr>
          <p:cNvGraphicFramePr>
            <a:graphicFrameLocks noGrp="1"/>
          </p:cNvGraphicFramePr>
          <p:nvPr/>
        </p:nvGraphicFramePr>
        <p:xfrm>
          <a:off x="1547814" y="5876925"/>
          <a:ext cx="6108699" cy="952500"/>
        </p:xfrm>
        <a:graphic>
          <a:graphicData uri="http://schemas.openxmlformats.org/drawingml/2006/table">
            <a:tbl>
              <a:tblPr/>
              <a:tblGrid>
                <a:gridCol w="812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8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9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10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77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88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99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99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000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等級</a:t>
                      </a: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/>
                      </a:r>
                      <a:b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</a:b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標示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A++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A+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A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B++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B+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B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C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3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點數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7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6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5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3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3" name="Group 54">
            <a:extLst/>
          </p:cNvPr>
          <p:cNvGraphicFramePr>
            <a:graphicFrameLocks noGrp="1"/>
          </p:cNvGraphicFramePr>
          <p:nvPr/>
        </p:nvGraphicFramePr>
        <p:xfrm>
          <a:off x="1547814" y="1049338"/>
          <a:ext cx="6267449" cy="952500"/>
        </p:xfrm>
        <a:graphic>
          <a:graphicData uri="http://schemas.openxmlformats.org/drawingml/2006/table">
            <a:tbl>
              <a:tblPr/>
              <a:tblGrid>
                <a:gridCol w="7803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7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84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1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00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各科成績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精熟</a:t>
                      </a: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(A++,A+,A)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基礎</a:t>
                      </a: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(B++,B+,B)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待加強</a:t>
                      </a: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C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3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積分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6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分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分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分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63903" name="群組 4"/>
          <p:cNvGrpSpPr>
            <a:grpSpLocks/>
          </p:cNvGrpSpPr>
          <p:nvPr/>
        </p:nvGrpSpPr>
        <p:grpSpPr bwMode="auto">
          <a:xfrm>
            <a:off x="7921626" y="2441576"/>
            <a:ext cx="614363" cy="3598863"/>
            <a:chOff x="6164801" y="2441134"/>
            <a:chExt cx="614949" cy="3598966"/>
          </a:xfrm>
        </p:grpSpPr>
        <p:sp>
          <p:nvSpPr>
            <p:cNvPr id="163912" name="文字方塊 22"/>
            <p:cNvSpPr txBox="1">
              <a:spLocks noChangeArrowheads="1"/>
            </p:cNvSpPr>
            <p:nvPr/>
          </p:nvSpPr>
          <p:spPr bwMode="auto">
            <a:xfrm>
              <a:off x="6174353" y="2800013"/>
              <a:ext cx="523719" cy="3240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 eaLnBrk="1" hangingPunct="1"/>
              <a:r>
                <a:rPr lang="zh-TW" altLang="en-US" sz="2200" dirty="0">
                  <a:solidFill>
                    <a:srgbClr val="660066"/>
                  </a:solidFill>
                  <a:latin typeface="標楷體" pitchFamily="65" charset="-120"/>
                  <a:ea typeface="標楷體" pitchFamily="65" charset="-120"/>
                  <a:cs typeface="BiauKai"/>
                </a:rPr>
                <a:t>教育會考社會科標示</a:t>
              </a:r>
            </a:p>
          </p:txBody>
        </p:sp>
        <p:sp>
          <p:nvSpPr>
            <p:cNvPr id="163913" name="文字方塊 1"/>
            <p:cNvSpPr txBox="1">
              <a:spLocks noChangeArrowheads="1"/>
            </p:cNvSpPr>
            <p:nvPr/>
          </p:nvSpPr>
          <p:spPr bwMode="auto">
            <a:xfrm>
              <a:off x="6164801" y="2441134"/>
              <a:ext cx="614949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TW" sz="2200" dirty="0">
                  <a:solidFill>
                    <a:srgbClr val="660066"/>
                  </a:solidFill>
                </a:rPr>
                <a:t>11</a:t>
              </a:r>
              <a:endParaRPr lang="zh-TW" altLang="en-US" sz="2200" dirty="0">
                <a:solidFill>
                  <a:srgbClr val="660066"/>
                </a:solidFill>
              </a:endParaRPr>
            </a:p>
          </p:txBody>
        </p:sp>
      </p:grpSp>
      <p:grpSp>
        <p:nvGrpSpPr>
          <p:cNvPr id="163904" name="群組 3"/>
          <p:cNvGrpSpPr>
            <a:grpSpLocks/>
          </p:cNvGrpSpPr>
          <p:nvPr/>
        </p:nvGrpSpPr>
        <p:grpSpPr bwMode="auto">
          <a:xfrm>
            <a:off x="8164692" y="2441576"/>
            <a:ext cx="1088847" cy="3629025"/>
            <a:chOff x="6437794" y="2441134"/>
            <a:chExt cx="1088622" cy="3629129"/>
          </a:xfrm>
        </p:grpSpPr>
        <p:sp>
          <p:nvSpPr>
            <p:cNvPr id="163910" name="文字方塊 23"/>
            <p:cNvSpPr txBox="1">
              <a:spLocks noChangeArrowheads="1"/>
            </p:cNvSpPr>
            <p:nvPr/>
          </p:nvSpPr>
          <p:spPr bwMode="auto">
            <a:xfrm>
              <a:off x="6437794" y="2800013"/>
              <a:ext cx="861596" cy="3270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 eaLnBrk="1" hangingPunct="1"/>
              <a:r>
                <a:rPr lang="zh-TW" altLang="en-US" sz="2200" dirty="0">
                  <a:solidFill>
                    <a:srgbClr val="0000FF"/>
                  </a:solidFill>
                  <a:latin typeface="標楷體" pitchFamily="65" charset="-120"/>
                  <a:ea typeface="標楷體" pitchFamily="65" charset="-120"/>
                  <a:cs typeface="BiauKai"/>
                </a:rPr>
                <a:t>教育會考自然科標示</a:t>
              </a:r>
            </a:p>
            <a:p>
              <a:pPr eaLnBrk="1" hangingPunct="1"/>
              <a:endParaRPr lang="zh-TW" altLang="en-US" sz="22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BiauKai"/>
              </a:endParaRPr>
            </a:p>
          </p:txBody>
        </p:sp>
        <p:sp>
          <p:nvSpPr>
            <p:cNvPr id="163911" name="文字方塊 25"/>
            <p:cNvSpPr txBox="1">
              <a:spLocks noChangeArrowheads="1"/>
            </p:cNvSpPr>
            <p:nvPr/>
          </p:nvSpPr>
          <p:spPr bwMode="auto">
            <a:xfrm>
              <a:off x="6770416" y="2441134"/>
              <a:ext cx="756000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TW" sz="2200" dirty="0">
                  <a:solidFill>
                    <a:srgbClr val="0000FF"/>
                  </a:solidFill>
                </a:rPr>
                <a:t>12</a:t>
              </a:r>
              <a:endParaRPr lang="zh-TW" altLang="en-US" sz="2200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63905" name="群組 7"/>
          <p:cNvGrpSpPr>
            <a:grpSpLocks/>
          </p:cNvGrpSpPr>
          <p:nvPr/>
        </p:nvGrpSpPr>
        <p:grpSpPr bwMode="auto">
          <a:xfrm>
            <a:off x="7270751" y="2449513"/>
            <a:ext cx="771525" cy="3503612"/>
            <a:chOff x="5528746" y="2449616"/>
            <a:chExt cx="771599" cy="3502928"/>
          </a:xfrm>
        </p:grpSpPr>
        <p:sp>
          <p:nvSpPr>
            <p:cNvPr id="163908" name="文字方塊 21"/>
            <p:cNvSpPr txBox="1">
              <a:spLocks noChangeArrowheads="1"/>
            </p:cNvSpPr>
            <p:nvPr/>
          </p:nvSpPr>
          <p:spPr bwMode="auto">
            <a:xfrm>
              <a:off x="5550022" y="2793419"/>
              <a:ext cx="523270" cy="3159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 eaLnBrk="1" hangingPunct="1"/>
              <a:r>
                <a:rPr lang="zh-TW" altLang="en-US" sz="2200" dirty="0">
                  <a:solidFill>
                    <a:srgbClr val="0000FF"/>
                  </a:solidFill>
                  <a:latin typeface="標楷體" pitchFamily="65" charset="-120"/>
                  <a:ea typeface="標楷體" pitchFamily="65" charset="-120"/>
                  <a:cs typeface="BiauKai"/>
                </a:rPr>
                <a:t>教育會考英語科標示</a:t>
              </a:r>
            </a:p>
          </p:txBody>
        </p:sp>
        <p:sp>
          <p:nvSpPr>
            <p:cNvPr id="163909" name="文字方塊 28"/>
            <p:cNvSpPr txBox="1">
              <a:spLocks noChangeArrowheads="1"/>
            </p:cNvSpPr>
            <p:nvPr/>
          </p:nvSpPr>
          <p:spPr bwMode="auto">
            <a:xfrm>
              <a:off x="5528746" y="2449616"/>
              <a:ext cx="771599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TW" sz="2200" dirty="0">
                  <a:solidFill>
                    <a:srgbClr val="0000FF"/>
                  </a:solidFill>
                </a:rPr>
                <a:t>10</a:t>
              </a:r>
              <a:endParaRPr lang="zh-TW" altLang="en-US" sz="2200" dirty="0">
                <a:solidFill>
                  <a:srgbClr val="0000FF"/>
                </a:solidFill>
              </a:endParaRPr>
            </a:p>
          </p:txBody>
        </p:sp>
      </p:grpSp>
      <p:sp>
        <p:nvSpPr>
          <p:cNvPr id="163906" name="文字方塊 24"/>
          <p:cNvSpPr txBox="1">
            <a:spLocks noChangeArrowheads="1"/>
          </p:cNvSpPr>
          <p:nvPr/>
        </p:nvSpPr>
        <p:spPr bwMode="auto">
          <a:xfrm rot="-5400000">
            <a:off x="9072096" y="4988720"/>
            <a:ext cx="52322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en-US" altLang="zh-TW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(A</a:t>
            </a:r>
            <a:r>
              <a:rPr lang="en-US" altLang="zh-TW" sz="2200" b="1" baseline="30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++</a:t>
            </a:r>
            <a:r>
              <a:rPr lang="en-US" altLang="zh-TW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&gt;A</a:t>
            </a:r>
            <a:r>
              <a:rPr lang="en-US" altLang="zh-TW" sz="2200" b="1" baseline="30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+</a:t>
            </a:r>
            <a:r>
              <a:rPr lang="en-US" altLang="zh-TW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&gt;A&gt; B</a:t>
            </a:r>
            <a:r>
              <a:rPr lang="en-US" altLang="zh-TW" sz="2200" b="1" baseline="30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++</a:t>
            </a:r>
            <a:r>
              <a:rPr lang="en-US" altLang="zh-TW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&gt;B</a:t>
            </a:r>
            <a:r>
              <a:rPr lang="en-US" altLang="zh-TW" sz="2200" b="1" baseline="30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+</a:t>
            </a:r>
            <a:r>
              <a:rPr lang="en-US" altLang="zh-TW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&gt;B&gt;C)</a:t>
            </a:r>
            <a:endParaRPr lang="en-US" altLang="zh-TW" sz="2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BiauKai"/>
            </a:endParaRPr>
          </a:p>
        </p:txBody>
      </p:sp>
      <p:sp>
        <p:nvSpPr>
          <p:cNvPr id="163907" name="文字方塊 24"/>
          <p:cNvSpPr txBox="1">
            <a:spLocks noChangeArrowheads="1"/>
          </p:cNvSpPr>
          <p:nvPr/>
        </p:nvSpPr>
        <p:spPr bwMode="auto">
          <a:xfrm rot="-5400000">
            <a:off x="8937158" y="5431632"/>
            <a:ext cx="523220" cy="150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BiauKai"/>
              </a:rPr>
              <a:t>標示比序</a:t>
            </a:r>
            <a:endParaRPr lang="en-US" altLang="zh-TW" sz="2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BiauKai"/>
            </a:endParaRPr>
          </a:p>
        </p:txBody>
      </p:sp>
    </p:spTree>
  </p:cSld>
  <p:clrMapOvr>
    <a:masterClrMapping/>
  </p:clrMapOvr>
  <p:transition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590" name="Rectangle 966">
            <a:extLst/>
          </p:cNvPr>
          <p:cNvSpPr>
            <a:spLocks noChangeArrowheads="1"/>
          </p:cNvSpPr>
          <p:nvPr/>
        </p:nvSpPr>
        <p:spPr bwMode="auto">
          <a:xfrm>
            <a:off x="1992314" y="765175"/>
            <a:ext cx="8207375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spcBef>
                <a:spcPct val="20000"/>
              </a:spcBef>
              <a:buSzPct val="100000"/>
              <a:defRPr/>
            </a:pPr>
            <a:r>
              <a:rPr lang="zh-TW" altLang="en-US" sz="5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sym typeface="Arial" charset="0"/>
              </a:rPr>
              <a:t>五專入學簡介</a:t>
            </a:r>
            <a:endParaRPr lang="en-US" altLang="en-US" dirty="0">
              <a:latin typeface="Arial" charset="0"/>
              <a:ea typeface="新細明體" charset="-120"/>
              <a:sym typeface="Arial" charset="0"/>
            </a:endParaRPr>
          </a:p>
        </p:txBody>
      </p:sp>
      <p:sp>
        <p:nvSpPr>
          <p:cNvPr id="165892" name="Rectangle 966"/>
          <p:cNvSpPr>
            <a:spLocks noChangeArrowheads="1"/>
          </p:cNvSpPr>
          <p:nvPr/>
        </p:nvSpPr>
        <p:spPr bwMode="auto">
          <a:xfrm>
            <a:off x="1847851" y="2708275"/>
            <a:ext cx="8207375" cy="229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spcBef>
                <a:spcPct val="20000"/>
              </a:spcBef>
            </a:pPr>
            <a:r>
              <a:rPr lang="en-US" altLang="zh-TW" b="1" dirty="0">
                <a:latin typeface="標楷體" pitchFamily="65" charset="-120"/>
                <a:ea typeface="標楷體" pitchFamily="65" charset="-120"/>
                <a:sym typeface="Arial" pitchFamily="34" charset="0"/>
              </a:rPr>
              <a:t>1.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  <a:sym typeface="Arial" pitchFamily="34" charset="0"/>
              </a:rPr>
              <a:t>五專名額不再納入各縣市高中職免試考區。</a:t>
            </a:r>
            <a:endParaRPr lang="en-US" altLang="zh-TW" b="1" dirty="0">
              <a:latin typeface="標楷體" pitchFamily="65" charset="-120"/>
              <a:ea typeface="標楷體" pitchFamily="65" charset="-120"/>
              <a:sym typeface="Arial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zh-TW" b="1" dirty="0">
                <a:latin typeface="標楷體" pitchFamily="65" charset="-120"/>
                <a:ea typeface="標楷體" pitchFamily="65" charset="-120"/>
                <a:sym typeface="Arial" pitchFamily="34" charset="0"/>
              </a:rPr>
              <a:t>2.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  <a:sym typeface="Arial" pitchFamily="34" charset="0"/>
              </a:rPr>
              <a:t>五專升學管道：</a:t>
            </a:r>
            <a:endParaRPr lang="en-US" altLang="zh-TW" b="1" dirty="0">
              <a:latin typeface="標楷體" pitchFamily="65" charset="-120"/>
              <a:ea typeface="標楷體" pitchFamily="65" charset="-120"/>
              <a:sym typeface="Arial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sym typeface="Arial" pitchFamily="34" charset="0"/>
              </a:rPr>
              <a:t>  </a:t>
            </a:r>
            <a:r>
              <a:rPr lang="en-US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sym typeface="Arial" pitchFamily="34" charset="0"/>
              </a:rPr>
              <a:t>-6</a:t>
            </a:r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sym typeface="Arial" pitchFamily="34" charset="0"/>
              </a:rPr>
              <a:t>月五專優先免試入學（</a:t>
            </a:r>
            <a:r>
              <a:rPr lang="zh-TW" altLang="en-US" b="1" u="sng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sym typeface="Arial" pitchFamily="34" charset="0"/>
              </a:rPr>
              <a:t>電腦志願</a:t>
            </a:r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sym typeface="Arial" pitchFamily="34" charset="0"/>
              </a:rPr>
              <a:t>） </a:t>
            </a:r>
            <a:endParaRPr lang="en-US" altLang="zh-TW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  <a:sym typeface="Arial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zh-TW" altLang="en-US" b="1" dirty="0">
                <a:latin typeface="標楷體" pitchFamily="65" charset="-120"/>
                <a:ea typeface="標楷體" pitchFamily="65" charset="-120"/>
                <a:sym typeface="Arial" pitchFamily="34" charset="0"/>
              </a:rPr>
              <a:t>  </a:t>
            </a:r>
            <a: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sym typeface="Arial" pitchFamily="34" charset="0"/>
              </a:rPr>
              <a:t>-7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sym typeface="Arial" pitchFamily="34" charset="0"/>
              </a:rPr>
              <a:t>月五專聯合免試入學（現場登記分發） </a:t>
            </a:r>
            <a:endParaRPr lang="en-US" altLang="en-US" dirty="0">
              <a:latin typeface="標楷體" pitchFamily="65" charset="-120"/>
              <a:ea typeface="標楷體" pitchFamily="65" charset="-120"/>
              <a:sym typeface="Arial" pitchFamily="34" charset="0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五專入學時程</a:t>
            </a:r>
            <a:endParaRPr lang="zh-TW" altLang="en-US" dirty="0"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4" name="Rectangle 966">
            <a:extLst/>
          </p:cNvPr>
          <p:cNvSpPr>
            <a:spLocks noChangeArrowheads="1"/>
          </p:cNvSpPr>
          <p:nvPr/>
        </p:nvSpPr>
        <p:spPr bwMode="auto">
          <a:xfrm>
            <a:off x="1919289" y="2132856"/>
            <a:ext cx="8207375" cy="3515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spcBef>
                <a:spcPct val="20000"/>
              </a:spcBef>
              <a:buSzPct val="100000"/>
              <a:defRPr/>
            </a:pPr>
            <a:r>
              <a:rPr lang="en-US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5/23-27</a:t>
            </a:r>
            <a:r>
              <a:rPr lang="zh-TW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五專優先免試報名</a:t>
            </a:r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ct val="20000"/>
              </a:spcBef>
              <a:buSzPct val="100000"/>
              <a:defRPr/>
            </a:pPr>
            <a:r>
              <a:rPr lang="en-US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6/16</a:t>
            </a:r>
            <a:r>
              <a:rPr lang="zh-TW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五專優先免試放榜</a:t>
            </a:r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ct val="20000"/>
              </a:spcBef>
              <a:buSzPct val="100000"/>
              <a:defRPr/>
            </a:pPr>
            <a:r>
              <a:rPr lang="en-US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6/21</a:t>
            </a:r>
            <a:r>
              <a:rPr lang="zh-TW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五專優先免試報到</a:t>
            </a:r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ct val="20000"/>
              </a:spcBef>
              <a:buSzPct val="100000"/>
              <a:defRPr/>
            </a:pPr>
            <a: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6/23-7/4</a:t>
            </a:r>
            <a:r>
              <a:rPr lang="zh-TW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五專聯合免試報名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ct val="20000"/>
              </a:spcBef>
              <a:buSzPct val="100000"/>
              <a:defRPr/>
            </a:pPr>
            <a: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月初寄發</a:t>
            </a:r>
            <a:r>
              <a:rPr lang="zh-TW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五專聯合免試現場登記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順位通知。</a:t>
            </a:r>
            <a:endParaRPr lang="zh-TW" altLang="zh-TW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 eaLnBrk="1" hangingPunct="1">
              <a:spcBef>
                <a:spcPct val="20000"/>
              </a:spcBef>
              <a:buSzPct val="100000"/>
              <a:defRPr/>
            </a:pPr>
            <a: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7/13</a:t>
            </a:r>
            <a:r>
              <a:rPr lang="zh-TW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五專聯合免試現場登記報到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標題 1"/>
          <p:cNvSpPr>
            <a:spLocks noGrp="1"/>
          </p:cNvSpPr>
          <p:nvPr>
            <p:ph type="title"/>
          </p:nvPr>
        </p:nvSpPr>
        <p:spPr>
          <a:xfrm>
            <a:off x="1919288" y="765175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五專優先免試與聯合免試</a:t>
            </a:r>
            <a:r>
              <a:rPr lang="zh-TW" altLang="en-US" b="1" dirty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比序</a:t>
            </a:r>
            <a:r>
              <a:rPr lang="zh-TW" altLang="en-US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/>
            </a:r>
            <a:br>
              <a:rPr lang="zh-TW" altLang="en-US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</a:br>
            <a:endParaRPr lang="zh-TW" altLang="en-US" dirty="0">
              <a:solidFill>
                <a:srgbClr val="0000FF"/>
              </a:solidFill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67939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五專優免：公私立五專護理科系、公立五專所有科系皆採計教育會考成績。其餘由各校自行決定是否採計教育會考成績。</a:t>
            </a:r>
            <a:endParaRPr lang="en-US" altLang="zh-TW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五專優免比序績分項目：均衡學習、技藝優良、志願序、服務學習、競賽、教育會考（含寫作）及標示等。</a:t>
            </a:r>
            <a:endParaRPr lang="en-US" altLang="zh-TW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五專優免與聯免比序相較，最大不同是多了志願序積分。</a:t>
            </a:r>
            <a:endParaRPr lang="en-US" altLang="zh-TW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111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年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1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月份公告簡章。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標題 1"/>
          <p:cNvSpPr>
            <a:spLocks noGrp="1"/>
          </p:cNvSpPr>
          <p:nvPr>
            <p:ph type="title"/>
          </p:nvPr>
        </p:nvSpPr>
        <p:spPr>
          <a:xfrm>
            <a:off x="1992313" y="404813"/>
            <a:ext cx="8424862" cy="1143000"/>
          </a:xfrm>
        </p:spPr>
        <p:txBody>
          <a:bodyPr/>
          <a:lstStyle/>
          <a:p>
            <a:r>
              <a:rPr lang="zh-TW" altLang="en-US" sz="40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五專優先免試與聯合免試入學方式</a:t>
            </a:r>
            <a:endParaRPr lang="zh-TW" altLang="en-US" sz="4000" dirty="0">
              <a:solidFill>
                <a:srgbClr val="0000FF"/>
              </a:solidFill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68963" name="內容版面配置區 2"/>
          <p:cNvSpPr>
            <a:spLocks noGrp="1"/>
          </p:cNvSpPr>
          <p:nvPr>
            <p:ph idx="1"/>
          </p:nvPr>
        </p:nvSpPr>
        <p:spPr>
          <a:xfrm>
            <a:off x="609600" y="2276872"/>
            <a:ext cx="10972800" cy="2692895"/>
          </a:xfrm>
        </p:spPr>
        <p:txBody>
          <a:bodyPr/>
          <a:lstStyle/>
          <a:p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五專優先免試：使用五專優免比序積分，採全國一區電腦選填志願分發，不限地區、學校、科系，</a:t>
            </a:r>
            <a:r>
              <a:rPr lang="zh-TW" altLang="en-US" b="1" u="sng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至多</a:t>
            </a:r>
            <a:r>
              <a:rPr lang="en-US" altLang="zh-TW" b="1" u="sng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30</a:t>
            </a:r>
            <a:r>
              <a:rPr lang="zh-TW" altLang="en-US" b="1" u="sng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個志願</a:t>
            </a:r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五專聯合免試：使用五專聯免比序積分，親自或委託到所報名的學校，以分發順位現場登記科系（貼榜）。</a:t>
            </a:r>
            <a:endParaRPr lang="en-US" altLang="zh-TW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endParaRPr lang="zh-TW" altLang="en-US" dirty="0"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968"/>
          <p:cNvSpPr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9AA439F0-9AEC-43B5-86AF-208F8A9C3482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/>
              <a:t>105</a:t>
            </a:fld>
            <a:endParaRPr lang="en-US" altLang="zh-TW" sz="1200" dirty="0">
              <a:solidFill>
                <a:srgbClr val="0C3226"/>
              </a:solidFill>
              <a:latin typeface="Verdana" pitchFamily="34" charset="0"/>
            </a:endParaRPr>
          </a:p>
        </p:txBody>
      </p:sp>
      <p:graphicFrame>
        <p:nvGraphicFramePr>
          <p:cNvPr id="4" name="資料庫圖表 3">
            <a:extLst/>
          </p:cNvPr>
          <p:cNvGraphicFramePr/>
          <p:nvPr/>
        </p:nvGraphicFramePr>
        <p:xfrm>
          <a:off x="2738414" y="1428736"/>
          <a:ext cx="7000924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內容版面配置區 2">
            <a:extLst/>
          </p:cNvPr>
          <p:cNvSpPr txBox="1">
            <a:spLocks/>
          </p:cNvSpPr>
          <p:nvPr/>
        </p:nvSpPr>
        <p:spPr bwMode="auto">
          <a:xfrm>
            <a:off x="1866900" y="1015631"/>
            <a:ext cx="8458200" cy="7778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80000"/>
              </a:lnSpc>
              <a:buFontTx/>
              <a:buBlip>
                <a:blip r:embed="rId7"/>
              </a:buBlip>
              <a:defRPr/>
            </a:pPr>
            <a:r>
              <a:rPr kumimoji="0" lang="zh-TW" altLang="en-US" sz="2700" kern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五專免試入學超額比序總積分滿分</a:t>
            </a:r>
            <a:r>
              <a:rPr kumimoji="0" lang="en-US" altLang="zh-TW" sz="2700" kern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</a:t>
            </a:r>
            <a:r>
              <a:rPr kumimoji="0" lang="zh-TW" altLang="en-US" sz="2700" kern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分，共採計</a:t>
            </a:r>
            <a:r>
              <a:rPr kumimoji="0" lang="en-US" altLang="zh-TW" sz="2700" kern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kumimoji="0" lang="zh-TW" altLang="en-US" sz="2700" kern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個主項目，各項目說明如下</a:t>
            </a:r>
            <a:r>
              <a:rPr kumimoji="0" lang="en-US" altLang="zh-TW" sz="2700" kern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69989" name="標題 1"/>
          <p:cNvSpPr txBox="1">
            <a:spLocks/>
          </p:cNvSpPr>
          <p:nvPr/>
        </p:nvSpPr>
        <p:spPr bwMode="gray">
          <a:xfrm>
            <a:off x="2063750" y="549276"/>
            <a:ext cx="8135938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zh-TW" altLang="en-US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五專免試入學成績採計說明</a:t>
            </a:r>
          </a:p>
        </p:txBody>
      </p:sp>
      <p:graphicFrame>
        <p:nvGraphicFramePr>
          <p:cNvPr id="7" name="Group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183893"/>
              </p:ext>
            </p:extLst>
          </p:nvPr>
        </p:nvGraphicFramePr>
        <p:xfrm>
          <a:off x="1127163" y="1740716"/>
          <a:ext cx="10009111" cy="4980760"/>
        </p:xfrm>
        <a:graphic>
          <a:graphicData uri="http://schemas.openxmlformats.org/drawingml/2006/table">
            <a:tbl>
              <a:tblPr/>
              <a:tblGrid>
                <a:gridCol w="2365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4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9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比序項目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比序內容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積分上限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多元學習表現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包含競賽、服務學習、日常生活表現評量、體適能等分項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技藝優良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技藝教育課程成績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558ED5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弱勢身分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58ED5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具低收入戶、中低收入戶、直系血親尊親屬支領失業給付或特殊境遇家庭子女身分者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均衡學習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健康與體育、藝術與人文、綜合活動三大學習領域成績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04A7B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適性輔導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04A7B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國中學生生涯輔導紀錄手冊中「生涯發展規劃書」之師長綜合意見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國中教育會考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國文、英語、數學、自然、社會</a:t>
                      </a: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5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科成績等級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A452A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A452A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由各五專學校依學校發展需求訂定之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972"/>
          <p:cNvSpPr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62118ABB-0C55-4046-A682-1B9B5DC9E76C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/>
              <a:t>106</a:t>
            </a:fld>
            <a:endParaRPr lang="en-US" altLang="zh-TW" sz="1200" dirty="0">
              <a:solidFill>
                <a:srgbClr val="0C3226"/>
              </a:solidFill>
              <a:latin typeface="Verdana" pitchFamily="34" charset="0"/>
            </a:endParaRPr>
          </a:p>
        </p:txBody>
      </p:sp>
      <p:pic>
        <p:nvPicPr>
          <p:cNvPr id="171011" name="Picture 287" descr="Capture_2016_12_22_23_30_02_8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976"/>
          <p:cNvSpPr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6388E374-E9C7-449A-AC29-032E2739B378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/>
              <a:t>107</a:t>
            </a:fld>
            <a:endParaRPr lang="en-US" altLang="zh-TW" sz="1200" dirty="0">
              <a:solidFill>
                <a:srgbClr val="0C3226"/>
              </a:solidFill>
              <a:latin typeface="Verdana" pitchFamily="34" charset="0"/>
            </a:endParaRPr>
          </a:p>
        </p:txBody>
      </p:sp>
      <p:pic>
        <p:nvPicPr>
          <p:cNvPr id="172035" name="Picture 291" descr="Capture_2016_12_22_23_30_23_35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978"/>
          <p:cNvSpPr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C379B2D3-A201-4CFC-B25F-C8DF2D46B55B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/>
              <a:t>108</a:t>
            </a:fld>
            <a:endParaRPr lang="en-US" altLang="zh-TW" sz="1200" dirty="0">
              <a:solidFill>
                <a:srgbClr val="0C3226"/>
              </a:solidFill>
              <a:latin typeface="Verdana" pitchFamily="34" charset="0"/>
            </a:endParaRPr>
          </a:p>
        </p:txBody>
      </p:sp>
      <p:pic>
        <p:nvPicPr>
          <p:cNvPr id="173059" name="Picture 293" descr="Capture_2016_12_22_23_30_28_9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980"/>
          <p:cNvSpPr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3C1DC240-100F-4D0A-BDEE-A5C7AD9B7C46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/>
              <a:t>109</a:t>
            </a:fld>
            <a:endParaRPr lang="en-US" altLang="zh-TW" sz="1200" dirty="0">
              <a:solidFill>
                <a:srgbClr val="0C3226"/>
              </a:solidFill>
              <a:latin typeface="Verdana" pitchFamily="34" charset="0"/>
            </a:endParaRPr>
          </a:p>
        </p:txBody>
      </p:sp>
      <p:pic>
        <p:nvPicPr>
          <p:cNvPr id="174083" name="Picture 295" descr="Capture_2016_12_22_23_30_34_6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投影片編號版面配置區 1"/>
          <p:cNvSpPr txBox="1">
            <a:spLocks noGrp="1"/>
          </p:cNvSpPr>
          <p:nvPr/>
        </p:nvSpPr>
        <p:spPr bwMode="auto">
          <a:xfrm>
            <a:off x="7581900" y="6356351"/>
            <a:ext cx="160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latinLnBrk="1" hangingPunct="1"/>
            <a:fld id="{764565C2-CD6E-42DE-A641-537CED277773}" type="slidenum">
              <a:rPr kumimoji="0" lang="ko-KR" altLang="en-US" sz="900">
                <a:solidFill>
                  <a:srgbClr val="898989"/>
                </a:solidFill>
                <a:latin typeface="Verdana" pitchFamily="34" charset="0"/>
                <a:ea typeface="Gulim" pitchFamily="34" charset="-127"/>
              </a:rPr>
              <a:pPr algn="r" eaLnBrk="1" latinLnBrk="1" hangingPunct="1"/>
              <a:t>11</a:t>
            </a:fld>
            <a:endParaRPr kumimoji="0" lang="en-US" altLang="ko-KR" sz="900" dirty="0">
              <a:solidFill>
                <a:srgbClr val="898989"/>
              </a:solidFill>
              <a:latin typeface="Verdana" pitchFamily="34" charset="0"/>
              <a:ea typeface="Gulim" pitchFamily="34" charset="-127"/>
            </a:endParaRPr>
          </a:p>
        </p:txBody>
      </p:sp>
      <p:pic>
        <p:nvPicPr>
          <p:cNvPr id="37891" name="圖片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60000">
            <a:off x="3222135" y="-53004"/>
            <a:ext cx="6133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投影片編號版面配置區 15"/>
          <p:cNvSpPr txBox="1">
            <a:spLocks noGrp="1"/>
          </p:cNvSpPr>
          <p:nvPr/>
        </p:nvSpPr>
        <p:spPr bwMode="auto">
          <a:xfrm>
            <a:off x="2776538" y="6210300"/>
            <a:ext cx="342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fld id="{D87EC73E-C9E9-4C51-AE6F-ADA63591261B}" type="slidenum">
              <a:rPr kumimoji="0" lang="zh-TW" altLang="en-US" sz="900">
                <a:solidFill>
                  <a:srgbClr val="0C3226"/>
                </a:solidFill>
                <a:latin typeface="Verdana" pitchFamily="34" charset="0"/>
                <a:ea typeface="微軟正黑體" pitchFamily="34" charset="-120"/>
              </a:rPr>
              <a:pPr algn="ctr" eaLnBrk="1" hangingPunct="1"/>
              <a:t>11</a:t>
            </a:fld>
            <a:endParaRPr kumimoji="0" lang="en-US" altLang="zh-TW" sz="900" dirty="0">
              <a:solidFill>
                <a:srgbClr val="0C3226"/>
              </a:solidFill>
              <a:latin typeface="Verdana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ransition spd="slow">
    <p:fade/>
  </p:transition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982"/>
          <p:cNvSpPr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1BC594B3-8980-4EA0-9AE4-7B2698123060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/>
              <a:t>110</a:t>
            </a:fld>
            <a:endParaRPr lang="en-US" altLang="zh-TW" sz="1200" dirty="0">
              <a:solidFill>
                <a:srgbClr val="0C3226"/>
              </a:solidFill>
              <a:latin typeface="Verdana" pitchFamily="34" charset="0"/>
            </a:endParaRPr>
          </a:p>
        </p:txBody>
      </p:sp>
      <p:pic>
        <p:nvPicPr>
          <p:cNvPr id="175107" name="Picture 297" descr="Capture_2016_12_22_23_30_40_35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984"/>
          <p:cNvSpPr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BFF6FAF4-6770-4CB8-A12B-A17688E21926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/>
              <a:t>111</a:t>
            </a:fld>
            <a:endParaRPr lang="en-US" altLang="zh-TW" sz="1200" dirty="0">
              <a:solidFill>
                <a:srgbClr val="0C3226"/>
              </a:solidFill>
              <a:latin typeface="Verdana" pitchFamily="34" charset="0"/>
            </a:endParaRPr>
          </a:p>
        </p:txBody>
      </p:sp>
      <p:pic>
        <p:nvPicPr>
          <p:cNvPr id="176131" name="Picture 299" descr="Capture_2016_12_22_23_30_49_7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986"/>
          <p:cNvSpPr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CDABEE36-B002-44D9-AF37-89C5CED2772B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/>
              <a:t>112</a:t>
            </a:fld>
            <a:endParaRPr lang="en-US" altLang="zh-TW" sz="1200" dirty="0">
              <a:solidFill>
                <a:srgbClr val="0C3226"/>
              </a:solidFill>
              <a:latin typeface="Verdana" pitchFamily="34" charset="0"/>
            </a:endParaRPr>
          </a:p>
        </p:txBody>
      </p:sp>
      <p:pic>
        <p:nvPicPr>
          <p:cNvPr id="177155" name="Picture 301" descr="Capture_2016_12_22_23_30_55_5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988"/>
          <p:cNvSpPr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38751700-B027-48B5-A4CB-FCCAD2835A53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/>
              <a:t>113</a:t>
            </a:fld>
            <a:endParaRPr lang="en-US" altLang="zh-TW" sz="1200" dirty="0">
              <a:solidFill>
                <a:srgbClr val="0C3226"/>
              </a:solidFill>
              <a:latin typeface="Verdana" pitchFamily="34" charset="0"/>
            </a:endParaRPr>
          </a:p>
        </p:txBody>
      </p:sp>
      <p:pic>
        <p:nvPicPr>
          <p:cNvPr id="178179" name="Picture 303" descr="Capture_2016_12_22_23_31_02_5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990"/>
          <p:cNvSpPr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8F9CBF2C-7B02-41C3-9D04-E9C7722C2070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/>
              <a:t>114</a:t>
            </a:fld>
            <a:endParaRPr lang="en-US" altLang="zh-TW" sz="1200" dirty="0">
              <a:solidFill>
                <a:srgbClr val="0C3226"/>
              </a:solidFill>
              <a:latin typeface="Verdana" pitchFamily="34" charset="0"/>
            </a:endParaRPr>
          </a:p>
        </p:txBody>
      </p:sp>
      <p:pic>
        <p:nvPicPr>
          <p:cNvPr id="179203" name="Picture 305" descr="Capture_2016_12_22_23_31_10_8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>
            <a:extLst/>
          </p:cNvPr>
          <p:cNvSpPr>
            <a:spLocks noGrp="1"/>
          </p:cNvSpPr>
          <p:nvPr>
            <p:ph type="body" idx="4294967295"/>
          </p:nvPr>
        </p:nvSpPr>
        <p:spPr>
          <a:xfrm>
            <a:off x="2207568" y="2492897"/>
            <a:ext cx="7772400" cy="1500187"/>
          </a:xfrm>
        </p:spPr>
        <p:txBody>
          <a:bodyPr anchor="b"/>
          <a:lstStyle/>
          <a:p>
            <a:pPr marL="0" indent="0" algn="ctr">
              <a:buNone/>
              <a:defRPr/>
            </a:pPr>
            <a:r>
              <a:rPr lang="zh-TW" altLang="en-US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適性入學宣導網說明</a:t>
            </a:r>
            <a:endParaRPr lang="en-US" altLang="zh-TW" sz="6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808996"/>
            <a:ext cx="4608512" cy="572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40696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8AFC4A67-8C2C-4FEF-BD2E-46B1652D9667}"/>
              </a:ext>
            </a:extLst>
          </p:cNvPr>
          <p:cNvGrpSpPr/>
          <p:nvPr/>
        </p:nvGrpSpPr>
        <p:grpSpPr>
          <a:xfrm>
            <a:off x="0" y="0"/>
            <a:ext cx="12192000" cy="6823121"/>
            <a:chOff x="1524000" y="0"/>
            <a:chExt cx="9144000" cy="6823121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E67B79E7-763D-4FAE-A78E-EA8764D1A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0" y="0"/>
              <a:ext cx="9144000" cy="3330804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85F35E84-BBE6-4D0B-9620-C6D2F60ACF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0" y="3327348"/>
              <a:ext cx="9144000" cy="3495773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>
    <p:fade/>
  </p:transition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F831A27-ABCB-4FEE-8B86-B48C98C2C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44671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BE5E6E8-1D35-47CA-A386-860D44635C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439"/>
            <a:ext cx="12192000" cy="6912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105"/>
          <p:cNvSpPr>
            <a:spLocks noChangeArrowheads="1"/>
          </p:cNvSpPr>
          <p:nvPr/>
        </p:nvSpPr>
        <p:spPr bwMode="gray">
          <a:xfrm>
            <a:off x="5519738" y="1053505"/>
            <a:ext cx="5148262" cy="5962938"/>
          </a:xfrm>
          <a:prstGeom prst="roundRect">
            <a:avLst>
              <a:gd name="adj" fmla="val 3037"/>
            </a:avLst>
          </a:prstGeom>
          <a:solidFill>
            <a:srgbClr val="FFFFCC"/>
          </a:solidFill>
          <a:ln w="9525">
            <a:noFill/>
            <a:round/>
            <a:headEnd/>
            <a:tailEnd/>
          </a:ln>
        </p:spPr>
        <p:txBody>
          <a:bodyPr lIns="46800" rIns="46800" anchor="ctr"/>
          <a:lstStyle/>
          <a:p>
            <a:pPr marL="342900" indent="-342900" eaLnBrk="1" hangingPunct="1">
              <a:buClr>
                <a:srgbClr val="C00000"/>
              </a:buClr>
              <a:buFont typeface="Wingdings" pitchFamily="2" charset="2"/>
              <a:buChar char="Ø"/>
            </a:pPr>
            <a:r>
              <a:rPr kumimoji="0" lang="en-US" altLang="zh-TW" dirty="0">
                <a:solidFill>
                  <a:srgbClr val="080808"/>
                </a:solidFill>
                <a:latin typeface="微軟正黑體" pitchFamily="34" charset="-120"/>
                <a:ea typeface="微軟正黑體" pitchFamily="34" charset="-120"/>
              </a:rPr>
              <a:t>100</a:t>
            </a:r>
            <a:r>
              <a:rPr kumimoji="0" lang="zh-TW" altLang="en-US" dirty="0">
                <a:solidFill>
                  <a:srgbClr val="080808"/>
                </a:solidFill>
                <a:latin typeface="微軟正黑體" pitchFamily="34" charset="-120"/>
                <a:ea typeface="微軟正黑體" pitchFamily="34" charset="-120"/>
              </a:rPr>
              <a:t>學年度起，新生每人一冊</a:t>
            </a:r>
            <a:endParaRPr kumimoji="0" lang="en-US" altLang="zh-TW" dirty="0">
              <a:solidFill>
                <a:srgbClr val="080808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indent="-342900" eaLnBrk="1" hangingPunct="1">
              <a:buClr>
                <a:srgbClr val="C00000"/>
              </a:buClr>
              <a:buFont typeface="Wingdings" pitchFamily="2" charset="2"/>
              <a:buChar char="Ø"/>
            </a:pPr>
            <a:r>
              <a:rPr kumimoji="0" lang="zh-TW" altLang="en-US" b="1" dirty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手冊可幫助學生</a:t>
            </a:r>
            <a:r>
              <a:rPr kumimoji="0" lang="zh-TW" altLang="zh-TW" b="1" dirty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澄清</a:t>
            </a:r>
            <a:r>
              <a:rPr kumimoji="0" lang="zh-TW" altLang="en-US" b="1" dirty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個人</a:t>
            </a:r>
            <a:r>
              <a:rPr kumimoji="0" lang="zh-TW" altLang="zh-TW" b="1" dirty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kumimoji="0" lang="zh-TW" altLang="en-US" b="1" dirty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性向、興趣、價值觀，瞭</a:t>
            </a:r>
            <a:r>
              <a:rPr kumimoji="0" lang="zh-TW" altLang="zh-TW" b="1" dirty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解</a:t>
            </a:r>
            <a:r>
              <a:rPr kumimoji="0" lang="zh-TW" altLang="en-US" b="1" dirty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家人的期待，及自己的學習表現（會考、學習成就、社團幹部、獎懲、職業試探結果等）比較適合哪一類學校及科別，做為升學選校參考</a:t>
            </a:r>
            <a:endParaRPr kumimoji="0" lang="en-US" altLang="zh-TW" dirty="0">
              <a:solidFill>
                <a:schemeClr val="hlink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915" name="矩形 5"/>
          <p:cNvSpPr>
            <a:spLocks noChangeArrowheads="1"/>
          </p:cNvSpPr>
          <p:nvPr/>
        </p:nvSpPr>
        <p:spPr bwMode="auto">
          <a:xfrm>
            <a:off x="1415480" y="548680"/>
            <a:ext cx="9144000" cy="504825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國中學生生涯輔導紀錄手冊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-1</a:t>
            </a:r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FED6302-B6B0-43D3-BAF4-16E3B0DEB5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083691"/>
            <a:ext cx="5040362" cy="5774309"/>
          </a:xfrm>
          <a:prstGeom prst="rect">
            <a:avLst/>
          </a:prstGeo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D1CEFDC-FD0C-47BF-AB18-2578D5FA12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304" y="1078027"/>
            <a:ext cx="9144000" cy="5791200"/>
          </a:xfrm>
          <a:prstGeom prst="rect">
            <a:avLst/>
          </a:prstGeom>
        </p:spPr>
      </p:pic>
      <p:grpSp>
        <p:nvGrpSpPr>
          <p:cNvPr id="184323" name="圓角矩形圖說文字 4"/>
          <p:cNvGrpSpPr>
            <a:grpSpLocks/>
          </p:cNvGrpSpPr>
          <p:nvPr/>
        </p:nvGrpSpPr>
        <p:grpSpPr bwMode="auto">
          <a:xfrm>
            <a:off x="1631951" y="3716339"/>
            <a:ext cx="3017837" cy="3457575"/>
            <a:chOff x="68" y="2341"/>
            <a:chExt cx="1901" cy="2178"/>
          </a:xfrm>
        </p:grpSpPr>
        <p:pic>
          <p:nvPicPr>
            <p:cNvPr id="184325" name="圓角矩形圖說文字 4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8" y="2341"/>
              <a:ext cx="1901" cy="21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326" name="Text Box 5"/>
            <p:cNvSpPr txBox="1">
              <a:spLocks noChangeArrowheads="1"/>
            </p:cNvSpPr>
            <p:nvPr/>
          </p:nvSpPr>
          <p:spPr bwMode="auto">
            <a:xfrm>
              <a:off x="174" y="2448"/>
              <a:ext cx="1125" cy="19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hangingPunct="1">
                <a:buFont typeface="Arial" pitchFamily="34" charset="0"/>
                <a:buNone/>
              </a:pPr>
              <a:r>
                <a:rPr lang="zh-TW" altLang="en-US" sz="2800" b="1" dirty="0">
                  <a:solidFill>
                    <a:srgbClr val="000000"/>
                  </a:solidFill>
                  <a:ea typeface="微軟正黑體" pitchFamily="34" charset="-120"/>
                </a:rPr>
                <a:t>可以呈現地圖上，設定方圓地理位置內各級學 校的資訊。</a:t>
              </a:r>
            </a:p>
          </p:txBody>
        </p:sp>
      </p:grpSp>
      <p:sp>
        <p:nvSpPr>
          <p:cNvPr id="33804" name="Text Box 12">
            <a:extLst/>
          </p:cNvPr>
          <p:cNvSpPr txBox="1">
            <a:spLocks noChangeArrowheads="1"/>
          </p:cNvSpPr>
          <p:nvPr/>
        </p:nvSpPr>
        <p:spPr bwMode="auto">
          <a:xfrm>
            <a:off x="3560368" y="397493"/>
            <a:ext cx="5329238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TW" altLang="en-US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高中職五專資訊定位系統</a:t>
            </a:r>
          </a:p>
        </p:txBody>
      </p:sp>
    </p:spTree>
  </p:cSld>
  <p:clrMapOvr>
    <a:masterClrMapping/>
  </p:clrMapOvr>
  <p:transition spd="med">
    <p:fade/>
  </p:transition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EA068035-16A4-41D2-A0EF-2F98C6DD78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F020283-222C-473D-94C7-BFE84F943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1"/>
            <a:ext cx="12192000" cy="6855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矩形 6">
            <a:extLst>
              <a:ext uri="{FF2B5EF4-FFF2-40B4-BE49-F238E27FC236}">
                <a16:creationId xmlns:a16="http://schemas.microsoft.com/office/drawing/2014/main" id="{6EF926B9-8FE2-4A76-9CB3-AE34EE034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82550"/>
            <a:ext cx="9144000" cy="670231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Blip>
                <a:blip r:embed="rId4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5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4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5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ts val="2600"/>
              </a:lnSpc>
              <a:spcBef>
                <a:spcPct val="0"/>
              </a:spcBef>
              <a:buNone/>
            </a:pPr>
            <a:r>
              <a:rPr lang="zh-TW" altLang="en-US" sz="28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</a:t>
            </a:r>
            <a:r>
              <a:rPr lang="zh-TW" altLang="en-US" b="1" dirty="0">
                <a:solidFill>
                  <a:schemeClr val="tx1"/>
                </a:solidFill>
                <a:latin typeface="Cataneo BT" pitchFamily="66" charset="0"/>
                <a:ea typeface="標楷體" panose="03000509000000000000" pitchFamily="65" charset="-120"/>
                <a:sym typeface="Wingdings" panose="05000000000000000000" pitchFamily="2" charset="2"/>
              </a:rPr>
              <a:t>適性輔導網站資源</a:t>
            </a:r>
            <a:endParaRPr lang="zh-TW" altLang="en-US" b="1" dirty="0">
              <a:solidFill>
                <a:schemeClr val="tx1"/>
              </a:solidFill>
              <a:latin typeface="Cataneo BT" pitchFamily="66" charset="0"/>
              <a:ea typeface="標楷體" panose="03000509000000000000" pitchFamily="65" charset="-120"/>
            </a:endParaRPr>
          </a:p>
        </p:txBody>
      </p:sp>
      <p:grpSp>
        <p:nvGrpSpPr>
          <p:cNvPr id="2" name="Group 15">
            <a:extLst>
              <a:ext uri="{FF2B5EF4-FFF2-40B4-BE49-F238E27FC236}">
                <a16:creationId xmlns:a16="http://schemas.microsoft.com/office/drawing/2014/main" id="{39199872-ECDB-4A94-B030-DB8A47922AD2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785045"/>
            <a:ext cx="8726488" cy="771747"/>
            <a:chOff x="720" y="-712"/>
            <a:chExt cx="2256" cy="4457"/>
          </a:xfrm>
        </p:grpSpPr>
        <p:sp>
          <p:nvSpPr>
            <p:cNvPr id="104455" name="AutoShape 16">
              <a:extLst>
                <a:ext uri="{FF2B5EF4-FFF2-40B4-BE49-F238E27FC236}">
                  <a16:creationId xmlns:a16="http://schemas.microsoft.com/office/drawing/2014/main" id="{574F9F27-FD01-4675-BCBA-E91B8ECAD2B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20" y="-712"/>
              <a:ext cx="2256" cy="4457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FFCC99"/>
                </a:gs>
                <a:gs pos="100000">
                  <a:srgbClr val="FF99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4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5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4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5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104456" name="AutoShape 17">
              <a:extLst>
                <a:ext uri="{FF2B5EF4-FFF2-40B4-BE49-F238E27FC236}">
                  <a16:creationId xmlns:a16="http://schemas.microsoft.com/office/drawing/2014/main" id="{C182142D-1B8A-4837-B521-EE2627EF220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67" y="-334"/>
              <a:ext cx="2188" cy="37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FF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4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5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4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5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TW" altLang="en-US" sz="2400" b="1" dirty="0">
                  <a:solidFill>
                    <a:srgbClr val="000000"/>
                  </a:solidFill>
                  <a:latin typeface="Cataneo BT" pitchFamily="66" charset="0"/>
                  <a:ea typeface="標楷體" panose="03000509000000000000" pitchFamily="65" charset="-120"/>
                </a:rPr>
                <a:t>桃園市政府教育局十二年國教資訊網 </a:t>
              </a:r>
              <a:r>
                <a:rPr lang="en-US" altLang="zh-TW" sz="2400" dirty="0">
                  <a:solidFill>
                    <a:srgbClr val="000000"/>
                  </a:solidFill>
                  <a:latin typeface="Cataneo BT" pitchFamily="66" charset="0"/>
                  <a:ea typeface="標楷體" panose="03000509000000000000" pitchFamily="65" charset="-120"/>
                </a:rPr>
                <a:t>http://12basic.tyc.edu.tw/</a:t>
              </a:r>
              <a:endParaRPr lang="zh-TW" altLang="en-US" sz="2400" dirty="0">
                <a:solidFill>
                  <a:srgbClr val="000000"/>
                </a:solidFill>
                <a:latin typeface="Cataneo BT" pitchFamily="66" charset="0"/>
                <a:ea typeface="標楷體" panose="03000509000000000000" pitchFamily="65" charset="-120"/>
              </a:endParaRPr>
            </a:p>
          </p:txBody>
        </p:sp>
        <p:sp>
          <p:nvSpPr>
            <p:cNvPr id="104457" name="AutoShape 19">
              <a:extLst>
                <a:ext uri="{FF2B5EF4-FFF2-40B4-BE49-F238E27FC236}">
                  <a16:creationId xmlns:a16="http://schemas.microsoft.com/office/drawing/2014/main" id="{C9842ACC-358E-467C-A0F1-7A34AA9C7FF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73" y="393"/>
              <a:ext cx="2158" cy="63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5F1FB"/>
                </a:gs>
                <a:gs pos="100000">
                  <a:srgbClr val="80D4F2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4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5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4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5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04452" name="圖片 1">
            <a:extLst>
              <a:ext uri="{FF2B5EF4-FFF2-40B4-BE49-F238E27FC236}">
                <a16:creationId xmlns:a16="http://schemas.microsoft.com/office/drawing/2014/main" id="{50A9DA1A-D8BF-4AA7-948B-72E5777CB3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3" y="5105400"/>
            <a:ext cx="1320800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圖片 2">
            <a:extLst>
              <a:ext uri="{FF2B5EF4-FFF2-40B4-BE49-F238E27FC236}">
                <a16:creationId xmlns:a16="http://schemas.microsoft.com/office/drawing/2014/main" id="{ECEF0A6C-FCB0-480B-B27A-2E607CEC36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263" y="5157789"/>
            <a:ext cx="12890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3CB7762-0272-4029-A5B3-C8F65FF416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7723" y="1507107"/>
            <a:ext cx="10339614" cy="530213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>
            <a:extLst/>
          </p:cNvPr>
          <p:cNvSpPr>
            <a:spLocks noGrp="1"/>
          </p:cNvSpPr>
          <p:nvPr>
            <p:ph type="title" idx="4294967295"/>
          </p:nvPr>
        </p:nvSpPr>
        <p:spPr>
          <a:xfrm>
            <a:off x="2783632" y="252865"/>
            <a:ext cx="7543800" cy="1143000"/>
          </a:xfrm>
        </p:spPr>
        <p:txBody>
          <a:bodyPr anchor="b">
            <a:normAutofit fontScale="90000"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244583"/>
                </a:solidFill>
                <a:latin typeface="標楷體" pitchFamily="65" charset="-120"/>
                <a:ea typeface="標楷體" pitchFamily="65" charset="-120"/>
              </a:rPr>
              <a:t>進路分析</a:t>
            </a:r>
            <a:r>
              <a:rPr lang="zh-TW" altLang="en-US" sz="7500" b="1" dirty="0">
                <a:solidFill>
                  <a:srgbClr val="244583"/>
                </a:solidFill>
                <a:latin typeface="標楷體" pitchFamily="65" charset="-120"/>
                <a:ea typeface="標楷體" pitchFamily="65" charset="-120"/>
              </a:rPr>
              <a:t>大</a:t>
            </a:r>
            <a:r>
              <a:rPr lang="zh-TW" altLang="en-US" b="1" dirty="0">
                <a:solidFill>
                  <a:srgbClr val="244583"/>
                </a:solidFill>
                <a:latin typeface="標楷體" pitchFamily="65" charset="-120"/>
                <a:ea typeface="標楷體" pitchFamily="65" charset="-120"/>
              </a:rPr>
              <a:t>不同</a:t>
            </a:r>
          </a:p>
        </p:txBody>
      </p:sp>
      <p:sp>
        <p:nvSpPr>
          <p:cNvPr id="5" name="文字版面配置區 4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1557338"/>
            <a:ext cx="3657600" cy="658812"/>
          </a:xfrm>
          <a:prstGeom prst="roundRect">
            <a:avLst>
              <a:gd name="adj" fmla="val 16667"/>
            </a:avLst>
          </a:prstGeom>
          <a:solidFill>
            <a:srgbClr val="FFC000"/>
          </a:solidFill>
        </p:spPr>
        <p:txBody>
          <a:bodyPr anchor="ctr"/>
          <a:lstStyle/>
          <a:p>
            <a:pPr marL="0" indent="0" algn="ctr">
              <a:spcBef>
                <a:spcPts val="575"/>
              </a:spcBef>
              <a:buNone/>
            </a:pPr>
            <a:r>
              <a:rPr lang="zh-TW" altLang="en-US" sz="2800" b="1" dirty="0">
                <a:solidFill>
                  <a:srgbClr val="3668C4"/>
                </a:solidFill>
                <a:latin typeface="標楷體" pitchFamily="65" charset="-120"/>
                <a:ea typeface="標楷體" pitchFamily="65" charset="-120"/>
              </a:rPr>
              <a:t>過去我們的進路分析</a:t>
            </a:r>
          </a:p>
        </p:txBody>
      </p:sp>
      <p:sp>
        <p:nvSpPr>
          <p:cNvPr id="6" name="文字版面配置區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707188" y="1557338"/>
            <a:ext cx="3960812" cy="658812"/>
          </a:xfrm>
          <a:prstGeom prst="roundRect">
            <a:avLst>
              <a:gd name="adj" fmla="val 16667"/>
            </a:avLst>
          </a:prstGeom>
          <a:solidFill>
            <a:srgbClr val="FFC000"/>
          </a:solidFill>
        </p:spPr>
        <p:txBody>
          <a:bodyPr anchor="ctr"/>
          <a:lstStyle/>
          <a:p>
            <a:pPr marL="0" indent="0" algn="ctr">
              <a:spcBef>
                <a:spcPts val="575"/>
              </a:spcBef>
              <a:buNone/>
            </a:pPr>
            <a:r>
              <a:rPr lang="en-US" altLang="zh-TW" sz="2800" b="1" dirty="0">
                <a:solidFill>
                  <a:srgbClr val="3668C4"/>
                </a:solidFill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2800" b="1" dirty="0">
                <a:solidFill>
                  <a:srgbClr val="3668C4"/>
                </a:solidFill>
                <a:latin typeface="標楷體" pitchFamily="65" charset="-120"/>
                <a:ea typeface="標楷體" pitchFamily="65" charset="-120"/>
              </a:rPr>
              <a:t>年國教後的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進路分析</a:t>
            </a:r>
          </a:p>
        </p:txBody>
      </p:sp>
      <p:sp>
        <p:nvSpPr>
          <p:cNvPr id="14339" name="內容版面配置區 2">
            <a:extLst/>
          </p:cNvPr>
          <p:cNvSpPr>
            <a:spLocks noGrp="1"/>
          </p:cNvSpPr>
          <p:nvPr>
            <p:ph sz="half" idx="4294967295"/>
          </p:nvPr>
        </p:nvSpPr>
        <p:spPr>
          <a:xfrm>
            <a:off x="1524001" y="2228851"/>
            <a:ext cx="4030663" cy="2595563"/>
          </a:xfrm>
        </p:spPr>
        <p:txBody>
          <a:bodyPr>
            <a:normAutofit lnSpcReduction="10000"/>
          </a:bodyPr>
          <a:lstStyle/>
          <a:p>
            <a:pPr marL="273050" indent="-273050">
              <a:lnSpc>
                <a:spcPct val="90000"/>
              </a:lnSpc>
              <a:spcBef>
                <a:spcPts val="575"/>
              </a:spcBef>
              <a:buFont typeface="Wingdings 2" pitchFamily="18" charset="2"/>
              <a:buChar char=""/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國中的生活就是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不斷念書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，考上理想的高中。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lnSpc>
                <a:spcPct val="90000"/>
              </a:lnSpc>
              <a:spcBef>
                <a:spcPts val="575"/>
              </a:spcBef>
              <a:buFont typeface="Wingdings 2" pitchFamily="18" charset="2"/>
              <a:buChar char=""/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五專、高職、軍校都是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不會念書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的人去讀的。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lnSpc>
                <a:spcPct val="90000"/>
              </a:lnSpc>
              <a:spcBef>
                <a:spcPts val="575"/>
              </a:spcBef>
              <a:buFont typeface="Wingdings 2" pitchFamily="18" charset="2"/>
              <a:buChar char=""/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志願序就是按照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學校排名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來填寫。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lnSpc>
                <a:spcPct val="90000"/>
              </a:lnSpc>
              <a:spcBef>
                <a:spcPts val="575"/>
              </a:spcBef>
              <a:buFont typeface="Wingdings 2" pitchFamily="18" charset="2"/>
              <a:buChar char=""/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作成績的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落點分析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lnSpc>
                <a:spcPct val="90000"/>
              </a:lnSpc>
              <a:spcBef>
                <a:spcPts val="575"/>
              </a:spcBef>
              <a:buFont typeface="Wingdings 2" pitchFamily="18" charset="2"/>
              <a:buChar char=""/>
              <a:defRPr/>
            </a:pP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340" name="內容版面配置區 6"/>
          <p:cNvSpPr>
            <a:spLocks noGrp="1"/>
          </p:cNvSpPr>
          <p:nvPr>
            <p:ph sz="half" idx="4294967295"/>
          </p:nvPr>
        </p:nvSpPr>
        <p:spPr>
          <a:xfrm>
            <a:off x="5895976" y="2276475"/>
            <a:ext cx="4772025" cy="3024188"/>
          </a:xfrm>
        </p:spPr>
        <p:txBody>
          <a:bodyPr/>
          <a:lstStyle/>
          <a:p>
            <a:pPr marL="273050" indent="-273050">
              <a:spcBef>
                <a:spcPts val="575"/>
              </a:spcBef>
              <a:buFont typeface="Wingdings 2" pitchFamily="18" charset="2"/>
              <a:buChar char=""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生涯不只升學而是生活整體樣貌的規劃，也包含了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自我認識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及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想過怎麼樣的生活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』</a:t>
            </a:r>
          </a:p>
          <a:p>
            <a:pPr marL="273050" indent="-273050">
              <a:spcBef>
                <a:spcPts val="575"/>
              </a:spcBef>
              <a:buFont typeface="Wingdings 2" pitchFamily="18" charset="2"/>
              <a:buChar char=""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不再是分數分流，而是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自主分流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spcBef>
                <a:spcPts val="575"/>
              </a:spcBef>
              <a:buFont typeface="Wingdings 2" pitchFamily="18" charset="2"/>
              <a:buChar char=""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志願只有「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最適合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」，沒有「最好」。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spcBef>
                <a:spcPts val="575"/>
              </a:spcBef>
              <a:buFont typeface="Wingdings 2" pitchFamily="18" charset="2"/>
              <a:buChar char=""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從被動落點分析，到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主動選擇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2400" dirty="0"/>
          </a:p>
        </p:txBody>
      </p:sp>
      <p:grpSp>
        <p:nvGrpSpPr>
          <p:cNvPr id="2" name="向上箭號圖說文字 6"/>
          <p:cNvGrpSpPr>
            <a:grpSpLocks/>
          </p:cNvGrpSpPr>
          <p:nvPr/>
        </p:nvGrpSpPr>
        <p:grpSpPr bwMode="auto">
          <a:xfrm>
            <a:off x="1524000" y="5065714"/>
            <a:ext cx="8718550" cy="1792287"/>
            <a:chOff x="61" y="3130"/>
            <a:chExt cx="5492" cy="1129"/>
          </a:xfrm>
        </p:grpSpPr>
        <p:pic>
          <p:nvPicPr>
            <p:cNvPr id="190472" name="向上箭號圖說文字 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1" y="3130"/>
              <a:ext cx="5492" cy="1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0473" name="Text Box 9"/>
            <p:cNvSpPr txBox="1">
              <a:spLocks noChangeArrowheads="1"/>
            </p:cNvSpPr>
            <p:nvPr/>
          </p:nvSpPr>
          <p:spPr bwMode="auto">
            <a:xfrm>
              <a:off x="158" y="3495"/>
              <a:ext cx="5262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eaLnBrk="1" hangingPunct="1"/>
              <a:r>
                <a:rPr kumimoji="0" lang="zh-TW" altLang="en-US" sz="2400" b="1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適性輔導：</a:t>
              </a:r>
              <a:endParaRPr kumimoji="0"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eaLnBrk="1" hangingPunct="1"/>
              <a:r>
                <a:rPr kumimoji="0" lang="zh-TW" altLang="en-US" sz="24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瞭解自己的</a:t>
              </a:r>
              <a:r>
                <a:rPr kumimoji="0" lang="zh-TW" altLang="en-US" sz="2400" b="1" u="sng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特質</a:t>
              </a:r>
              <a:r>
                <a:rPr kumimoji="0" lang="zh-TW" altLang="en-US" sz="24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、</a:t>
              </a:r>
              <a:r>
                <a:rPr kumimoji="0" lang="zh-TW" altLang="en-US" sz="2400" b="1" u="sng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價值觀</a:t>
              </a:r>
              <a:r>
                <a:rPr kumimoji="0" lang="zh-TW" altLang="en-US" sz="24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、</a:t>
              </a:r>
              <a:r>
                <a:rPr kumimoji="0" lang="zh-TW" altLang="en-US" sz="2400" b="1" u="sng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能力</a:t>
              </a:r>
              <a:r>
                <a:rPr kumimoji="0" lang="zh-TW" altLang="en-US" sz="24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，經過</a:t>
              </a:r>
              <a:r>
                <a:rPr kumimoji="0" lang="zh-TW" altLang="en-US" sz="2400" b="1" u="sng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經驗探索</a:t>
              </a:r>
              <a:r>
                <a:rPr kumimoji="0" lang="zh-TW" altLang="en-US" sz="24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、</a:t>
              </a:r>
              <a:r>
                <a:rPr kumimoji="0" lang="zh-TW" altLang="en-US" sz="2400" b="1" u="sng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資訊收集</a:t>
              </a:r>
              <a:r>
                <a:rPr kumimoji="0" lang="zh-TW" altLang="en-US" sz="24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，做出適切的生涯決定。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標題 1">
            <a:extLst/>
          </p:cNvPr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zh-TW" altLang="en-US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諮詢專線</a:t>
            </a:r>
          </a:p>
        </p:txBody>
      </p:sp>
      <p:sp>
        <p:nvSpPr>
          <p:cNvPr id="4" name="內容版面配置區 3">
            <a:extLst/>
          </p:cNvPr>
          <p:cNvSpPr>
            <a:spLocks noGrp="1"/>
          </p:cNvSpPr>
          <p:nvPr>
            <p:ph idx="4294967295"/>
          </p:nvPr>
        </p:nvSpPr>
        <p:spPr>
          <a:xfrm>
            <a:off x="1954214" y="1760538"/>
            <a:ext cx="8713787" cy="3097212"/>
          </a:xfrm>
        </p:spPr>
        <p:txBody>
          <a:bodyPr>
            <a:normAutofit/>
          </a:bodyPr>
          <a:lstStyle/>
          <a:p>
            <a:pPr marL="514350" indent="-457200" eaLnBrk="1" hangingPunct="1">
              <a:lnSpc>
                <a:spcPct val="90000"/>
              </a:lnSpc>
              <a:buBlip>
                <a:blip r:embed="rId3"/>
              </a:buBlip>
              <a:defRPr/>
            </a:pPr>
            <a:r>
              <a:rPr lang="zh-TW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諮詢專線：</a:t>
            </a:r>
            <a:endParaRPr lang="en-US" altLang="zh-TW" sz="3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457200" eaLnBrk="1" hangingPunct="1">
              <a:lnSpc>
                <a:spcPct val="90000"/>
              </a:lnSpc>
              <a:buBlip>
                <a:blip r:embed="rId4"/>
              </a:buBlip>
              <a:defRPr/>
            </a:pPr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各校教務主任、輔導主任</a:t>
            </a:r>
            <a:endParaRPr lang="en-US" altLang="zh-TW" sz="3600" b="1" dirty="0">
              <a:latin typeface="標楷體" pitchFamily="65" charset="-120"/>
              <a:ea typeface="標楷體" pitchFamily="65" charset="-120"/>
            </a:endParaRPr>
          </a:p>
          <a:p>
            <a:pPr marL="914400" lvl="1" indent="-457200" eaLnBrk="1" hangingPunct="1">
              <a:lnSpc>
                <a:spcPct val="90000"/>
              </a:lnSpc>
              <a:buBlip>
                <a:blip r:embed="rId4"/>
              </a:buBlip>
              <a:defRPr/>
            </a:pP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地方宣導團責任區講師</a:t>
            </a:r>
            <a:endParaRPr lang="en-US" altLang="zh-TW" sz="3600" b="1" dirty="0">
              <a:latin typeface="標楷體" pitchFamily="65" charset="-120"/>
              <a:ea typeface="標楷體" pitchFamily="65" charset="-120"/>
            </a:endParaRPr>
          </a:p>
          <a:p>
            <a:pPr marL="914400" lvl="1" indent="-457200" eaLnBrk="1" hangingPunct="1">
              <a:lnSpc>
                <a:spcPct val="90000"/>
              </a:lnSpc>
              <a:buBlip>
                <a:blip r:embed="rId4"/>
              </a:buBlip>
              <a:defRPr/>
            </a:pP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桃園市政府教育局</a:t>
            </a:r>
          </a:p>
          <a:p>
            <a:pPr marL="914400" lvl="1" indent="-457200" eaLnBrk="1" hangingPunct="1">
              <a:lnSpc>
                <a:spcPct val="90000"/>
              </a:lnSpc>
              <a:buNone/>
              <a:defRPr/>
            </a:pPr>
            <a:r>
              <a:rPr kumimoji="1" lang="en-US" altLang="zh-TW" sz="3600" dirty="0">
                <a:latin typeface="標楷體" pitchFamily="65" charset="-120"/>
                <a:ea typeface="標楷體" pitchFamily="65" charset="-120"/>
              </a:rPr>
              <a:t>   </a:t>
            </a:r>
            <a:endParaRPr lang="en-US" altLang="zh-TW" sz="36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>
            <a:extLst/>
          </p:cNvPr>
          <p:cNvSpPr>
            <a:spLocks noChangeArrowheads="1"/>
          </p:cNvSpPr>
          <p:nvPr/>
        </p:nvSpPr>
        <p:spPr bwMode="auto">
          <a:xfrm>
            <a:off x="387572" y="1477066"/>
            <a:ext cx="7516292" cy="2534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anchor="ctr">
            <a:spAutoFit/>
          </a:bodyPr>
          <a:lstStyle/>
          <a:p>
            <a:pPr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>
                <a:solidFill>
                  <a:srgbClr val="10253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面對入學方式的變革，鼓勵孩子做好準備，把握機會，讓學生適性發展、揮灑屬於自己的天空。期待十二年國民基本教育培育出更多不同領域的菁英</a:t>
            </a:r>
            <a:r>
              <a:rPr kumimoji="0" lang="en-US" altLang="zh-TW" b="1" dirty="0">
                <a:solidFill>
                  <a:srgbClr val="10253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>
                <a:solidFill>
                  <a:srgbClr val="10253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 </a:t>
            </a:r>
          </a:p>
        </p:txBody>
      </p:sp>
      <p:sp>
        <p:nvSpPr>
          <p:cNvPr id="7" name="文字方塊 1">
            <a:extLst/>
          </p:cNvPr>
          <p:cNvSpPr txBox="1"/>
          <p:nvPr/>
        </p:nvSpPr>
        <p:spPr>
          <a:xfrm>
            <a:off x="1936610" y="4113920"/>
            <a:ext cx="8302794" cy="156966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8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是魚就讓他在大海遙遊，是鳥就讓他在天空展翅飛翔</a:t>
            </a:r>
            <a:endParaRPr kumimoji="0" lang="zh-TW" altLang="en-US" sz="4800" b="1" kern="1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94564" name="Picture 3" descr="10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16648">
            <a:off x="8209523" y="1444936"/>
            <a:ext cx="3344229" cy="2432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55023" dir="3300479" algn="ctr" rotWithShape="0">
              <a:schemeClr val="tx1">
                <a:alpha val="50000"/>
              </a:schemeClr>
            </a:outerShdw>
          </a:effectLst>
        </p:spPr>
      </p:pic>
    </p:spTree>
  </p:cSld>
  <p:clrMapOvr>
    <a:masterClrMapping/>
  </p:clrMapOvr>
  <p:transition/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552755"/>
          </a:xfrm>
        </p:spPr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+mj-ea"/>
                <a:ea typeface="+mj-ea"/>
              </a:rPr>
              <a:t>壹、觀念的再確認之二</a:t>
            </a:r>
            <a:r>
              <a:rPr lang="en-US" altLang="zh-TW" dirty="0">
                <a:solidFill>
                  <a:schemeClr val="tx1"/>
                </a:solidFill>
                <a:latin typeface="+mj-ea"/>
                <a:ea typeface="+mj-ea"/>
              </a:rPr>
              <a:t/>
            </a:r>
            <a:br>
              <a:rPr lang="en-US" altLang="zh-TW" dirty="0">
                <a:solidFill>
                  <a:schemeClr val="tx1"/>
                </a:solidFill>
                <a:latin typeface="+mj-ea"/>
                <a:ea typeface="+mj-ea"/>
              </a:rPr>
            </a:br>
            <a:r>
              <a:rPr lang="zh-TW" altLang="en-US" dirty="0">
                <a:solidFill>
                  <a:schemeClr val="tx1"/>
                </a:solidFill>
                <a:latin typeface="+mj-ea"/>
                <a:ea typeface="+mj-ea"/>
              </a:rPr>
              <a:t>學習五部曲</a:t>
            </a:r>
            <a:r>
              <a:rPr lang="en-US" altLang="zh-TW" dirty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+mj-ea"/>
                <a:ea typeface="+mj-ea"/>
              </a:rPr>
              <a:t>完整的學習歷程</a:t>
            </a:r>
            <a:r>
              <a:rPr lang="en-US" altLang="zh-TW" dirty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lang="zh-TW" altLang="en-US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816021" y="3473570"/>
            <a:ext cx="10276010" cy="2668438"/>
          </a:xfrm>
        </p:spPr>
        <p:txBody>
          <a:bodyPr>
            <a:noAutofit/>
          </a:bodyPr>
          <a:lstStyle/>
          <a:p>
            <a:r>
              <a:rPr lang="zh-TW" altLang="en-US" sz="5400" b="1" dirty="0">
                <a:solidFill>
                  <a:srgbClr val="0000FF"/>
                </a:solidFill>
                <a:latin typeface="+mj-ea"/>
                <a:ea typeface="+mj-ea"/>
              </a:rPr>
              <a:t>預習→</a:t>
            </a:r>
            <a:r>
              <a:rPr lang="zh-TW" altLang="en-US" sz="5400" b="1" dirty="0">
                <a:solidFill>
                  <a:srgbClr val="FF3300"/>
                </a:solidFill>
                <a:latin typeface="+mj-ea"/>
                <a:ea typeface="+mj-ea"/>
              </a:rPr>
              <a:t>教學→評量</a:t>
            </a:r>
            <a:r>
              <a:rPr lang="zh-TW" altLang="en-US" sz="5400" b="1" dirty="0">
                <a:solidFill>
                  <a:srgbClr val="0000FF"/>
                </a:solidFill>
                <a:latin typeface="+mj-ea"/>
                <a:ea typeface="+mj-ea"/>
              </a:rPr>
              <a:t>→診斷→</a:t>
            </a:r>
            <a:r>
              <a:rPr lang="zh-TW" altLang="en-US" sz="5400" b="1" dirty="0">
                <a:solidFill>
                  <a:srgbClr val="7030A0"/>
                </a:solidFill>
                <a:latin typeface="+mj-ea"/>
                <a:ea typeface="+mj-ea"/>
              </a:rPr>
              <a:t>補救</a:t>
            </a:r>
            <a:endParaRPr lang="en-US" altLang="zh-TW" sz="5400" b="1" dirty="0">
              <a:solidFill>
                <a:srgbClr val="7030A0"/>
              </a:solidFill>
              <a:latin typeface="+mj-ea"/>
              <a:ea typeface="+mj-ea"/>
            </a:endParaRPr>
          </a:p>
          <a:p>
            <a:r>
              <a:rPr lang="en-US" altLang="zh-TW" sz="5400" b="1" dirty="0">
                <a:solidFill>
                  <a:srgbClr val="0000FF"/>
                </a:solidFill>
                <a:latin typeface="+mj-ea"/>
              </a:rPr>
              <a:t>1   </a:t>
            </a:r>
            <a:r>
              <a:rPr lang="zh-TW" altLang="en-US" sz="5400" b="1" dirty="0">
                <a:solidFill>
                  <a:srgbClr val="0000FF"/>
                </a:solidFill>
                <a:latin typeface="+mj-ea"/>
              </a:rPr>
              <a:t>→   </a:t>
            </a:r>
            <a:r>
              <a:rPr lang="en-US" altLang="zh-TW" sz="5400" b="1" dirty="0">
                <a:solidFill>
                  <a:srgbClr val="0000FF"/>
                </a:solidFill>
                <a:latin typeface="+mj-ea"/>
              </a:rPr>
              <a:t>2</a:t>
            </a:r>
            <a:r>
              <a:rPr lang="zh-TW" altLang="en-US" sz="5400" b="1" dirty="0">
                <a:solidFill>
                  <a:srgbClr val="0000FF"/>
                </a:solidFill>
                <a:latin typeface="+mj-ea"/>
              </a:rPr>
              <a:t>  →   </a:t>
            </a:r>
            <a:r>
              <a:rPr lang="en-US" altLang="zh-TW" sz="5400" b="1" dirty="0">
                <a:solidFill>
                  <a:srgbClr val="0000FF"/>
                </a:solidFill>
                <a:latin typeface="+mj-ea"/>
              </a:rPr>
              <a:t>3   </a:t>
            </a:r>
            <a:r>
              <a:rPr lang="zh-TW" altLang="en-US" sz="5400" b="1" dirty="0">
                <a:solidFill>
                  <a:srgbClr val="0000FF"/>
                </a:solidFill>
                <a:latin typeface="+mj-ea"/>
              </a:rPr>
              <a:t>→  </a:t>
            </a:r>
            <a:r>
              <a:rPr lang="en-US" altLang="zh-TW" sz="5400" b="1" dirty="0">
                <a:solidFill>
                  <a:srgbClr val="0000FF"/>
                </a:solidFill>
                <a:latin typeface="+mj-ea"/>
              </a:rPr>
              <a:t>4   </a:t>
            </a:r>
            <a:r>
              <a:rPr lang="zh-TW" altLang="en-US" sz="5400" b="1" dirty="0">
                <a:solidFill>
                  <a:srgbClr val="0000FF"/>
                </a:solidFill>
                <a:latin typeface="+mj-ea"/>
              </a:rPr>
              <a:t> →  </a:t>
            </a:r>
            <a:r>
              <a:rPr lang="en-US" altLang="zh-TW" sz="5400" b="1" dirty="0">
                <a:solidFill>
                  <a:srgbClr val="0000FF"/>
                </a:solidFill>
                <a:latin typeface="+mj-ea"/>
              </a:rPr>
              <a:t>5</a:t>
            </a:r>
          </a:p>
          <a:p>
            <a:r>
              <a:rPr lang="zh-TW" altLang="en-US" sz="5400" b="1" dirty="0">
                <a:solidFill>
                  <a:srgbClr val="7030A0"/>
                </a:solidFill>
                <a:latin typeface="+mj-ea"/>
                <a:ea typeface="+mj-ea"/>
              </a:rPr>
              <a:t>把破網補好，漁獲量才會增加</a:t>
            </a:r>
            <a:endParaRPr lang="en-US" altLang="zh-TW" sz="5400" b="1" dirty="0">
              <a:solidFill>
                <a:srgbClr val="7030A0"/>
              </a:solidFill>
              <a:latin typeface="+mj-ea"/>
              <a:ea typeface="+mj-ea"/>
            </a:endParaRPr>
          </a:p>
          <a:p>
            <a:endParaRPr lang="en-US" altLang="zh-TW" sz="5400" b="1" dirty="0">
              <a:solidFill>
                <a:srgbClr val="0000FF"/>
              </a:solidFill>
              <a:latin typeface="+mj-ea"/>
            </a:endParaRPr>
          </a:p>
          <a:p>
            <a:endParaRPr lang="zh-TW" altLang="en-US" sz="5400" b="1" dirty="0">
              <a:solidFill>
                <a:srgbClr val="0000FF"/>
              </a:solidFill>
              <a:latin typeface="+mj-ea"/>
              <a:ea typeface="+mj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754264" y="5722189"/>
            <a:ext cx="897147" cy="6268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IRS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99196871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+mj-ea"/>
                <a:ea typeface="+mj-ea"/>
              </a:rPr>
              <a:t>壹、觀念的再確認之三</a:t>
            </a:r>
            <a:r>
              <a:rPr lang="en-US" altLang="zh-TW" dirty="0">
                <a:solidFill>
                  <a:schemeClr val="tx1"/>
                </a:solidFill>
                <a:latin typeface="+mj-ea"/>
                <a:ea typeface="+mj-ea"/>
              </a:rPr>
              <a:t/>
            </a:r>
            <a:br>
              <a:rPr lang="en-US" altLang="zh-TW" dirty="0">
                <a:solidFill>
                  <a:schemeClr val="tx1"/>
                </a:solidFill>
                <a:latin typeface="+mj-ea"/>
                <a:ea typeface="+mj-ea"/>
              </a:rPr>
            </a:br>
            <a:r>
              <a:rPr lang="zh-TW" altLang="en-US" dirty="0">
                <a:solidFill>
                  <a:schemeClr val="tx1"/>
                </a:solidFill>
                <a:latin typeface="+mj-ea"/>
                <a:ea typeface="+mj-ea"/>
              </a:rPr>
              <a:t>學習前、中、後三階段的時間比例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57842" y="1825625"/>
            <a:ext cx="11841192" cy="4351338"/>
          </a:xfrm>
        </p:spPr>
        <p:txBody>
          <a:bodyPr/>
          <a:lstStyle/>
          <a:p>
            <a:r>
              <a:rPr lang="zh-TW" altLang="en-US" sz="4800" b="1" dirty="0">
                <a:latin typeface="+mj-ea"/>
                <a:ea typeface="+mj-ea"/>
              </a:rPr>
              <a:t>課前</a:t>
            </a:r>
            <a:r>
              <a:rPr lang="zh-TW" altLang="en-US" sz="4800" b="1" dirty="0">
                <a:solidFill>
                  <a:srgbClr val="FF3300"/>
                </a:solidFill>
                <a:latin typeface="+mj-ea"/>
                <a:ea typeface="+mj-ea"/>
              </a:rPr>
              <a:t>預習</a:t>
            </a:r>
            <a:endParaRPr lang="en-US" altLang="zh-TW" sz="4800" b="1" dirty="0">
              <a:solidFill>
                <a:srgbClr val="FF3300"/>
              </a:solidFill>
              <a:latin typeface="+mj-ea"/>
              <a:ea typeface="+mj-ea"/>
            </a:endParaRPr>
          </a:p>
          <a:p>
            <a:r>
              <a:rPr lang="zh-TW" altLang="en-US" sz="4800" b="1" dirty="0">
                <a:latin typeface="+mj-ea"/>
                <a:ea typeface="+mj-ea"/>
              </a:rPr>
              <a:t>課堂</a:t>
            </a:r>
            <a:r>
              <a:rPr lang="zh-TW" altLang="en-US" sz="4800" b="1" dirty="0">
                <a:solidFill>
                  <a:srgbClr val="FF3300"/>
                </a:solidFill>
                <a:latin typeface="+mj-ea"/>
                <a:ea typeface="+mj-ea"/>
              </a:rPr>
              <a:t>學習</a:t>
            </a:r>
            <a:endParaRPr lang="en-US" altLang="zh-TW" sz="4800" b="1" dirty="0">
              <a:solidFill>
                <a:srgbClr val="FF3300"/>
              </a:solidFill>
              <a:latin typeface="+mj-ea"/>
              <a:ea typeface="+mj-ea"/>
            </a:endParaRPr>
          </a:p>
          <a:p>
            <a:r>
              <a:rPr lang="zh-TW" altLang="en-US" sz="4800" b="1" dirty="0">
                <a:latin typeface="+mj-ea"/>
                <a:ea typeface="+mj-ea"/>
              </a:rPr>
              <a:t>課後</a:t>
            </a:r>
            <a:r>
              <a:rPr lang="zh-TW" altLang="en-US" sz="4800" b="1" dirty="0">
                <a:solidFill>
                  <a:srgbClr val="FF3300"/>
                </a:solidFill>
                <a:latin typeface="+mj-ea"/>
                <a:ea typeface="+mj-ea"/>
              </a:rPr>
              <a:t>複習</a:t>
            </a:r>
            <a:endParaRPr lang="en-US" altLang="zh-TW" sz="4800" b="1" dirty="0">
              <a:solidFill>
                <a:srgbClr val="FF3300"/>
              </a:solidFill>
              <a:latin typeface="+mj-ea"/>
              <a:ea typeface="+mj-ea"/>
            </a:endParaRPr>
          </a:p>
          <a:p>
            <a:r>
              <a:rPr lang="zh-TW" altLang="en-US" sz="4800" b="1" dirty="0">
                <a:solidFill>
                  <a:srgbClr val="0000FF"/>
                </a:solidFill>
                <a:latin typeface="+mj-ea"/>
                <a:ea typeface="+mj-ea"/>
              </a:rPr>
              <a:t>你認為上述三階段分別應占多少百分比？</a:t>
            </a:r>
          </a:p>
        </p:txBody>
      </p:sp>
    </p:spTree>
    <p:extLst>
      <p:ext uri="{BB962C8B-B14F-4D97-AF65-F5344CB8AC3E}">
        <p14:creationId xmlns:p14="http://schemas.microsoft.com/office/powerpoint/2010/main" val="215966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24000" y="203200"/>
            <a:ext cx="9144000" cy="1066800"/>
          </a:xfrm>
          <a:prstGeom prst="rect">
            <a:avLst/>
          </a:prstGeom>
          <a:solidFill>
            <a:srgbClr val="F7F7F7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195" name="標題 1"/>
          <p:cNvSpPr>
            <a:spLocks noGrp="1"/>
          </p:cNvSpPr>
          <p:nvPr>
            <p:ph type="title"/>
          </p:nvPr>
        </p:nvSpPr>
        <p:spPr>
          <a:xfrm>
            <a:off x="2509839" y="254507"/>
            <a:ext cx="7315200" cy="1154112"/>
          </a:xfrm>
        </p:spPr>
        <p:txBody>
          <a:bodyPr/>
          <a:lstStyle/>
          <a:p>
            <a:pPr algn="ctr"/>
            <a:r>
              <a:rPr lang="zh-TW" altLang="en-US" sz="5400" b="1" dirty="0">
                <a:solidFill>
                  <a:srgbClr val="FF0000"/>
                </a:solidFill>
                <a:latin typeface="+mj-ea"/>
                <a:ea typeface="+mj-ea"/>
              </a:rPr>
              <a:t>時間耗在哪裡才划算？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648200" y="6356351"/>
            <a:ext cx="2895600" cy="365125"/>
          </a:xfrm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fld id="{2082925E-F36C-4F09-9A16-0A30BC473276}" type="slidenum">
              <a:rPr kumimoji="0" lang="zh-TW" altLang="en-US">
                <a:solidFill>
                  <a:srgbClr val="898989"/>
                </a:solidFill>
              </a:rPr>
              <a:pPr algn="ctr" eaLnBrk="1" hangingPunct="1"/>
              <a:t>129</a:t>
            </a:fld>
            <a:endParaRPr kumimoji="0" lang="zh-TW" altLang="en-US" dirty="0">
              <a:solidFill>
                <a:srgbClr val="898989"/>
              </a:solidFill>
            </a:endParaRPr>
          </a:p>
        </p:txBody>
      </p:sp>
      <p:graphicFrame>
        <p:nvGraphicFramePr>
          <p:cNvPr id="6" name="資料庫圖表 5"/>
          <p:cNvGraphicFramePr/>
          <p:nvPr>
            <p:extLst/>
          </p:nvPr>
        </p:nvGraphicFramePr>
        <p:xfrm>
          <a:off x="2495600" y="1700808"/>
          <a:ext cx="7344816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群組 6"/>
          <p:cNvGrpSpPr>
            <a:grpSpLocks/>
          </p:cNvGrpSpPr>
          <p:nvPr/>
        </p:nvGrpSpPr>
        <p:grpSpPr bwMode="auto">
          <a:xfrm>
            <a:off x="2063751" y="1557339"/>
            <a:ext cx="6335713" cy="2890837"/>
            <a:chOff x="539552" y="1556792"/>
            <a:chExt cx="6336704" cy="2891646"/>
          </a:xfrm>
        </p:grpSpPr>
        <p:sp>
          <p:nvSpPr>
            <p:cNvPr id="8199" name="文字方塊 7"/>
            <p:cNvSpPr txBox="1">
              <a:spLocks noChangeArrowheads="1"/>
            </p:cNvSpPr>
            <p:nvPr/>
          </p:nvSpPr>
          <p:spPr bwMode="auto">
            <a:xfrm>
              <a:off x="539552" y="3432154"/>
              <a:ext cx="2232374" cy="1016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6000" b="1" dirty="0">
                  <a:solidFill>
                    <a:srgbClr val="FF3300"/>
                  </a:solidFill>
                </a:rPr>
                <a:t>40%</a:t>
              </a:r>
            </a:p>
          </p:txBody>
        </p:sp>
        <p:sp>
          <p:nvSpPr>
            <p:cNvPr id="8200" name="文字方塊 8"/>
            <p:cNvSpPr txBox="1">
              <a:spLocks noChangeArrowheads="1"/>
            </p:cNvSpPr>
            <p:nvPr/>
          </p:nvSpPr>
          <p:spPr bwMode="auto">
            <a:xfrm>
              <a:off x="2411508" y="2276130"/>
              <a:ext cx="2232374" cy="1016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6000" b="1" dirty="0"/>
                <a:t>40%</a:t>
              </a:r>
            </a:p>
          </p:txBody>
        </p:sp>
        <p:sp>
          <p:nvSpPr>
            <p:cNvPr id="8201" name="文字方塊 9"/>
            <p:cNvSpPr txBox="1">
              <a:spLocks noChangeArrowheads="1"/>
            </p:cNvSpPr>
            <p:nvPr/>
          </p:nvSpPr>
          <p:spPr bwMode="auto">
            <a:xfrm>
              <a:off x="4643882" y="1556792"/>
              <a:ext cx="2232374" cy="1016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6000" b="1" dirty="0">
                  <a:solidFill>
                    <a:srgbClr val="FF3300"/>
                  </a:solidFill>
                </a:rPr>
                <a:t>20%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036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88" name="Group 60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520138"/>
              </p:ext>
            </p:extLst>
          </p:nvPr>
        </p:nvGraphicFramePr>
        <p:xfrm>
          <a:off x="1307691" y="968375"/>
          <a:ext cx="9576618" cy="5818189"/>
        </p:xfrm>
        <a:graphic>
          <a:graphicData uri="http://schemas.openxmlformats.org/drawingml/2006/table">
            <a:tbl>
              <a:tblPr/>
              <a:tblGrid>
                <a:gridCol w="16210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3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46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070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09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項目</a:t>
                      </a:r>
                      <a:endParaRPr kumimoji="0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分項目</a:t>
                      </a:r>
                      <a:endParaRPr kumimoji="0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填寫人</a:t>
                      </a:r>
                      <a:endParaRPr kumimoji="0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建議填寫時間</a:t>
                      </a:r>
                      <a:endParaRPr kumimoji="0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064">
                <a:tc rowSpan="2"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一、我的成長</a:t>
                      </a: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 故事</a:t>
                      </a:r>
                      <a:endParaRPr kumimoji="0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（一）自我認識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每年</a:t>
                      </a: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9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月，依年級別填寫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57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（二）職業與我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570">
                <a:tc rowSpan="3"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二、各項心理</a:t>
                      </a: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 測驗</a:t>
                      </a:r>
                      <a:endParaRPr kumimoji="0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（一）性向測驗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測驗實施後填寫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57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（二）興趣測驗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測驗實施後填寫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57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（三）其它測驗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測驗實施後填寫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87901">
                <a:tc rowSpan="6"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三、學習成果</a:t>
                      </a: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 及特殊表</a:t>
                      </a: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 現</a:t>
                      </a:r>
                      <a:endParaRPr kumimoji="0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（一）我的學習表現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5100" marR="0" lvl="0" indent="-165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1.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領域學習成績於每年</a:t>
                      </a: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9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月、翌年</a:t>
                      </a: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3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月（或可配合成績單發放時間），依學期別填寫</a:t>
                      </a:r>
                    </a:p>
                    <a:p>
                      <a:pPr marL="165100" marR="0" lvl="0" indent="-165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2.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國中教育會考、體適能檢測於實施後浮貼成績證明影本 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113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（二）我的經歷</a:t>
                      </a:r>
                    </a:p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   （幹部、社團）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每年</a:t>
                      </a: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9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月、翌年</a:t>
                      </a: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3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月，依學期別填寫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51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（三）參與各項競賽成果 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9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（四）行為表現獎懲紀錄 </a:t>
                      </a:r>
                      <a:endParaRPr kumimoji="0" lang="zh-TW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152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（五）服務學習紀錄 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624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（六）生涯試探活動紀錄 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1016" name="矩形 3"/>
          <p:cNvSpPr>
            <a:spLocks noChangeArrowheads="1"/>
          </p:cNvSpPr>
          <p:nvPr/>
        </p:nvSpPr>
        <p:spPr bwMode="auto">
          <a:xfrm>
            <a:off x="1524000" y="463550"/>
            <a:ext cx="9144000" cy="504825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國中學生生涯輔導紀錄手冊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-2</a:t>
            </a:r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1017" name="圖片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884309" y="4581128"/>
            <a:ext cx="1163638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橢圓形圖說文字 5">
            <a:extLst/>
          </p:cNvPr>
          <p:cNvSpPr/>
          <p:nvPr/>
        </p:nvSpPr>
        <p:spPr bwMode="auto">
          <a:xfrm>
            <a:off x="8112224" y="1272700"/>
            <a:ext cx="3462214" cy="3167221"/>
          </a:xfrm>
          <a:prstGeom prst="wedgeEllipseCallout">
            <a:avLst>
              <a:gd name="adj1" fmla="val 41601"/>
              <a:gd name="adj2" fmla="val 47708"/>
            </a:avLst>
          </a:prstGeom>
          <a:solidFill>
            <a:srgbClr val="CCECFF"/>
          </a:solidFill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square"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讓我們一起來瞭解家長和學校如何透過生涯輔導紀錄手冊，共同協助孩子進行適性輔導。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/>
          <p:cNvSpPr>
            <a:spLocks noGrp="1"/>
          </p:cNvSpPr>
          <p:nvPr>
            <p:ph type="title"/>
          </p:nvPr>
        </p:nvSpPr>
        <p:spPr>
          <a:xfrm>
            <a:off x="1541252" y="1201948"/>
            <a:ext cx="10575985" cy="5394384"/>
          </a:xfrm>
        </p:spPr>
        <p:txBody>
          <a:bodyPr/>
          <a:lstStyle/>
          <a:p>
            <a:pPr algn="l" eaLnBrk="1" hangingPunct="1"/>
            <a:r>
              <a:rPr lang="zh-TW" altLang="en-US" sz="9600" b="1" dirty="0">
                <a:solidFill>
                  <a:srgbClr val="FF0000"/>
                </a:solidFill>
                <a:latin typeface="+mj-ea"/>
                <a:ea typeface="+mj-ea"/>
              </a:rPr>
              <a:t>複習黃金法則</a:t>
            </a:r>
            <a:r>
              <a:rPr lang="en-US" altLang="zh-TW" sz="9600" b="1" dirty="0">
                <a:solidFill>
                  <a:srgbClr val="FF0000"/>
                </a:solidFill>
                <a:latin typeface="+mj-ea"/>
                <a:ea typeface="+mj-ea"/>
              </a:rPr>
              <a:t/>
            </a:r>
            <a:br>
              <a:rPr lang="en-US" altLang="zh-TW" sz="9600" b="1" dirty="0">
                <a:solidFill>
                  <a:srgbClr val="FF0000"/>
                </a:solidFill>
                <a:latin typeface="+mj-ea"/>
                <a:ea typeface="+mj-ea"/>
              </a:rPr>
            </a:br>
            <a:r>
              <a:rPr lang="zh-TW" altLang="en-US" sz="7200" b="1" dirty="0">
                <a:solidFill>
                  <a:srgbClr val="FF3300"/>
                </a:solidFill>
                <a:latin typeface="+mj-ea"/>
                <a:ea typeface="+mj-ea"/>
              </a:rPr>
              <a:t>短時多次</a:t>
            </a:r>
            <a:r>
              <a:rPr lang="zh-TW" altLang="en-US" sz="7200" b="1" dirty="0">
                <a:solidFill>
                  <a:schemeClr val="tx1"/>
                </a:solidFill>
                <a:latin typeface="+mj-ea"/>
                <a:ea typeface="+mj-ea"/>
              </a:rPr>
              <a:t>法則</a:t>
            </a:r>
            <a:r>
              <a:rPr lang="en-US" altLang="zh-TW" sz="7200" b="1" dirty="0">
                <a:solidFill>
                  <a:schemeClr val="tx1"/>
                </a:solidFill>
                <a:latin typeface="+mj-ea"/>
                <a:ea typeface="+mj-ea"/>
              </a:rPr>
              <a:t/>
            </a:r>
            <a:br>
              <a:rPr lang="en-US" altLang="zh-TW" sz="7200" b="1" dirty="0">
                <a:solidFill>
                  <a:schemeClr val="tx1"/>
                </a:solidFill>
                <a:latin typeface="+mj-ea"/>
                <a:ea typeface="+mj-ea"/>
              </a:rPr>
            </a:br>
            <a:r>
              <a:rPr lang="zh-TW" altLang="en-US" sz="4800" b="1" dirty="0">
                <a:solidFill>
                  <a:schemeClr val="tx1"/>
                </a:solidFill>
                <a:latin typeface="+mj-ea"/>
                <a:ea typeface="+mj-ea"/>
              </a:rPr>
              <a:t>每次花很少時間複習，但複習很多次。</a:t>
            </a:r>
          </a:p>
        </p:txBody>
      </p:sp>
    </p:spTree>
    <p:extLst>
      <p:ext uri="{BB962C8B-B14F-4D97-AF65-F5344CB8AC3E}">
        <p14:creationId xmlns:p14="http://schemas.microsoft.com/office/powerpoint/2010/main" val="324629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2" descr="睡眠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-90488"/>
            <a:ext cx="6983412" cy="698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93813" y="355632"/>
            <a:ext cx="5761038" cy="1323975"/>
          </a:xfrm>
          <a:prstGeom prst="rect">
            <a:avLst/>
          </a:prstGeom>
          <a:solidFill>
            <a:srgbClr val="595959">
              <a:alpha val="78000"/>
            </a:srgbClr>
          </a:solidFill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kumimoji="0" lang="zh-TW" altLang="en-US" sz="8000" b="1" dirty="0">
                <a:solidFill>
                  <a:srgbClr val="0000FF"/>
                </a:solidFill>
                <a:latin typeface="+mj-ea"/>
                <a:ea typeface="+mj-ea"/>
              </a:rPr>
              <a:t>睡眠與作夢</a:t>
            </a:r>
          </a:p>
        </p:txBody>
      </p:sp>
    </p:spTree>
    <p:extLst>
      <p:ext uri="{BB962C8B-B14F-4D97-AF65-F5344CB8AC3E}">
        <p14:creationId xmlns:p14="http://schemas.microsoft.com/office/powerpoint/2010/main" val="1387640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24000" y="203200"/>
            <a:ext cx="9144000" cy="1066800"/>
          </a:xfrm>
          <a:prstGeom prst="rect">
            <a:avLst/>
          </a:prstGeom>
          <a:solidFill>
            <a:srgbClr val="F7F7F7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1267" name="標題 1"/>
          <p:cNvSpPr txBox="1">
            <a:spLocks/>
          </p:cNvSpPr>
          <p:nvPr/>
        </p:nvSpPr>
        <p:spPr bwMode="auto">
          <a:xfrm>
            <a:off x="1847850" y="258763"/>
            <a:ext cx="7315200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6000" b="1" dirty="0">
                <a:solidFill>
                  <a:srgbClr val="0000FF"/>
                </a:solidFill>
                <a:latin typeface="+mj-ea"/>
                <a:ea typeface="+mj-ea"/>
              </a:rPr>
              <a:t>睡眠與學習</a:t>
            </a:r>
          </a:p>
        </p:txBody>
      </p:sp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2208213" y="3644901"/>
            <a:ext cx="863600" cy="720725"/>
          </a:xfrm>
          <a:prstGeom prst="rect">
            <a:avLst/>
          </a:prstGeom>
          <a:solidFill>
            <a:srgbClr val="FFFF99"/>
          </a:solidFill>
          <a:ln w="9525">
            <a:solidFill>
              <a:srgbClr val="595959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kumimoji="0" lang="zh-TW" altLang="en-US" b="1">
              <a:solidFill>
                <a:srgbClr val="F7F7F7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33" name="Rectangle 13"/>
          <p:cNvSpPr>
            <a:spLocks noChangeArrowheads="1"/>
          </p:cNvSpPr>
          <p:nvPr/>
        </p:nvSpPr>
        <p:spPr bwMode="auto">
          <a:xfrm>
            <a:off x="3071813" y="3644901"/>
            <a:ext cx="863600" cy="720725"/>
          </a:xfrm>
          <a:prstGeom prst="rect">
            <a:avLst/>
          </a:prstGeom>
          <a:solidFill>
            <a:srgbClr val="1C9494"/>
          </a:solidFill>
          <a:ln w="9525">
            <a:solidFill>
              <a:srgbClr val="595959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kumimoji="0" lang="zh-TW" altLang="en-US" b="1">
              <a:solidFill>
                <a:srgbClr val="F7F7F7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34" name="Rectangle 14"/>
          <p:cNvSpPr>
            <a:spLocks noChangeArrowheads="1"/>
          </p:cNvSpPr>
          <p:nvPr/>
        </p:nvSpPr>
        <p:spPr bwMode="auto">
          <a:xfrm>
            <a:off x="3935413" y="3644901"/>
            <a:ext cx="576262" cy="720725"/>
          </a:xfrm>
          <a:prstGeom prst="rect">
            <a:avLst/>
          </a:prstGeom>
          <a:solidFill>
            <a:srgbClr val="595959">
              <a:alpha val="81000"/>
            </a:srgbClr>
          </a:solidFill>
          <a:ln w="9525">
            <a:solidFill>
              <a:srgbClr val="595959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 b="1">
              <a:solidFill>
                <a:srgbClr val="F7F7F7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35" name="Rectangle 19"/>
          <p:cNvSpPr>
            <a:spLocks noChangeArrowheads="1"/>
          </p:cNvSpPr>
          <p:nvPr/>
        </p:nvSpPr>
        <p:spPr bwMode="auto">
          <a:xfrm>
            <a:off x="4511675" y="3644901"/>
            <a:ext cx="863600" cy="720725"/>
          </a:xfrm>
          <a:prstGeom prst="rect">
            <a:avLst/>
          </a:prstGeom>
          <a:solidFill>
            <a:srgbClr val="FFFF99"/>
          </a:solidFill>
          <a:ln w="9525">
            <a:solidFill>
              <a:srgbClr val="595959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kumimoji="0" lang="zh-TW" altLang="en-US" b="1">
              <a:solidFill>
                <a:srgbClr val="F7F7F7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36" name="Rectangle 20"/>
          <p:cNvSpPr>
            <a:spLocks noChangeArrowheads="1"/>
          </p:cNvSpPr>
          <p:nvPr/>
        </p:nvSpPr>
        <p:spPr bwMode="auto">
          <a:xfrm>
            <a:off x="5375275" y="3644901"/>
            <a:ext cx="863600" cy="720725"/>
          </a:xfrm>
          <a:prstGeom prst="rect">
            <a:avLst/>
          </a:prstGeom>
          <a:solidFill>
            <a:srgbClr val="1C9494"/>
          </a:solidFill>
          <a:ln w="9525">
            <a:solidFill>
              <a:srgbClr val="595959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kumimoji="0" lang="zh-TW" altLang="en-US" b="1">
              <a:solidFill>
                <a:srgbClr val="F7F7F7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37" name="Rectangle 21"/>
          <p:cNvSpPr>
            <a:spLocks noChangeArrowheads="1"/>
          </p:cNvSpPr>
          <p:nvPr/>
        </p:nvSpPr>
        <p:spPr bwMode="auto">
          <a:xfrm>
            <a:off x="6238876" y="3644901"/>
            <a:ext cx="576263" cy="720725"/>
          </a:xfrm>
          <a:prstGeom prst="rect">
            <a:avLst/>
          </a:prstGeom>
          <a:solidFill>
            <a:srgbClr val="595959">
              <a:alpha val="81000"/>
            </a:srgbClr>
          </a:solidFill>
          <a:ln w="9525">
            <a:solidFill>
              <a:srgbClr val="595959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kumimoji="0" lang="zh-TW" altLang="en-US" b="1">
              <a:solidFill>
                <a:srgbClr val="F7F7F7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38" name="Rectangle 23"/>
          <p:cNvSpPr>
            <a:spLocks noChangeArrowheads="1"/>
          </p:cNvSpPr>
          <p:nvPr/>
        </p:nvSpPr>
        <p:spPr bwMode="auto">
          <a:xfrm>
            <a:off x="6816725" y="3644901"/>
            <a:ext cx="863600" cy="720725"/>
          </a:xfrm>
          <a:prstGeom prst="rect">
            <a:avLst/>
          </a:prstGeom>
          <a:solidFill>
            <a:srgbClr val="FFFF99"/>
          </a:solidFill>
          <a:ln w="9525">
            <a:solidFill>
              <a:srgbClr val="595959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kumimoji="0" lang="zh-TW" altLang="en-US" b="1">
              <a:solidFill>
                <a:srgbClr val="F7F7F7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39" name="Rectangle 24"/>
          <p:cNvSpPr>
            <a:spLocks noChangeArrowheads="1"/>
          </p:cNvSpPr>
          <p:nvPr/>
        </p:nvSpPr>
        <p:spPr bwMode="auto">
          <a:xfrm>
            <a:off x="7680325" y="3644901"/>
            <a:ext cx="863600" cy="720725"/>
          </a:xfrm>
          <a:prstGeom prst="rect">
            <a:avLst/>
          </a:prstGeom>
          <a:solidFill>
            <a:srgbClr val="1C9494"/>
          </a:solidFill>
          <a:ln w="9525">
            <a:solidFill>
              <a:srgbClr val="595959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kumimoji="0" lang="zh-TW" altLang="en-US" b="1">
              <a:solidFill>
                <a:srgbClr val="F7F7F7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0" name="Rectangle 25"/>
          <p:cNvSpPr>
            <a:spLocks noChangeArrowheads="1"/>
          </p:cNvSpPr>
          <p:nvPr/>
        </p:nvSpPr>
        <p:spPr bwMode="auto">
          <a:xfrm>
            <a:off x="8543926" y="3644901"/>
            <a:ext cx="576263" cy="720725"/>
          </a:xfrm>
          <a:prstGeom prst="rect">
            <a:avLst/>
          </a:prstGeom>
          <a:solidFill>
            <a:srgbClr val="595959">
              <a:alpha val="81000"/>
            </a:srgbClr>
          </a:solidFill>
          <a:ln w="9525">
            <a:solidFill>
              <a:srgbClr val="595959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kumimoji="0" lang="zh-TW" altLang="en-US" b="1">
              <a:solidFill>
                <a:srgbClr val="F7F7F7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1" name="AutoShape 27"/>
          <p:cNvSpPr>
            <a:spLocks noChangeArrowheads="1"/>
          </p:cNvSpPr>
          <p:nvPr/>
        </p:nvSpPr>
        <p:spPr bwMode="auto">
          <a:xfrm>
            <a:off x="9120189" y="3284538"/>
            <a:ext cx="1296987" cy="1439862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99"/>
          </a:solidFill>
          <a:ln w="9525">
            <a:solidFill>
              <a:srgbClr val="595959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kumimoji="0" lang="zh-TW" altLang="en-US" b="1">
              <a:solidFill>
                <a:srgbClr val="F7F7F7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1278" name="Text Box 28"/>
          <p:cNvSpPr txBox="1">
            <a:spLocks noChangeArrowheads="1"/>
          </p:cNvSpPr>
          <p:nvPr/>
        </p:nvSpPr>
        <p:spPr bwMode="auto">
          <a:xfrm>
            <a:off x="1990726" y="2133601"/>
            <a:ext cx="1368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2800" b="1" dirty="0">
                <a:latin typeface="+mn-ea"/>
                <a:ea typeface="+mn-ea"/>
              </a:rPr>
              <a:t>淺睡期</a:t>
            </a:r>
          </a:p>
        </p:txBody>
      </p:sp>
      <p:sp>
        <p:nvSpPr>
          <p:cNvPr id="11279" name="Text Box 29"/>
          <p:cNvSpPr txBox="1">
            <a:spLocks noChangeArrowheads="1"/>
          </p:cNvSpPr>
          <p:nvPr/>
        </p:nvSpPr>
        <p:spPr bwMode="auto">
          <a:xfrm>
            <a:off x="2855914" y="2714027"/>
            <a:ext cx="1368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zh-TW" altLang="en-US" sz="2800" b="1" dirty="0">
                <a:latin typeface="+mn-ea"/>
                <a:ea typeface="+mn-ea"/>
              </a:rPr>
              <a:t>深睡期</a:t>
            </a:r>
          </a:p>
        </p:txBody>
      </p:sp>
      <p:sp>
        <p:nvSpPr>
          <p:cNvPr id="11280" name="Text Box 30"/>
          <p:cNvSpPr txBox="1">
            <a:spLocks noChangeArrowheads="1"/>
          </p:cNvSpPr>
          <p:nvPr/>
        </p:nvSpPr>
        <p:spPr bwMode="auto">
          <a:xfrm>
            <a:off x="4295776" y="2133601"/>
            <a:ext cx="1368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zh-TW" altLang="en-US" sz="2800" b="1" dirty="0">
                <a:latin typeface="+mn-ea"/>
                <a:ea typeface="+mn-ea"/>
              </a:rPr>
              <a:t>淺睡期</a:t>
            </a:r>
          </a:p>
        </p:txBody>
      </p:sp>
      <p:sp>
        <p:nvSpPr>
          <p:cNvPr id="11281" name="Text Box 31"/>
          <p:cNvSpPr txBox="1">
            <a:spLocks noChangeArrowheads="1"/>
          </p:cNvSpPr>
          <p:nvPr/>
        </p:nvSpPr>
        <p:spPr bwMode="auto">
          <a:xfrm>
            <a:off x="5159376" y="2708276"/>
            <a:ext cx="1368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zh-TW" altLang="en-US" sz="2800" b="1" dirty="0">
                <a:latin typeface="+mn-ea"/>
                <a:ea typeface="+mn-ea"/>
              </a:rPr>
              <a:t>深睡期</a:t>
            </a:r>
          </a:p>
        </p:txBody>
      </p:sp>
      <p:sp>
        <p:nvSpPr>
          <p:cNvPr id="11282" name="Text Box 32"/>
          <p:cNvSpPr txBox="1">
            <a:spLocks noChangeArrowheads="1"/>
          </p:cNvSpPr>
          <p:nvPr/>
        </p:nvSpPr>
        <p:spPr bwMode="auto">
          <a:xfrm>
            <a:off x="6599239" y="2133601"/>
            <a:ext cx="1368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2800" b="1" dirty="0">
                <a:latin typeface="+mn-ea"/>
                <a:ea typeface="+mn-ea"/>
              </a:rPr>
              <a:t>淺睡期</a:t>
            </a:r>
          </a:p>
        </p:txBody>
      </p:sp>
      <p:sp>
        <p:nvSpPr>
          <p:cNvPr id="11283" name="Text Box 33"/>
          <p:cNvSpPr txBox="1">
            <a:spLocks noChangeArrowheads="1"/>
          </p:cNvSpPr>
          <p:nvPr/>
        </p:nvSpPr>
        <p:spPr bwMode="auto">
          <a:xfrm>
            <a:off x="7464426" y="2708276"/>
            <a:ext cx="1368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zh-TW" altLang="en-US" sz="2800" b="1" dirty="0">
                <a:latin typeface="+mn-ea"/>
                <a:ea typeface="+mn-ea"/>
              </a:rPr>
              <a:t>深睡期</a:t>
            </a:r>
          </a:p>
        </p:txBody>
      </p:sp>
      <p:sp>
        <p:nvSpPr>
          <p:cNvPr id="48" name="Line 34"/>
          <p:cNvSpPr>
            <a:spLocks noChangeShapeType="1"/>
          </p:cNvSpPr>
          <p:nvPr/>
        </p:nvSpPr>
        <p:spPr bwMode="auto">
          <a:xfrm>
            <a:off x="2640013" y="2636838"/>
            <a:ext cx="0" cy="1008062"/>
          </a:xfrm>
          <a:prstGeom prst="line">
            <a:avLst/>
          </a:prstGeom>
          <a:noFill/>
          <a:ln w="57150">
            <a:solidFill>
              <a:srgbClr val="F7F7F7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 kern="0">
              <a:solidFill>
                <a:srgbClr val="F7F7F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Line 35"/>
          <p:cNvSpPr>
            <a:spLocks noChangeShapeType="1"/>
          </p:cNvSpPr>
          <p:nvPr/>
        </p:nvSpPr>
        <p:spPr bwMode="auto">
          <a:xfrm>
            <a:off x="7248525" y="2636838"/>
            <a:ext cx="0" cy="1008062"/>
          </a:xfrm>
          <a:prstGeom prst="line">
            <a:avLst/>
          </a:prstGeom>
          <a:noFill/>
          <a:ln w="57150">
            <a:solidFill>
              <a:srgbClr val="F7F7F7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 kern="0">
              <a:solidFill>
                <a:srgbClr val="F7F7F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Line 36"/>
          <p:cNvSpPr>
            <a:spLocks noChangeShapeType="1"/>
          </p:cNvSpPr>
          <p:nvPr/>
        </p:nvSpPr>
        <p:spPr bwMode="auto">
          <a:xfrm>
            <a:off x="4943475" y="2636838"/>
            <a:ext cx="0" cy="1008062"/>
          </a:xfrm>
          <a:prstGeom prst="line">
            <a:avLst/>
          </a:prstGeom>
          <a:noFill/>
          <a:ln w="57150">
            <a:solidFill>
              <a:srgbClr val="F7F7F7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 kern="0">
              <a:solidFill>
                <a:srgbClr val="F7F7F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Line 38"/>
          <p:cNvSpPr>
            <a:spLocks noChangeShapeType="1"/>
          </p:cNvSpPr>
          <p:nvPr/>
        </p:nvSpPr>
        <p:spPr bwMode="auto">
          <a:xfrm>
            <a:off x="3503613" y="3213100"/>
            <a:ext cx="0" cy="431800"/>
          </a:xfrm>
          <a:prstGeom prst="line">
            <a:avLst/>
          </a:prstGeom>
          <a:noFill/>
          <a:ln w="57150">
            <a:solidFill>
              <a:srgbClr val="F7F7F7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 kern="0">
              <a:solidFill>
                <a:srgbClr val="F7F7F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2" name="Line 39"/>
          <p:cNvSpPr>
            <a:spLocks noChangeShapeType="1"/>
          </p:cNvSpPr>
          <p:nvPr/>
        </p:nvSpPr>
        <p:spPr bwMode="auto">
          <a:xfrm>
            <a:off x="5808663" y="3213100"/>
            <a:ext cx="0" cy="431800"/>
          </a:xfrm>
          <a:prstGeom prst="line">
            <a:avLst/>
          </a:prstGeom>
          <a:noFill/>
          <a:ln w="57150">
            <a:solidFill>
              <a:srgbClr val="F7F7F7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 kern="0">
              <a:solidFill>
                <a:srgbClr val="F7F7F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Line 40"/>
          <p:cNvSpPr>
            <a:spLocks noChangeShapeType="1"/>
          </p:cNvSpPr>
          <p:nvPr/>
        </p:nvSpPr>
        <p:spPr bwMode="auto">
          <a:xfrm>
            <a:off x="8112125" y="3213100"/>
            <a:ext cx="0" cy="431800"/>
          </a:xfrm>
          <a:prstGeom prst="line">
            <a:avLst/>
          </a:prstGeom>
          <a:noFill/>
          <a:ln w="57150">
            <a:solidFill>
              <a:srgbClr val="F7F7F7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 kern="0">
              <a:solidFill>
                <a:srgbClr val="F7F7F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290" name="Text Box 41"/>
          <p:cNvSpPr txBox="1">
            <a:spLocks noChangeArrowheads="1"/>
          </p:cNvSpPr>
          <p:nvPr/>
        </p:nvSpPr>
        <p:spPr bwMode="auto">
          <a:xfrm>
            <a:off x="4800601" y="5141914"/>
            <a:ext cx="37449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2800" b="1" dirty="0">
                <a:latin typeface="+mn-ea"/>
                <a:ea typeface="+mn-ea"/>
              </a:rPr>
              <a:t>快速動眼期（</a:t>
            </a:r>
            <a:r>
              <a:rPr lang="en-US" altLang="zh-TW" sz="2800" b="1" dirty="0">
                <a:latin typeface="+mn-ea"/>
                <a:ea typeface="+mn-ea"/>
              </a:rPr>
              <a:t>REM</a:t>
            </a:r>
            <a:r>
              <a:rPr lang="zh-TW" altLang="en-US" sz="2800" b="1" dirty="0">
                <a:latin typeface="+mn-ea"/>
                <a:ea typeface="+mn-ea"/>
              </a:rPr>
              <a:t>）</a:t>
            </a:r>
          </a:p>
        </p:txBody>
      </p:sp>
      <p:sp>
        <p:nvSpPr>
          <p:cNvPr id="55" name="Line 42"/>
          <p:cNvSpPr>
            <a:spLocks noChangeShapeType="1"/>
          </p:cNvSpPr>
          <p:nvPr/>
        </p:nvSpPr>
        <p:spPr bwMode="auto">
          <a:xfrm flipV="1">
            <a:off x="6527800" y="4365625"/>
            <a:ext cx="0" cy="863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 kern="0">
              <a:solidFill>
                <a:srgbClr val="F7F7F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6" name="Line 43"/>
          <p:cNvSpPr>
            <a:spLocks noChangeShapeType="1"/>
          </p:cNvSpPr>
          <p:nvPr/>
        </p:nvSpPr>
        <p:spPr bwMode="auto">
          <a:xfrm flipV="1">
            <a:off x="8832850" y="4365625"/>
            <a:ext cx="0" cy="10795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 kern="0">
              <a:solidFill>
                <a:srgbClr val="F7F7F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7" name="Line 44"/>
          <p:cNvSpPr>
            <a:spLocks noChangeShapeType="1"/>
          </p:cNvSpPr>
          <p:nvPr/>
        </p:nvSpPr>
        <p:spPr bwMode="auto">
          <a:xfrm flipV="1">
            <a:off x="4224338" y="4365625"/>
            <a:ext cx="0" cy="10795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 kern="0">
              <a:solidFill>
                <a:srgbClr val="F7F7F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8" name="Line 45"/>
          <p:cNvSpPr>
            <a:spLocks noChangeShapeType="1"/>
          </p:cNvSpPr>
          <p:nvPr/>
        </p:nvSpPr>
        <p:spPr bwMode="auto">
          <a:xfrm>
            <a:off x="4224338" y="5445125"/>
            <a:ext cx="576262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 kern="0">
              <a:solidFill>
                <a:srgbClr val="F7F7F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Line 46"/>
          <p:cNvSpPr>
            <a:spLocks noChangeShapeType="1"/>
          </p:cNvSpPr>
          <p:nvPr/>
        </p:nvSpPr>
        <p:spPr bwMode="auto">
          <a:xfrm>
            <a:off x="8131580" y="5435395"/>
            <a:ext cx="720725" cy="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 kern="0">
              <a:solidFill>
                <a:srgbClr val="F7F7F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0625744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23999" y="203200"/>
            <a:ext cx="9224513" cy="1066800"/>
          </a:xfrm>
          <a:prstGeom prst="rect">
            <a:avLst/>
          </a:prstGeom>
          <a:solidFill>
            <a:srgbClr val="F7F7F7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3315" name="標題 1"/>
          <p:cNvSpPr>
            <a:spLocks noGrp="1"/>
          </p:cNvSpPr>
          <p:nvPr>
            <p:ph type="title"/>
          </p:nvPr>
        </p:nvSpPr>
        <p:spPr>
          <a:xfrm>
            <a:off x="1818667" y="282784"/>
            <a:ext cx="7315200" cy="1154112"/>
          </a:xfrm>
        </p:spPr>
        <p:txBody>
          <a:bodyPr/>
          <a:lstStyle/>
          <a:p>
            <a:pPr algn="l"/>
            <a:r>
              <a:rPr lang="zh-TW" altLang="en-US" sz="5400" b="1" dirty="0">
                <a:solidFill>
                  <a:srgbClr val="0000FF"/>
                </a:solidFill>
                <a:latin typeface="+mj-ea"/>
                <a:ea typeface="+mj-ea"/>
              </a:rPr>
              <a:t>恰到好處的複習</a:t>
            </a: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/>
          </p:nvPr>
        </p:nvGraphicFramePr>
        <p:xfrm>
          <a:off x="1561385" y="1270000"/>
          <a:ext cx="4531743" cy="4648259"/>
        </p:xfrm>
        <a:graphic>
          <a:graphicData uri="http://schemas.openxmlformats.org/drawingml/2006/table">
            <a:tbl>
              <a:tblPr/>
              <a:tblGrid>
                <a:gridCol w="2735237">
                  <a:extLst>
                    <a:ext uri="{9D8B030D-6E8A-4147-A177-3AD203B41FA5}">
                      <a16:colId xmlns:a16="http://schemas.microsoft.com/office/drawing/2014/main" val="2486403151"/>
                    </a:ext>
                  </a:extLst>
                </a:gridCol>
                <a:gridCol w="1796506">
                  <a:extLst>
                    <a:ext uri="{9D8B030D-6E8A-4147-A177-3AD203B41FA5}">
                      <a16:colId xmlns:a16="http://schemas.microsoft.com/office/drawing/2014/main" val="785707833"/>
                    </a:ext>
                  </a:extLst>
                </a:gridCol>
              </a:tblGrid>
              <a:tr h="76994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回憶時間隔的時間</a:t>
                      </a: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記得的份量</a:t>
                      </a: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9279819"/>
                  </a:ext>
                </a:extLst>
              </a:tr>
              <a:tr h="4147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立刻</a:t>
                      </a: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100</a:t>
                      </a:r>
                      <a:r>
                        <a:rPr kumimoji="0" lang="zh-TW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％</a:t>
                      </a: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(IRS)</a:t>
                      </a:r>
                      <a:endParaRPr kumimoji="0" lang="zh-TW" altLang="zh-TW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新細明體" panose="02020500000000000000" pitchFamily="18" charset="-120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435009"/>
                  </a:ext>
                </a:extLst>
              </a:tr>
              <a:tr h="4147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20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分鐘</a:t>
                      </a: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60</a:t>
                      </a:r>
                      <a:r>
                        <a:rPr kumimoji="0" lang="zh-TW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％</a:t>
                      </a: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810833"/>
                  </a:ext>
                </a:extLst>
              </a:tr>
              <a:tr h="4147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1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小時</a:t>
                      </a: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45</a:t>
                      </a:r>
                      <a:r>
                        <a:rPr kumimoji="0" lang="zh-TW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％</a:t>
                      </a: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5308893"/>
                  </a:ext>
                </a:extLst>
              </a:tr>
              <a:tr h="4147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9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小時</a:t>
                      </a: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35</a:t>
                      </a:r>
                      <a:r>
                        <a:rPr kumimoji="0" lang="zh-TW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％</a:t>
                      </a: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240511"/>
                  </a:ext>
                </a:extLst>
              </a:tr>
              <a:tr h="4147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1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天</a:t>
                      </a: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30</a:t>
                      </a:r>
                      <a:r>
                        <a:rPr kumimoji="0" lang="zh-TW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％</a:t>
                      </a: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2524762"/>
                  </a:ext>
                </a:extLst>
              </a:tr>
              <a:tr h="4147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2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天</a:t>
                      </a: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25</a:t>
                      </a:r>
                      <a:r>
                        <a:rPr kumimoji="0" lang="zh-TW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％</a:t>
                      </a: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6445503"/>
                  </a:ext>
                </a:extLst>
              </a:tr>
              <a:tr h="4147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6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天</a:t>
                      </a: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22</a:t>
                      </a:r>
                      <a:r>
                        <a:rPr kumimoji="0" lang="zh-TW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％</a:t>
                      </a: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727062"/>
                  </a:ext>
                </a:extLst>
              </a:tr>
              <a:tr h="4147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30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天</a:t>
                      </a: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20</a:t>
                      </a:r>
                      <a:r>
                        <a:rPr kumimoji="0" lang="zh-TW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</a:rPr>
                        <a:t>％</a:t>
                      </a: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0980747"/>
                  </a:ext>
                </a:extLst>
              </a:tr>
            </a:tbl>
          </a:graphicData>
        </a:graphic>
      </p:graphicFrame>
      <p:graphicFrame>
        <p:nvGraphicFramePr>
          <p:cNvPr id="13348" name="圖表 6"/>
          <p:cNvGraphicFramePr>
            <a:graphicFrameLocks/>
          </p:cNvGraphicFramePr>
          <p:nvPr>
            <p:extLst/>
          </p:nvPr>
        </p:nvGraphicFramePr>
        <p:xfrm>
          <a:off x="6240463" y="1984075"/>
          <a:ext cx="4571999" cy="39341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r:id="rId3" imgW="3913971" imgH="3487214" progId="Excel.Chart.8">
                  <p:embed/>
                </p:oleObj>
              </mc:Choice>
              <mc:Fallback>
                <p:oleObj r:id="rId3" imgW="3913971" imgH="3487214" progId="Excel.Chart.8">
                  <p:embed/>
                  <p:pic>
                    <p:nvPicPr>
                      <p:cNvPr id="13348" name="圖表 6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0463" y="1984075"/>
                        <a:ext cx="4571999" cy="39341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矩形 12"/>
          <p:cNvSpPr/>
          <p:nvPr/>
        </p:nvSpPr>
        <p:spPr>
          <a:xfrm>
            <a:off x="1524000" y="5937610"/>
            <a:ext cx="9432925" cy="1015663"/>
          </a:xfrm>
          <a:prstGeom prst="rect">
            <a:avLst/>
          </a:prstGeom>
          <a:solidFill>
            <a:srgbClr val="595959">
              <a:alpha val="78000"/>
            </a:srgbClr>
          </a:solidFill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kumimoji="0" lang="zh-TW" altLang="en-US" sz="6000" b="1" dirty="0">
                <a:solidFill>
                  <a:srgbClr val="0000FF"/>
                </a:solidFill>
                <a:latin typeface="+mj-ea"/>
                <a:ea typeface="+mj-ea"/>
              </a:rPr>
              <a:t>當天學習，當天複習</a:t>
            </a:r>
          </a:p>
        </p:txBody>
      </p:sp>
    </p:spTree>
    <p:extLst>
      <p:ext uri="{BB962C8B-B14F-4D97-AF65-F5344CB8AC3E}">
        <p14:creationId xmlns:p14="http://schemas.microsoft.com/office/powerpoint/2010/main" val="99715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24000" y="203200"/>
            <a:ext cx="9144000" cy="1066800"/>
          </a:xfrm>
          <a:prstGeom prst="rect">
            <a:avLst/>
          </a:prstGeom>
          <a:solidFill>
            <a:srgbClr val="F7F7F7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4339" name="標題 1"/>
          <p:cNvSpPr txBox="1">
            <a:spLocks/>
          </p:cNvSpPr>
          <p:nvPr/>
        </p:nvSpPr>
        <p:spPr bwMode="auto">
          <a:xfrm>
            <a:off x="1886760" y="278317"/>
            <a:ext cx="7315200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5400" b="1" dirty="0">
                <a:solidFill>
                  <a:srgbClr val="0000FF"/>
                </a:solidFill>
                <a:latin typeface="+mj-ea"/>
                <a:ea typeface="+mj-ea"/>
              </a:rPr>
              <a:t>恰到好處的複習</a:t>
            </a:r>
          </a:p>
        </p:txBody>
      </p:sp>
      <p:sp>
        <p:nvSpPr>
          <p:cNvPr id="60" name="圓角矩形 59"/>
          <p:cNvSpPr/>
          <p:nvPr/>
        </p:nvSpPr>
        <p:spPr>
          <a:xfrm>
            <a:off x="2943225" y="1962151"/>
            <a:ext cx="5905500" cy="1152525"/>
          </a:xfrm>
          <a:prstGeom prst="roundRect">
            <a:avLst/>
          </a:prstGeom>
          <a:solidFill>
            <a:srgbClr val="F7F7F7"/>
          </a:solidFill>
          <a:ln>
            <a:noFill/>
          </a:ln>
          <a:effectLst/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kumimoji="0" lang="zh-TW" altLang="en-US" sz="4800" b="1" dirty="0">
                <a:solidFill>
                  <a:srgbClr val="FF0000"/>
                </a:solidFill>
                <a:latin typeface="+mj-ea"/>
                <a:ea typeface="+mj-ea"/>
              </a:rPr>
              <a:t>學習材料</a:t>
            </a:r>
          </a:p>
        </p:txBody>
      </p:sp>
      <p:grpSp>
        <p:nvGrpSpPr>
          <p:cNvPr id="61" name="群組 60"/>
          <p:cNvGrpSpPr>
            <a:grpSpLocks/>
          </p:cNvGrpSpPr>
          <p:nvPr/>
        </p:nvGrpSpPr>
        <p:grpSpPr bwMode="auto">
          <a:xfrm>
            <a:off x="2927350" y="3259139"/>
            <a:ext cx="5905500" cy="746125"/>
            <a:chOff x="1403648" y="3645024"/>
            <a:chExt cx="5904656" cy="747265"/>
          </a:xfrm>
        </p:grpSpPr>
        <p:sp>
          <p:nvSpPr>
            <p:cNvPr id="62" name="向右箭號 61"/>
            <p:cNvSpPr/>
            <p:nvPr/>
          </p:nvSpPr>
          <p:spPr>
            <a:xfrm>
              <a:off x="1403648" y="3645024"/>
              <a:ext cx="5904656" cy="288032"/>
            </a:xfrm>
            <a:prstGeom prst="rightArrow">
              <a:avLst/>
            </a:prstGeom>
            <a:solidFill>
              <a:srgbClr val="FFFF99"/>
            </a:solidFill>
            <a:ln w="12700" cap="flat" cmpd="sng" algn="ctr">
              <a:noFill/>
              <a:prstDash val="solid"/>
            </a:ln>
            <a:effectLst/>
            <a:scene3d>
              <a:camera prst="orthographicFront">
                <a:rot lat="0" lon="0" rev="0"/>
              </a:camera>
              <a:lightRig rig="twoPt" dir="br">
                <a:rot lat="0" lon="0" rev="8700000"/>
              </a:lightRig>
            </a:scene3d>
            <a:sp3d prstMaterial="matte"/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/>
              <a:endParaRPr kumimoji="0" lang="zh-TW" altLang="en-US" b="1">
                <a:solidFill>
                  <a:srgbClr val="FFFFFF"/>
                </a:solidFill>
                <a:latin typeface="微軟正黑體" panose="020B0604030504040204" pitchFamily="34" charset="-120"/>
              </a:endParaRPr>
            </a:p>
          </p:txBody>
        </p:sp>
        <p:sp>
          <p:nvSpPr>
            <p:cNvPr id="63" name="文字方塊 62"/>
            <p:cNvSpPr txBox="1"/>
            <p:nvPr/>
          </p:nvSpPr>
          <p:spPr>
            <a:xfrm>
              <a:off x="3924238" y="3807196"/>
              <a:ext cx="1223788" cy="5850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r>
                <a:rPr kumimoji="0" lang="zh-TW" altLang="en-US" sz="3200" b="1" dirty="0">
                  <a:latin typeface="+mj-ea"/>
                  <a:ea typeface="+mj-ea"/>
                </a:rPr>
                <a:t>時間</a:t>
              </a:r>
            </a:p>
          </p:txBody>
        </p:sp>
      </p:grpSp>
      <p:sp>
        <p:nvSpPr>
          <p:cNvPr id="64" name="橢圓 63"/>
          <p:cNvSpPr/>
          <p:nvPr/>
        </p:nvSpPr>
        <p:spPr>
          <a:xfrm>
            <a:off x="2135560" y="1818402"/>
            <a:ext cx="2061810" cy="2061810"/>
          </a:xfrm>
          <a:prstGeom prst="ellipse">
            <a:avLst/>
          </a:prstGeom>
          <a:noFill/>
          <a:ln w="82550" cap="flat" cmpd="sng" algn="ctr">
            <a:solidFill>
              <a:srgbClr val="F26D64"/>
            </a:solidFill>
            <a:prstDash val="solid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endParaRPr kumimoji="0" lang="zh-TW" altLang="en-US" b="1">
              <a:solidFill>
                <a:srgbClr val="FFFFFF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65" name="橢圓 64"/>
          <p:cNvSpPr/>
          <p:nvPr/>
        </p:nvSpPr>
        <p:spPr>
          <a:xfrm>
            <a:off x="7418566" y="1772816"/>
            <a:ext cx="2061810" cy="2061810"/>
          </a:xfrm>
          <a:prstGeom prst="ellipse">
            <a:avLst/>
          </a:prstGeom>
          <a:noFill/>
          <a:ln w="82550" cap="flat" cmpd="sng" algn="ctr">
            <a:solidFill>
              <a:srgbClr val="F26D64"/>
            </a:solidFill>
            <a:prstDash val="solid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endParaRPr kumimoji="0" lang="zh-TW" altLang="en-US" b="1">
              <a:solidFill>
                <a:srgbClr val="FFFFFF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66" name="向下箭號 65"/>
          <p:cNvSpPr/>
          <p:nvPr/>
        </p:nvSpPr>
        <p:spPr>
          <a:xfrm>
            <a:off x="2814638" y="3698875"/>
            <a:ext cx="703262" cy="927100"/>
          </a:xfrm>
          <a:prstGeom prst="downArrow">
            <a:avLst/>
          </a:prstGeom>
          <a:solidFill>
            <a:srgbClr val="F7F7F7"/>
          </a:solidFill>
          <a:ln w="19050" cap="flat" cmpd="sng" algn="ctr">
            <a:noFill/>
            <a:prstDash val="solid"/>
          </a:ln>
          <a:effectLst/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endParaRPr kumimoji="0" lang="zh-TW" altLang="en-US" b="1">
              <a:solidFill>
                <a:srgbClr val="FFFFFF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67" name="向下箭號 66"/>
          <p:cNvSpPr/>
          <p:nvPr/>
        </p:nvSpPr>
        <p:spPr>
          <a:xfrm>
            <a:off x="8256588" y="3698875"/>
            <a:ext cx="703262" cy="927100"/>
          </a:xfrm>
          <a:prstGeom prst="downArrow">
            <a:avLst/>
          </a:prstGeom>
          <a:solidFill>
            <a:srgbClr val="F7F7F7"/>
          </a:solidFill>
          <a:ln w="19050" cap="flat" cmpd="sng" algn="ctr">
            <a:noFill/>
            <a:prstDash val="solid"/>
          </a:ln>
          <a:effectLst/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endParaRPr kumimoji="0" lang="zh-TW" altLang="en-US" b="1">
              <a:solidFill>
                <a:srgbClr val="FFFFFF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68" name="圓角矩形 67"/>
          <p:cNvSpPr/>
          <p:nvPr/>
        </p:nvSpPr>
        <p:spPr>
          <a:xfrm>
            <a:off x="2003899" y="4698722"/>
            <a:ext cx="2225472" cy="1224136"/>
          </a:xfrm>
          <a:prstGeom prst="roundRect">
            <a:avLst/>
          </a:prstGeom>
          <a:noFill/>
          <a:ln w="57150" cap="flat" cmpd="sng" algn="ctr">
            <a:solidFill>
              <a:srgbClr val="F7F7F7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400" b="1" kern="0" dirty="0">
                <a:ln w="900" cmpd="sng">
                  <a:solidFill>
                    <a:srgbClr val="838D9B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印象深刻</a:t>
            </a:r>
            <a:endParaRPr lang="en-US" altLang="zh-TW" sz="2400" b="1" kern="0" dirty="0">
              <a:ln w="900" cmpd="sng">
                <a:solidFill>
                  <a:srgbClr val="838D9B">
                    <a:satMod val="190000"/>
                    <a:alpha val="55000"/>
                  </a:srgbClr>
                </a:solidFill>
                <a:prstDash val="solid"/>
              </a:ln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400" b="1" kern="0" dirty="0">
                <a:ln w="900" cmpd="sng">
                  <a:solidFill>
                    <a:srgbClr val="838D9B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（初始效應）</a:t>
            </a:r>
          </a:p>
        </p:txBody>
      </p:sp>
      <p:sp>
        <p:nvSpPr>
          <p:cNvPr id="69" name="圓角矩形 68"/>
          <p:cNvSpPr/>
          <p:nvPr/>
        </p:nvSpPr>
        <p:spPr>
          <a:xfrm>
            <a:off x="7562582" y="4698722"/>
            <a:ext cx="2262354" cy="1224136"/>
          </a:xfrm>
          <a:prstGeom prst="roundRect">
            <a:avLst/>
          </a:prstGeom>
          <a:noFill/>
          <a:ln w="57150" cap="flat" cmpd="sng" algn="ctr">
            <a:solidFill>
              <a:srgbClr val="F7F7F7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400" b="1" kern="0" dirty="0">
                <a:ln w="900" cmpd="sng">
                  <a:solidFill>
                    <a:srgbClr val="838D9B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印象深刻</a:t>
            </a:r>
            <a:endParaRPr lang="en-US" altLang="zh-TW" sz="2400" b="1" kern="0" dirty="0">
              <a:ln w="900" cmpd="sng">
                <a:solidFill>
                  <a:srgbClr val="838D9B">
                    <a:satMod val="190000"/>
                    <a:alpha val="55000"/>
                  </a:srgbClr>
                </a:solidFill>
                <a:prstDash val="solid"/>
              </a:ln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400" b="1" kern="0" dirty="0">
                <a:ln w="900" cmpd="sng">
                  <a:solidFill>
                    <a:srgbClr val="838D9B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（時近效應）</a:t>
            </a:r>
          </a:p>
        </p:txBody>
      </p:sp>
      <p:sp>
        <p:nvSpPr>
          <p:cNvPr id="70" name="文字方塊 69"/>
          <p:cNvSpPr txBox="1">
            <a:spLocks noChangeArrowheads="1"/>
          </p:cNvSpPr>
          <p:nvPr/>
        </p:nvSpPr>
        <p:spPr bwMode="auto">
          <a:xfrm>
            <a:off x="4510089" y="4162425"/>
            <a:ext cx="27717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b="1" i="1" dirty="0">
                <a:latin typeface="+mj-ea"/>
                <a:ea typeface="+mj-ea"/>
              </a:rPr>
              <a:t>學習材料的</a:t>
            </a:r>
            <a:r>
              <a:rPr lang="zh-TW" altLang="en-US" b="1" i="1" dirty="0">
                <a:solidFill>
                  <a:srgbClr val="FF3300"/>
                </a:solidFill>
                <a:latin typeface="+mj-ea"/>
                <a:ea typeface="+mj-ea"/>
              </a:rPr>
              <a:t>中段資訊最容易遺忘！</a:t>
            </a:r>
          </a:p>
        </p:txBody>
      </p:sp>
    </p:spTree>
    <p:extLst>
      <p:ext uri="{BB962C8B-B14F-4D97-AF65-F5344CB8AC3E}">
        <p14:creationId xmlns:p14="http://schemas.microsoft.com/office/powerpoint/2010/main" val="62257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sz="3600" kern="1200">
                <a:solidFill>
                  <a:schemeClr val="accent1"/>
                </a:solidFill>
                <a:latin typeface="+mj-lt"/>
                <a:ea typeface="新細明體" charset="0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accent1"/>
                </a:solidFill>
                <a:latin typeface="Trebuchet MS" charset="0"/>
                <a:ea typeface="新細明體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accent1"/>
                </a:solidFill>
                <a:latin typeface="Trebuchet MS" charset="0"/>
                <a:ea typeface="新細明體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accent1"/>
                </a:solidFill>
                <a:latin typeface="Trebuchet MS" charset="0"/>
                <a:ea typeface="新細明體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accent1"/>
                </a:solidFill>
                <a:latin typeface="Trebuchet MS" charset="0"/>
                <a:ea typeface="新細明體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>
                <a:solidFill>
                  <a:schemeClr val="tx1"/>
                </a:solidFill>
                <a:latin typeface="+mj-ea"/>
                <a:ea typeface="+mj-ea"/>
              </a:rPr>
              <a:t>壹、觀念的再確認之四</a:t>
            </a:r>
            <a:r>
              <a:rPr lang="en-US" altLang="zh-TW" dirty="0">
                <a:solidFill>
                  <a:schemeClr val="tx1"/>
                </a:solidFill>
                <a:latin typeface="+mj-ea"/>
                <a:ea typeface="+mj-ea"/>
              </a:rPr>
              <a:t/>
            </a:r>
            <a:br>
              <a:rPr lang="en-US" altLang="zh-TW" dirty="0">
                <a:solidFill>
                  <a:schemeClr val="tx1"/>
                </a:solidFill>
                <a:latin typeface="+mj-ea"/>
                <a:ea typeface="+mj-ea"/>
              </a:rPr>
            </a:br>
            <a:r>
              <a:rPr lang="zh-TW" altLang="en-US" dirty="0">
                <a:solidFill>
                  <a:schemeClr val="tx1"/>
                </a:solidFill>
                <a:latin typeface="+mj-ea"/>
                <a:ea typeface="+mj-ea"/>
              </a:rPr>
              <a:t>資料分析找出學習盲點</a:t>
            </a:r>
          </a:p>
        </p:txBody>
      </p:sp>
      <p:sp>
        <p:nvSpPr>
          <p:cNvPr id="3" name="內容版面配置區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18" charset="2"/>
              <a:buChar char=""/>
              <a:defRPr kumimoji="1" sz="3200" kern="1200">
                <a:solidFill>
                  <a:srgbClr val="404040"/>
                </a:solidFill>
                <a:latin typeface="+mn-lt"/>
                <a:ea typeface="新細明體" charset="0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18" charset="2"/>
              <a:buChar char=""/>
              <a:defRPr kumimoji="1" sz="1600" kern="1200">
                <a:solidFill>
                  <a:srgbClr val="404040"/>
                </a:solidFill>
                <a:latin typeface="+mn-lt"/>
                <a:ea typeface="新細明體" charset="0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18" charset="2"/>
              <a:buChar char=""/>
              <a:defRPr kumimoji="1" sz="1400" kern="1200">
                <a:solidFill>
                  <a:srgbClr val="404040"/>
                </a:solidFill>
                <a:latin typeface="+mn-lt"/>
                <a:ea typeface="新細明體" charset="0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18" charset="2"/>
              <a:buChar char=""/>
              <a:defRPr kumimoji="1" sz="1200" kern="1200">
                <a:solidFill>
                  <a:srgbClr val="404040"/>
                </a:solidFill>
                <a:latin typeface="+mn-lt"/>
                <a:ea typeface="新細明體" charset="0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18" charset="2"/>
              <a:buChar char=""/>
              <a:defRPr kumimoji="1" sz="1200" kern="1200">
                <a:solidFill>
                  <a:srgbClr val="404040"/>
                </a:solidFill>
                <a:latin typeface="+mn-lt"/>
                <a:ea typeface="新細明體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 sz="4000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1853303" y="1690688"/>
            <a:ext cx="10043625" cy="4661474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sz="3600" kern="1200">
                <a:solidFill>
                  <a:schemeClr val="accent1"/>
                </a:solidFill>
                <a:latin typeface="+mj-lt"/>
                <a:ea typeface="新細明體" charset="0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accent1"/>
                </a:solidFill>
                <a:latin typeface="Trebuchet MS" charset="0"/>
                <a:ea typeface="新細明體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accent1"/>
                </a:solidFill>
                <a:latin typeface="Trebuchet MS" charset="0"/>
                <a:ea typeface="新細明體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accent1"/>
                </a:solidFill>
                <a:latin typeface="Trebuchet MS" charset="0"/>
                <a:ea typeface="新細明體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accent1"/>
                </a:solidFill>
                <a:latin typeface="Trebuchet MS" charset="0"/>
                <a:ea typeface="新細明體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/>
            <a:r>
              <a:rPr lang="zh-TW" altLang="en-US" sz="4800" b="1" dirty="0">
                <a:solidFill>
                  <a:schemeClr val="tx1"/>
                </a:solidFill>
                <a:latin typeface="+mj-ea"/>
                <a:ea typeface="+mj-ea"/>
              </a:rPr>
              <a:t>醫生之專業，在於透過</a:t>
            </a:r>
            <a:r>
              <a:rPr lang="zh-TW" altLang="en-US" sz="4800" b="1" u="sng" dirty="0">
                <a:solidFill>
                  <a:srgbClr val="FF3300"/>
                </a:solidFill>
                <a:latin typeface="+mj-ea"/>
                <a:ea typeface="+mj-ea"/>
              </a:rPr>
              <a:t>儀器資料掌握病因</a:t>
            </a:r>
            <a:r>
              <a:rPr lang="zh-TW" altLang="en-US" sz="4800" b="1" dirty="0">
                <a:solidFill>
                  <a:schemeClr val="tx1"/>
                </a:solidFill>
                <a:latin typeface="+mj-ea"/>
                <a:ea typeface="+mj-ea"/>
              </a:rPr>
              <a:t>，對症下藥，解決問題。</a:t>
            </a:r>
            <a:endParaRPr lang="en-US" altLang="zh-TW" sz="48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 eaLnBrk="1" hangingPunct="1"/>
            <a:endParaRPr lang="en-US" altLang="zh-TW" sz="48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 eaLnBrk="1" hangingPunct="1"/>
            <a:r>
              <a:rPr lang="zh-TW" altLang="en-US" sz="4800" b="1" dirty="0">
                <a:solidFill>
                  <a:schemeClr val="tx1"/>
                </a:solidFill>
                <a:latin typeface="+mj-ea"/>
                <a:ea typeface="+mj-ea"/>
              </a:rPr>
              <a:t>老師</a:t>
            </a:r>
            <a:r>
              <a:rPr lang="zh-TW" altLang="en-US" sz="4800" b="1" dirty="0">
                <a:solidFill>
                  <a:srgbClr val="FF3300"/>
                </a:solidFill>
                <a:latin typeface="+mj-ea"/>
                <a:ea typeface="+mj-ea"/>
              </a:rPr>
              <a:t>若能</a:t>
            </a:r>
            <a:r>
              <a:rPr lang="zh-TW" altLang="en-US" sz="4800" b="1" dirty="0">
                <a:solidFill>
                  <a:schemeClr val="tx1"/>
                </a:solidFill>
                <a:latin typeface="+mj-ea"/>
                <a:ea typeface="+mj-ea"/>
              </a:rPr>
              <a:t>透過儀器資料掌握，找出學生學習盲點，是不是</a:t>
            </a:r>
            <a:r>
              <a:rPr lang="zh-TW" altLang="en-US" sz="4800" b="1" dirty="0">
                <a:solidFill>
                  <a:srgbClr val="FF0000"/>
                </a:solidFill>
                <a:latin typeface="+mj-ea"/>
                <a:ea typeface="+mj-ea"/>
              </a:rPr>
              <a:t>更能有效提升學習成效</a:t>
            </a:r>
            <a:r>
              <a:rPr lang="zh-TW" altLang="en-US" sz="4800" b="1" dirty="0">
                <a:solidFill>
                  <a:schemeClr val="tx1"/>
                </a:solidFill>
                <a:latin typeface="+mj-ea"/>
                <a:ea typeface="+mj-ea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3380432831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5" y="40257"/>
            <a:ext cx="10715284" cy="1085774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  <a:latin typeface="+mj-ea"/>
                <a:ea typeface="+mj-ea"/>
              </a:rPr>
              <a:t>壹、觀念的再確認之一教育</a:t>
            </a:r>
            <a:r>
              <a:rPr lang="en-US" altLang="zh-TW" dirty="0">
                <a:solidFill>
                  <a:schemeClr val="tx1"/>
                </a:solidFill>
                <a:latin typeface="+mj-ea"/>
                <a:ea typeface="+mj-ea"/>
              </a:rPr>
              <a:t>4.0</a:t>
            </a:r>
            <a:r>
              <a:rPr lang="zh-TW" altLang="en-US" dirty="0">
                <a:solidFill>
                  <a:schemeClr val="tx1"/>
                </a:solidFill>
                <a:latin typeface="+mj-ea"/>
                <a:ea typeface="+mj-ea"/>
              </a:rPr>
              <a:t>時代</a:t>
            </a:r>
            <a:r>
              <a:rPr lang="en-US" altLang="zh-TW" dirty="0">
                <a:solidFill>
                  <a:schemeClr val="tx1"/>
                </a:solidFill>
                <a:latin typeface="+mj-ea"/>
                <a:ea typeface="+mj-ea"/>
              </a:rPr>
              <a:t/>
            </a:r>
            <a:br>
              <a:rPr lang="en-US" altLang="zh-TW" dirty="0">
                <a:solidFill>
                  <a:schemeClr val="tx1"/>
                </a:solidFill>
                <a:latin typeface="+mj-ea"/>
                <a:ea typeface="+mj-ea"/>
              </a:rPr>
            </a:br>
            <a:r>
              <a:rPr lang="zh-TW" altLang="en-US" dirty="0">
                <a:solidFill>
                  <a:schemeClr val="tx1"/>
                </a:solidFill>
                <a:latin typeface="+mj-ea"/>
                <a:ea typeface="+mj-ea"/>
              </a:rPr>
              <a:t>                   教育</a:t>
            </a:r>
            <a:r>
              <a:rPr lang="en-US" altLang="zh-TW" dirty="0">
                <a:solidFill>
                  <a:schemeClr val="tx1"/>
                </a:solidFill>
                <a:latin typeface="+mj-ea"/>
                <a:ea typeface="+mj-ea"/>
              </a:rPr>
              <a:t>1.0</a:t>
            </a:r>
            <a:r>
              <a:rPr lang="zh-TW" altLang="en-US" dirty="0">
                <a:solidFill>
                  <a:schemeClr val="tx1"/>
                </a:solidFill>
                <a:latin typeface="+mj-ea"/>
                <a:ea typeface="+mj-ea"/>
              </a:rPr>
              <a:t>至</a:t>
            </a:r>
            <a:r>
              <a:rPr lang="en-US" altLang="zh-TW" dirty="0">
                <a:solidFill>
                  <a:schemeClr val="tx1"/>
                </a:solidFill>
                <a:latin typeface="+mj-ea"/>
                <a:ea typeface="+mj-ea"/>
              </a:rPr>
              <a:t>4.0</a:t>
            </a:r>
            <a:r>
              <a:rPr lang="zh-TW" altLang="en-US" dirty="0">
                <a:solidFill>
                  <a:schemeClr val="tx1"/>
                </a:solidFill>
                <a:latin typeface="+mj-ea"/>
                <a:ea typeface="+mj-ea"/>
              </a:rPr>
              <a:t>之意涵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77335" y="1955321"/>
            <a:ext cx="8596668" cy="4086041"/>
          </a:xfrm>
        </p:spPr>
        <p:txBody>
          <a:bodyPr/>
          <a:lstStyle/>
          <a:p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/>
          </p:nvPr>
        </p:nvGraphicFramePr>
        <p:xfrm>
          <a:off x="77821" y="1223796"/>
          <a:ext cx="12078398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0156">
                  <a:extLst>
                    <a:ext uri="{9D8B030D-6E8A-4147-A177-3AD203B41FA5}">
                      <a16:colId xmlns:a16="http://schemas.microsoft.com/office/drawing/2014/main" val="3607688990"/>
                    </a:ext>
                  </a:extLst>
                </a:gridCol>
                <a:gridCol w="10688242">
                  <a:extLst>
                    <a:ext uri="{9D8B030D-6E8A-4147-A177-3AD203B41FA5}">
                      <a16:colId xmlns:a16="http://schemas.microsoft.com/office/drawing/2014/main" val="3796777310"/>
                    </a:ext>
                  </a:extLst>
                </a:gridCol>
              </a:tblGrid>
              <a:tr h="54058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>
                          <a:latin typeface="+mn-ea"/>
                          <a:ea typeface="+mn-ea"/>
                        </a:rPr>
                        <a:t>類別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>
                          <a:latin typeface="+mn-ea"/>
                          <a:ea typeface="+mn-ea"/>
                        </a:rPr>
                        <a:t>意涵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4986491"/>
                  </a:ext>
                </a:extLst>
              </a:tr>
              <a:tr h="694714">
                <a:tc>
                  <a:txBody>
                    <a:bodyPr/>
                    <a:lstStyle/>
                    <a:p>
                      <a:r>
                        <a:rPr lang="zh-TW" altLang="en-US" sz="3200" dirty="0">
                          <a:latin typeface="+mn-ea"/>
                          <a:ea typeface="+mn-ea"/>
                        </a:rPr>
                        <a:t>教育</a:t>
                      </a:r>
                      <a:r>
                        <a:rPr lang="en-US" altLang="zh-TW" sz="3200" dirty="0">
                          <a:latin typeface="+mn-ea"/>
                          <a:ea typeface="+mn-ea"/>
                        </a:rPr>
                        <a:t>1.0</a:t>
                      </a:r>
                      <a:endParaRPr lang="zh-TW" altLang="en-US" sz="3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3200" dirty="0">
                          <a:latin typeface="+mn-ea"/>
                          <a:ea typeface="+mn-ea"/>
                        </a:rPr>
                        <a:t>古代到中世紀，教育是建立在</a:t>
                      </a:r>
                      <a:r>
                        <a:rPr lang="zh-TW" altLang="en-US" sz="32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個人對個人傳授</a:t>
                      </a:r>
                      <a:r>
                        <a:rPr lang="zh-TW" altLang="en-US" sz="3200" dirty="0">
                          <a:latin typeface="+mn-ea"/>
                          <a:ea typeface="+mn-ea"/>
                        </a:rPr>
                        <a:t>的基礎上。本質而言，它的範圍有限，且屬於</a:t>
                      </a:r>
                      <a:r>
                        <a:rPr lang="zh-TW" altLang="en-US" sz="32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非正式</a:t>
                      </a:r>
                      <a:r>
                        <a:rPr lang="zh-TW" altLang="en-US" sz="3200" dirty="0">
                          <a:latin typeface="+mn-ea"/>
                          <a:ea typeface="+mn-ea"/>
                        </a:rPr>
                        <a:t>的。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858679"/>
                  </a:ext>
                </a:extLst>
              </a:tr>
              <a:tr h="694714">
                <a:tc>
                  <a:txBody>
                    <a:bodyPr/>
                    <a:lstStyle/>
                    <a:p>
                      <a:r>
                        <a:rPr lang="zh-TW" altLang="en-US" sz="3200" dirty="0">
                          <a:latin typeface="+mn-ea"/>
                          <a:ea typeface="+mn-ea"/>
                        </a:rPr>
                        <a:t>教育</a:t>
                      </a:r>
                      <a:r>
                        <a:rPr lang="en-US" altLang="zh-TW" sz="3200" dirty="0">
                          <a:latin typeface="+mn-ea"/>
                          <a:ea typeface="+mn-ea"/>
                        </a:rPr>
                        <a:t>2.0</a:t>
                      </a:r>
                      <a:endParaRPr lang="zh-TW" altLang="en-US" sz="3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32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印刷機的發明</a:t>
                      </a:r>
                      <a:r>
                        <a:rPr lang="zh-TW" altLang="en-US" sz="3200" dirty="0">
                          <a:latin typeface="+mn-ea"/>
                          <a:ea typeface="+mn-ea"/>
                        </a:rPr>
                        <a:t>，使</a:t>
                      </a:r>
                      <a:r>
                        <a:rPr lang="zh-TW" altLang="en-US" sz="32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更多人民</a:t>
                      </a:r>
                      <a:r>
                        <a:rPr lang="zh-TW" altLang="en-US" sz="3200" dirty="0">
                          <a:latin typeface="+mn-ea"/>
                          <a:ea typeface="+mn-ea"/>
                        </a:rPr>
                        <a:t>有機會能夠接受</a:t>
                      </a:r>
                      <a:r>
                        <a:rPr lang="zh-TW" altLang="en-US" sz="32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基礎教育</a:t>
                      </a:r>
                      <a:r>
                        <a:rPr lang="zh-TW" altLang="en-US" sz="3200" dirty="0">
                          <a:latin typeface="+mn-ea"/>
                          <a:ea typeface="+mn-ea"/>
                        </a:rPr>
                        <a:t>，並帶來了科學探究的文化。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53096"/>
                  </a:ext>
                </a:extLst>
              </a:tr>
              <a:tr h="694714">
                <a:tc>
                  <a:txBody>
                    <a:bodyPr/>
                    <a:lstStyle/>
                    <a:p>
                      <a:r>
                        <a:rPr lang="zh-TW" altLang="en-US" sz="3200" dirty="0">
                          <a:latin typeface="+mn-ea"/>
                          <a:ea typeface="+mn-ea"/>
                        </a:rPr>
                        <a:t>教育</a:t>
                      </a:r>
                      <a:r>
                        <a:rPr lang="en-US" altLang="zh-TW" sz="3200" dirty="0">
                          <a:latin typeface="+mn-ea"/>
                          <a:ea typeface="+mn-ea"/>
                        </a:rPr>
                        <a:t>3.0</a:t>
                      </a:r>
                      <a:endParaRPr lang="zh-TW" altLang="en-US" sz="3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32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網際網路和通訊科技</a:t>
                      </a:r>
                      <a:r>
                        <a:rPr lang="zh-TW" altLang="en-US" sz="3200" dirty="0">
                          <a:latin typeface="+mn-ea"/>
                          <a:ea typeface="+mn-ea"/>
                        </a:rPr>
                        <a:t>的興起，改變傳統教學模式，提供一個</a:t>
                      </a:r>
                      <a:r>
                        <a:rPr lang="zh-TW" altLang="en-US" sz="32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學習的科技平臺</a:t>
                      </a:r>
                      <a:r>
                        <a:rPr lang="zh-TW" altLang="en-US" sz="3200" dirty="0">
                          <a:latin typeface="+mn-ea"/>
                          <a:ea typeface="+mn-ea"/>
                        </a:rPr>
                        <a:t>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893658"/>
                  </a:ext>
                </a:extLst>
              </a:tr>
              <a:tr h="694714">
                <a:tc>
                  <a:txBody>
                    <a:bodyPr/>
                    <a:lstStyle/>
                    <a:p>
                      <a:r>
                        <a:rPr lang="zh-TW" altLang="en-US" sz="3200" dirty="0">
                          <a:latin typeface="+mn-ea"/>
                          <a:ea typeface="+mn-ea"/>
                        </a:rPr>
                        <a:t>教育</a:t>
                      </a:r>
                      <a:r>
                        <a:rPr lang="en-US" altLang="zh-TW" sz="3200" dirty="0">
                          <a:latin typeface="+mn-ea"/>
                          <a:ea typeface="+mn-ea"/>
                        </a:rPr>
                        <a:t>4.0</a:t>
                      </a:r>
                      <a:endParaRPr lang="zh-TW" altLang="en-US" sz="3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3200" dirty="0">
                          <a:latin typeface="+mn-ea"/>
                          <a:ea typeface="+mn-ea"/>
                        </a:rPr>
                        <a:t>將學習者放在</a:t>
                      </a:r>
                      <a:r>
                        <a:rPr lang="zh-TW" altLang="en-US" sz="32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生態系統的</a:t>
                      </a:r>
                      <a:r>
                        <a:rPr lang="zh-TW" altLang="en-US" sz="3200" b="1" u="sng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中心</a:t>
                      </a:r>
                      <a:r>
                        <a:rPr lang="zh-TW" altLang="en-US" sz="3200" dirty="0">
                          <a:latin typeface="+mn-ea"/>
                          <a:ea typeface="+mn-ea"/>
                        </a:rPr>
                        <a:t>，學習者可以</a:t>
                      </a:r>
                      <a:r>
                        <a:rPr lang="zh-TW" altLang="en-US" sz="3200" b="1" dirty="0">
                          <a:solidFill>
                            <a:srgbClr val="FF3300"/>
                          </a:solidFill>
                          <a:latin typeface="+mn-ea"/>
                          <a:ea typeface="+mn-ea"/>
                        </a:rPr>
                        <a:t>架構自己</a:t>
                      </a:r>
                      <a:r>
                        <a:rPr lang="zh-TW" altLang="en-US" sz="3200" dirty="0">
                          <a:latin typeface="+mn-ea"/>
                          <a:ea typeface="+mn-ea"/>
                        </a:rPr>
                        <a:t>的學習</a:t>
                      </a:r>
                      <a:r>
                        <a:rPr lang="zh-TW" altLang="en-US" sz="3200" b="1" dirty="0">
                          <a:solidFill>
                            <a:srgbClr val="FF3300"/>
                          </a:solidFill>
                          <a:latin typeface="+mn-ea"/>
                          <a:ea typeface="+mn-ea"/>
                        </a:rPr>
                        <a:t>路徑</a:t>
                      </a:r>
                      <a:r>
                        <a:rPr lang="zh-TW" altLang="en-US" sz="3200" dirty="0">
                          <a:latin typeface="+mn-ea"/>
                          <a:ea typeface="+mn-ea"/>
                        </a:rPr>
                        <a:t>，達成個人</a:t>
                      </a:r>
                      <a:r>
                        <a:rPr lang="zh-TW" altLang="en-US" sz="3200" b="1" dirty="0">
                          <a:solidFill>
                            <a:srgbClr val="FF3300"/>
                          </a:solidFill>
                          <a:latin typeface="+mn-ea"/>
                          <a:ea typeface="+mn-ea"/>
                        </a:rPr>
                        <a:t>目標</a:t>
                      </a:r>
                      <a:r>
                        <a:rPr lang="zh-TW" altLang="en-US" sz="3200" dirty="0">
                          <a:latin typeface="+mn-ea"/>
                          <a:ea typeface="+mn-ea"/>
                        </a:rPr>
                        <a:t>。    </a:t>
                      </a:r>
                      <a:r>
                        <a:rPr lang="en-US" altLang="zh-TW" sz="3200" b="1" dirty="0">
                          <a:solidFill>
                            <a:srgbClr val="FF33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sz="3200" b="1" dirty="0">
                          <a:solidFill>
                            <a:srgbClr val="FF3300"/>
                          </a:solidFill>
                          <a:latin typeface="+mn-ea"/>
                          <a:ea typeface="+mn-ea"/>
                        </a:rPr>
                        <a:t>生本理論</a:t>
                      </a:r>
                      <a:r>
                        <a:rPr lang="en-US" altLang="zh-TW" sz="3200" b="1" dirty="0">
                          <a:solidFill>
                            <a:srgbClr val="FF330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zh-TW" altLang="en-US" sz="3200" b="1" dirty="0">
                        <a:solidFill>
                          <a:srgbClr val="FF3300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3515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77821" y="6096000"/>
            <a:ext cx="12078397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latin typeface="+mj-ea"/>
                <a:ea typeface="+mj-ea"/>
              </a:rPr>
              <a:t>資料來源：</a:t>
            </a:r>
            <a:r>
              <a:rPr lang="zh-TW" altLang="zh-TW" dirty="0">
                <a:latin typeface="+mj-ea"/>
                <a:ea typeface="+mj-ea"/>
              </a:rPr>
              <a:t>吳清山、王令宜</a:t>
            </a:r>
            <a:r>
              <a:rPr lang="en-US" altLang="zh-TW" dirty="0">
                <a:latin typeface="+mj-ea"/>
                <a:ea typeface="+mj-ea"/>
              </a:rPr>
              <a:t>(2018)</a:t>
            </a:r>
            <a:r>
              <a:rPr lang="zh-TW" altLang="zh-TW" dirty="0">
                <a:latin typeface="+mj-ea"/>
                <a:ea typeface="+mj-ea"/>
              </a:rPr>
              <a:t>。教育</a:t>
            </a:r>
            <a:r>
              <a:rPr lang="en-US" altLang="zh-TW" dirty="0">
                <a:latin typeface="+mj-ea"/>
                <a:ea typeface="+mj-ea"/>
              </a:rPr>
              <a:t>4.0</a:t>
            </a:r>
            <a:r>
              <a:rPr lang="zh-TW" altLang="zh-TW" dirty="0">
                <a:latin typeface="+mj-ea"/>
                <a:ea typeface="+mj-ea"/>
              </a:rPr>
              <a:t>世代的人才培育探析。載於中國教育學會</a:t>
            </a:r>
            <a:r>
              <a:rPr lang="en-US" altLang="zh-TW" dirty="0">
                <a:latin typeface="+mj-ea"/>
                <a:ea typeface="+mj-ea"/>
              </a:rPr>
              <a:t>(</a:t>
            </a:r>
            <a:r>
              <a:rPr lang="zh-TW" altLang="zh-TW" dirty="0">
                <a:latin typeface="+mj-ea"/>
                <a:ea typeface="+mj-ea"/>
              </a:rPr>
              <a:t>主編</a:t>
            </a:r>
            <a:r>
              <a:rPr lang="en-US" altLang="zh-TW" dirty="0">
                <a:latin typeface="+mj-ea"/>
                <a:ea typeface="+mj-ea"/>
              </a:rPr>
              <a:t>)</a:t>
            </a:r>
            <a:r>
              <a:rPr lang="zh-TW" altLang="zh-TW" dirty="0">
                <a:latin typeface="+mj-ea"/>
                <a:ea typeface="+mj-ea"/>
              </a:rPr>
              <a:t>，</a:t>
            </a:r>
            <a:r>
              <a:rPr lang="zh-TW" altLang="zh-TW" b="1" dirty="0">
                <a:latin typeface="+mj-ea"/>
                <a:ea typeface="+mj-ea"/>
              </a:rPr>
              <a:t>邁向教育</a:t>
            </a:r>
            <a:r>
              <a:rPr lang="en-US" altLang="zh-TW" b="1" dirty="0">
                <a:latin typeface="+mj-ea"/>
                <a:ea typeface="+mj-ea"/>
              </a:rPr>
              <a:t>4.0</a:t>
            </a:r>
            <a:r>
              <a:rPr lang="zh-TW" altLang="zh-TW" b="1" dirty="0">
                <a:latin typeface="+mj-ea"/>
                <a:ea typeface="+mj-ea"/>
              </a:rPr>
              <a:t>智慧學校的想像與建構</a:t>
            </a:r>
            <a:r>
              <a:rPr lang="en-US" altLang="zh-TW" dirty="0">
                <a:latin typeface="+mj-ea"/>
                <a:ea typeface="+mj-ea"/>
              </a:rPr>
              <a:t>(</a:t>
            </a:r>
            <a:r>
              <a:rPr lang="zh-TW" altLang="zh-TW" dirty="0">
                <a:latin typeface="+mj-ea"/>
                <a:ea typeface="+mj-ea"/>
              </a:rPr>
              <a:t>頁</a:t>
            </a:r>
            <a:r>
              <a:rPr lang="en-US" altLang="zh-TW" dirty="0">
                <a:latin typeface="+mj-ea"/>
                <a:ea typeface="+mj-ea"/>
              </a:rPr>
              <a:t>4-29)</a:t>
            </a:r>
            <a:r>
              <a:rPr lang="zh-TW" altLang="zh-TW" dirty="0">
                <a:latin typeface="+mj-ea"/>
                <a:ea typeface="+mj-ea"/>
              </a:rPr>
              <a:t>。臺北市：學富文化。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73106958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174E2059-A8BC-4C6E-9A85-89CC372291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6" t="39435" r="19182" b="19762"/>
          <a:stretch/>
        </p:blipFill>
        <p:spPr>
          <a:xfrm>
            <a:off x="6891168" y="3178672"/>
            <a:ext cx="4612310" cy="34398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63B0643-71E7-48E7-93D7-6F4B9609EC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7" t="3323" r="36998" b="43501"/>
          <a:stretch/>
        </p:blipFill>
        <p:spPr>
          <a:xfrm>
            <a:off x="6134100" y="336391"/>
            <a:ext cx="4267200" cy="25857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71E42CF6-854D-47F0-B30B-AD85CF78FD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3" t="19773" b="15887"/>
          <a:stretch/>
        </p:blipFill>
        <p:spPr>
          <a:xfrm>
            <a:off x="175098" y="3178671"/>
            <a:ext cx="6517802" cy="34846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內容版面配置區 7">
            <a:extLst>
              <a:ext uri="{FF2B5EF4-FFF2-40B4-BE49-F238E27FC236}">
                <a16:creationId xmlns:a16="http://schemas.microsoft.com/office/drawing/2014/main" id="{E5EBDCAF-78CF-4ECB-A388-7500BA48A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177" y="1358446"/>
            <a:ext cx="5939924" cy="1389732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b="1" dirty="0"/>
              <a:t> 數據決策解決</a:t>
            </a:r>
            <a:r>
              <a:rPr lang="zh-TW" altLang="en-US" b="1" dirty="0">
                <a:solidFill>
                  <a:srgbClr val="FF0000"/>
                </a:solidFill>
              </a:rPr>
              <a:t>學習盲點</a:t>
            </a:r>
            <a:endParaRPr lang="en-US" altLang="zh-TW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zh-TW" altLang="en-US" b="1" dirty="0"/>
              <a:t> 上臺發表增進</a:t>
            </a:r>
            <a:r>
              <a:rPr lang="zh-TW" altLang="en-US" b="1" dirty="0">
                <a:solidFill>
                  <a:srgbClr val="FF0000"/>
                </a:solidFill>
              </a:rPr>
              <a:t>口語表達</a:t>
            </a:r>
          </a:p>
        </p:txBody>
      </p:sp>
      <p:sp>
        <p:nvSpPr>
          <p:cNvPr id="12" name="文字版面配置區 3"/>
          <p:cNvSpPr txBox="1">
            <a:spLocks/>
          </p:cNvSpPr>
          <p:nvPr/>
        </p:nvSpPr>
        <p:spPr>
          <a:xfrm>
            <a:off x="194175" y="336391"/>
            <a:ext cx="5939924" cy="65173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71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5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3638" indent="-3603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5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4000" indent="-3603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5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228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5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b="1" dirty="0">
                <a:solidFill>
                  <a:srgbClr val="F39800"/>
                </a:solidFill>
              </a:rPr>
              <a:t>學習力</a:t>
            </a:r>
            <a:r>
              <a:rPr lang="en-US" altLang="zh-TW" sz="4400" b="1" dirty="0">
                <a:solidFill>
                  <a:srgbClr val="F39800"/>
                </a:solidFill>
              </a:rPr>
              <a:t>—</a:t>
            </a:r>
            <a:r>
              <a:rPr lang="zh-TW" altLang="en-US" sz="4400" b="1" dirty="0">
                <a:solidFill>
                  <a:srgbClr val="F39800"/>
                </a:solidFill>
              </a:rPr>
              <a:t>智慧教室教學</a:t>
            </a:r>
          </a:p>
        </p:txBody>
      </p:sp>
      <p:pic>
        <p:nvPicPr>
          <p:cNvPr id="11" name="Picture 2" descr="C:\Users\USER1\Desktop\底圖\Q版小獅王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5049" y="2053312"/>
            <a:ext cx="1578429" cy="157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0954822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3"/>
          <p:cNvSpPr txBox="1">
            <a:spLocks/>
          </p:cNvSpPr>
          <p:nvPr/>
        </p:nvSpPr>
        <p:spPr>
          <a:xfrm>
            <a:off x="194175" y="301574"/>
            <a:ext cx="5700409" cy="65173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71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3638" indent="-3603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4000" indent="-3603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228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b="1" dirty="0">
                <a:solidFill>
                  <a:srgbClr val="F39800"/>
                </a:solidFill>
              </a:rPr>
              <a:t>學習力</a:t>
            </a:r>
            <a:r>
              <a:rPr lang="en-US" altLang="zh-TW" sz="4400" b="1" dirty="0">
                <a:solidFill>
                  <a:srgbClr val="F39800"/>
                </a:solidFill>
              </a:rPr>
              <a:t>—VR</a:t>
            </a:r>
            <a:r>
              <a:rPr lang="zh-TW" altLang="en-US" sz="4400" b="1" dirty="0">
                <a:solidFill>
                  <a:srgbClr val="F39800"/>
                </a:solidFill>
              </a:rPr>
              <a:t>輔助教學</a:t>
            </a:r>
          </a:p>
        </p:txBody>
      </p:sp>
      <p:pic>
        <p:nvPicPr>
          <p:cNvPr id="12" name="內容版面配置區 4">
            <a:extLst>
              <a:ext uri="{FF2B5EF4-FFF2-40B4-BE49-F238E27FC236}">
                <a16:creationId xmlns:a16="http://schemas.microsoft.com/office/drawing/2014/main" id="{C4F199E4-E81A-44C0-B60B-3BE89DB7D6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24" y="1290229"/>
            <a:ext cx="3947866" cy="5266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ED73373D-C575-4A40-99CB-7FB2A9AB71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8" y="1290229"/>
            <a:ext cx="3947866" cy="5266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2" descr="C:\Users\USER1\Desktop\底圖\Q版小獅王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158" y="4404927"/>
            <a:ext cx="2296692" cy="2293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195614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3"/>
          <p:cNvSpPr txBox="1">
            <a:spLocks/>
          </p:cNvSpPr>
          <p:nvPr/>
        </p:nvSpPr>
        <p:spPr>
          <a:xfrm>
            <a:off x="194175" y="301574"/>
            <a:ext cx="5700409" cy="65173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71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3638" indent="-3603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4000" indent="-3603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228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b="1" dirty="0">
                <a:solidFill>
                  <a:srgbClr val="F39800"/>
                </a:solidFill>
              </a:rPr>
              <a:t>學習力</a:t>
            </a:r>
            <a:r>
              <a:rPr lang="en-US" altLang="zh-TW" sz="4400" b="1" dirty="0">
                <a:solidFill>
                  <a:srgbClr val="F39800"/>
                </a:solidFill>
              </a:rPr>
              <a:t>—</a:t>
            </a:r>
            <a:r>
              <a:rPr lang="zh-TW" altLang="en-US" sz="4400" b="1" dirty="0">
                <a:solidFill>
                  <a:srgbClr val="F39800"/>
                </a:solidFill>
              </a:rPr>
              <a:t>頂大校外參訪</a:t>
            </a:r>
          </a:p>
        </p:txBody>
      </p:sp>
      <p:pic>
        <p:nvPicPr>
          <p:cNvPr id="20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76981">
            <a:off x="454493" y="2005423"/>
            <a:ext cx="3209710" cy="36738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886239">
            <a:off x="3507118" y="1650699"/>
            <a:ext cx="4870674" cy="3653829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369472" y="1556792"/>
            <a:ext cx="2152824" cy="523220"/>
          </a:xfrm>
          <a:prstGeom prst="rect">
            <a:avLst/>
          </a:prstGeom>
          <a:solidFill>
            <a:srgbClr val="F39800"/>
          </a:solidFill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臺灣大學</a:t>
            </a:r>
          </a:p>
        </p:txBody>
      </p: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4401595" y="5212746"/>
            <a:ext cx="2152824" cy="523220"/>
          </a:xfrm>
          <a:prstGeom prst="rect">
            <a:avLst/>
          </a:prstGeom>
          <a:solidFill>
            <a:srgbClr val="F39800"/>
          </a:solidFill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政治大學</a:t>
            </a:r>
          </a:p>
        </p:txBody>
      </p:sp>
      <p:pic>
        <p:nvPicPr>
          <p:cNvPr id="28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4191" y="2665379"/>
            <a:ext cx="3942443" cy="3464726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9717907" y="2196830"/>
            <a:ext cx="2152824" cy="523220"/>
          </a:xfrm>
          <a:prstGeom prst="rect">
            <a:avLst/>
          </a:prstGeom>
          <a:solidFill>
            <a:srgbClr val="F39800"/>
          </a:solidFill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中央大學</a:t>
            </a:r>
          </a:p>
        </p:txBody>
      </p:sp>
    </p:spTree>
    <p:extLst>
      <p:ext uri="{BB962C8B-B14F-4D97-AF65-F5344CB8AC3E}">
        <p14:creationId xmlns:p14="http://schemas.microsoft.com/office/powerpoint/2010/main" val="3733520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225" name="Group 49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480217"/>
              </p:ext>
            </p:extLst>
          </p:nvPr>
        </p:nvGraphicFramePr>
        <p:xfrm>
          <a:off x="1271464" y="981497"/>
          <a:ext cx="9504610" cy="5751092"/>
        </p:xfrm>
        <a:graphic>
          <a:graphicData uri="http://schemas.openxmlformats.org/drawingml/2006/table">
            <a:tbl>
              <a:tblPr/>
              <a:tblGrid>
                <a:gridCol w="1992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58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3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30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項目</a:t>
                      </a:r>
                      <a:endParaRPr kumimoji="0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分項目</a:t>
                      </a:r>
                      <a:endParaRPr kumimoji="0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填寫人</a:t>
                      </a:r>
                      <a:endParaRPr kumimoji="0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建議填寫時間</a:t>
                      </a:r>
                      <a:endParaRPr kumimoji="0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0260">
                <a:tc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四、生涯統整</a:t>
                      </a:r>
                      <a:endParaRPr kumimoji="0" lang="en-US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charset="0"/>
                      </a:endParaRP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面面觀</a:t>
                      </a:r>
                      <a:endParaRPr kumimoji="0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九年級第</a:t>
                      </a: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學期初（約</a:t>
                      </a: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3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月）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9372">
                <a:tc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五、生涯發展</a:t>
                      </a:r>
                      <a:endParaRPr kumimoji="0" lang="en-US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charset="0"/>
                      </a:endParaRP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規劃書</a:t>
                      </a:r>
                      <a:endParaRPr kumimoji="0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家長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導師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輔導教師</a:t>
                      </a: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九年級第</a:t>
                      </a: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學期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（免試入學及特色招生前）</a:t>
                      </a: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109">
                <a:tc rowSpan="3"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六、其他生涯</a:t>
                      </a:r>
                      <a:endParaRPr kumimoji="0" lang="en-US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charset="0"/>
                      </a:endParaRP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輔導紀錄</a:t>
                      </a:r>
                      <a:endParaRPr kumimoji="0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（一）生涯輔導紀錄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導師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輔導教師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進行學生生涯輔導後，適時填寫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1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（二）生涯諮詢紀錄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每年</a:t>
                      </a: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9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月、翌年</a:t>
                      </a: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3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月，依學期別填寫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680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（三）家長的話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家長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每年</a:t>
                      </a: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5-6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月，依年級別填寫。家長參閱簽章後，繳回統一保管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91798">
                <a:tc>
                  <a:txBody>
                    <a:bodyPr/>
                    <a:lstStyle/>
                    <a:p>
                      <a:pPr marL="495300" marR="0" lvl="0" indent="-4953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附錄</a:t>
                      </a:r>
                    </a:p>
                  </a:txBody>
                  <a:tcPr marL="31305" marR="31305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十三職群與相關性向測</a:t>
                      </a:r>
                    </a:p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驗、興趣測驗之對應分析</a:t>
                      </a:r>
                    </a:p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結果</a:t>
                      </a: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3052" name="矩形 3"/>
          <p:cNvSpPr>
            <a:spLocks noChangeArrowheads="1"/>
          </p:cNvSpPr>
          <p:nvPr/>
        </p:nvSpPr>
        <p:spPr bwMode="auto">
          <a:xfrm>
            <a:off x="1524000" y="476672"/>
            <a:ext cx="9144000" cy="504825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國中學生生涯輔導紀錄手冊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-3</a:t>
            </a:r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 txBox="1">
            <a:spLocks/>
          </p:cNvSpPr>
          <p:nvPr/>
        </p:nvSpPr>
        <p:spPr>
          <a:xfrm>
            <a:off x="349157" y="138804"/>
            <a:ext cx="8424531" cy="157847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71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3638" indent="-3603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4000" indent="-3603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228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b="1" dirty="0">
                <a:solidFill>
                  <a:srgbClr val="E17A22"/>
                </a:solidFill>
              </a:rPr>
              <a:t>五星級圖書館   </a:t>
            </a:r>
            <a:endParaRPr lang="en-US" altLang="zh-TW" sz="4400" b="1" dirty="0">
              <a:solidFill>
                <a:srgbClr val="E17A22"/>
              </a:solidFill>
            </a:endParaRPr>
          </a:p>
          <a:p>
            <a:r>
              <a:rPr lang="zh-TW" altLang="en-US" sz="4400" b="1" dirty="0">
                <a:solidFill>
                  <a:srgbClr val="E17A22"/>
                </a:solidFill>
              </a:rPr>
              <a:t>每週兩天開放至晚上八點半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AEA558-A9FA-4229-8CDF-EF80B857D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https://lh3.googleusercontent.com/1MH1KUR0Z72okXWuAOo8W9bH-V4Jk0T_wuW0A7auE7skSQpGRmfqYUUDT_2qSfNKVdM3Z4c3ABQj-gg30VqCVsu-loo8zmUHDkyM44KLK1Jr1iFf7w0bAfytvH0FwUxnMiL8w45nVmmMX5u_bF5tH1vlbiCckbyHFQcbxNXor-QeCgWzMCpHW1yEfo_mDTSY3P_oquVBLpKsUeWK5hOp1sW7qmuwAWzb_85JAaKtPjUDRQwhYyOs5pKlNBjI77RXIeqGRp21Wb1YvxRWEx2YUzM347rRt-L19C8-5mP5zRZiYhruHoPmtOyuGBZ8w5ZoLHhKCy4wyxLOGfrsLJXZaVop441LIOmjcftiWK8Q4C0ykgfWYrTvMeVEVs8c51grp54A3xVlRdbveg-V6dbiva5jK9ToBRm7CYf8B-GnwTbSQ9vCNlq5NgR7bdiytHKaMmy-c0TJfuzgDfecUImQh4xHWJGZN3MD3uaL8kIMlhc7UETpNZVlcHP39hKXYaHWar0sv4n1-ASFB2Jo_f72H41fiOwbebNURT3yS26ws2w9E8TGUeROqDeiXYwZpPhp5LElEuuMKVm7nDZqEER4rk1g7vxl_dHrPixZNVUFXLB8zvsohYe63LBjwLxKdcWH3Bn9Q7UJS7Co2mMury2pyuW5l0KV7ujn3se6wU9qsBLAQSW-OC1lC4TIAaKfdas5FSvNCrp4-h9RDY9WNXvUpTO-Zg=w1205-h903-no?authuser=1">
            <a:extLst>
              <a:ext uri="{FF2B5EF4-FFF2-40B4-BE49-F238E27FC236}">
                <a16:creationId xmlns:a16="http://schemas.microsoft.com/office/drawing/2014/main" id="{00A104C8-6851-4B46-B835-E5446CBA7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8" y="1717277"/>
            <a:ext cx="6096000" cy="4568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3.googleusercontent.com/18dSAnRs6eI1yn3A6exmXD243UNM4iW5cp4yJ1FvLHBjuIs_57aaVHWahiZEqnHTQ8xTY09HNNm_9T0E557TGfH3xQYokmomWQvZzdibRsbcF5N5uXupB9QqCU4tuO2eIrJk9girkh5JgPwMWCjfVR3wy0OVIo6p7h8gyl-lqvTcVW46LylFJH2DvHejk3WeOzNFPuahRS4cwEg0jw6E4z9bXKkNkxbru3Lsvaa1BXSOYWClGSWId3OG5feNuNmY3ENDMY2c_ij9WN7Lnc7T5o6uqCW-UAaOABuFEH2OxWLF09HCSPkyLB0pHGSax0z4iNa73omrwkzKUTVOwMBgT93biWgVS1GvgDTh0l5JTuyiiZNGogTP6AACottHZoJ3Dq6SQmBYSYf0e92IZ_AEoWG3r7dnba_OMhR3jCJK_EZuFSaToFwxWuY9L01ZT22o13HLVmFDgyyZjwKBtdn3uj8ta4eHtbUJMFnAAXC0RfaARhhleaEDx-2wagsLyJ7lRQ131IOJnNO3l_anHve_ZBg2s3D411FX3cOcpj8jBUfvee0S9pTYGZYBsWsoHNdDmS_jqoj0BmzRul2wmqoTmjxZO1lfcqolHRpgNqpa0Y_i_PkT20SarvQ8Jk5XXiS7totSBqrA6_tYUCRmo7b4sPmgDPb2YAf8MMmeeUznHZ9yw4gqfk-NUSZmQhWk0nbpFmcwF9_yduikusmE7351qaIR0w=w1205-h903-no?authuser=1">
            <a:extLst>
              <a:ext uri="{FF2B5EF4-FFF2-40B4-BE49-F238E27FC236}">
                <a16:creationId xmlns:a16="http://schemas.microsoft.com/office/drawing/2014/main" id="{2C35FF45-4F70-483C-BB7F-A7A9EDCFA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1717277"/>
            <a:ext cx="6095998" cy="4568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034375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 txBox="1">
            <a:spLocks/>
          </p:cNvSpPr>
          <p:nvPr/>
        </p:nvSpPr>
        <p:spPr>
          <a:xfrm>
            <a:off x="201923" y="208583"/>
            <a:ext cx="8424531" cy="152405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71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3638" indent="-3603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4000" indent="-3603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228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b="1" dirty="0">
                <a:solidFill>
                  <a:srgbClr val="E17A22"/>
                </a:solidFill>
              </a:rPr>
              <a:t>五星級圖書館   </a:t>
            </a:r>
            <a:endParaRPr lang="en-US" altLang="zh-TW" sz="4400" b="1" dirty="0">
              <a:solidFill>
                <a:srgbClr val="E17A22"/>
              </a:solidFill>
            </a:endParaRPr>
          </a:p>
          <a:p>
            <a:r>
              <a:rPr lang="zh-TW" altLang="en-US" sz="4400" b="1" dirty="0">
                <a:solidFill>
                  <a:srgbClr val="E17A22"/>
                </a:solidFill>
              </a:rPr>
              <a:t>每週兩天開放至晚上八點半</a:t>
            </a:r>
          </a:p>
          <a:p>
            <a:endParaRPr lang="zh-TW" altLang="en-US" sz="4400" b="1" dirty="0">
              <a:solidFill>
                <a:srgbClr val="E17A22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AEA558-A9FA-4229-8CDF-EF80B857D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 descr="https://lh3.googleusercontent.com/t8qdEp0BKzZVgrb-jjuBApMz5Y828yWyRi98RCmCDINw3LjJsRhDpnvTI5XmN5vRCi26DRVpHS9F91jCNWS63cbONmHyxgIjB_9sj0fRtZdd77C8KB-2vg-qgIbOiMpJZiPkQ6btJhMhdM3qCnmN73E4BVeCxf2zQ99qdhDaVFTOHCyeUvgEASJ60x-jnkOWMid0P6zurU0rsQL06RwGzFub8wLkjsli_3OfIK9vFyFmuTzA_e_Z3V7GuB9xubS7K9iQBtxK19aZsxz8_xPYF4WYTL3PNzdSofNBf5NBx4K47lVQP8uv4ld-V_ARdr4P2ZDE6I7NlaJfTXOBSR8_lUt4K_3ZPfzGGVce7DuOGbQgbGN8sCkDeBghcxYGFsOG5hxTHIpP-9b8PKmJBjCuZqnYjOKgTjHdX3ScdNAEvaP_F78JF9AlLd6XqrgfqRD7TkpPudEsqPba4et_pWTD_1WBTcgcw05BSLZUzEbBSrl2LhN-a0id1Bl31DV8WPkaYBWnP-zzBPBWOzfSkiLvAKuof5de4m1n1J7LCnMnnVn3paTWw9YRTrecVQXxhik1v54uiGEIWu1FmuYCrygxXJCHPbuUkDPuLoOLBm6HtNanTwu8nCQmbO5LeAD-35-1v6Vj-xnfZJtRVG8XqcjKG3pLZyToLJFRFM6Rq3AhuoDxBB08mMa7Na7fBSpuaXBRwzaWps1KEoIfakCibT5Qaw5Pmw=w1205-h903-no?authuser=1">
            <a:extLst>
              <a:ext uri="{FF2B5EF4-FFF2-40B4-BE49-F238E27FC236}">
                <a16:creationId xmlns:a16="http://schemas.microsoft.com/office/drawing/2014/main" id="{9DC9E2A0-B4BD-4937-A701-26C08D221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994" y="2289965"/>
            <a:ext cx="6096000" cy="456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lh3.googleusercontent.com/Od-fdAYpqhc8DMROu4Sp6zng64m2bpJcDAQtXErwNPGB1DUHWv4gMbtgvHGDklPjzeAIN1PHkntt6IFVEAE0cwUQJ_stsa_XgnsJf0cF9vnzppeRURo3YCuH-QhScvhhpoGiQMBLk89RZN5Z-EcE9JZdfhx3hI3GJYJSA3hd6aXtMuYzC2lUVGaYwJoKrOItA0e1T4T4eSazcbKOYfdhfim03gzAx6scE_Iiq32UHR4ILX-H3EsRbUchJYEVDs63Y0PSd7FeWggAAP-ofXDXWc1rhaiaR2SbJABXj3lv0fbz5kGsviIXmsVYIjSv49vJgCTPV0p2J3Wc17eX4xtT1d3TCz1X7d-WB1tuAKQy4Q4-O0f71WPimnxyqwL8fllyH_n-Gvx0GkrjIxuffdpjokfghIyuUAyl_4bYA4HIfZvuDbJ_8VNzaHkaW-TDEuOizKboNpbX6VvOQ0ilXo6cajHhyuNo3M1hjMeC5dotp6HDfNte4XtZurcZMw6eWDnJLTvIJKxaz_xvm0ibIsDuCdlNt4WUOC2Zd0yq8ezYMIz20PmETzvWBnoYXNuZAKtJww7oaydaoMImNKNmpCc3I2Fpcpap0BncCaxrsnXqRS-_v41lRkLqrnCHjPEG_jB1XOs4LEXC_GY50tghWV-l87Ne_LPvpNLxdmuJkkzF8HfRS-XVRpXDq-DPZhgcYxWuCGV_-y6qK19qHgxFx-L7-QZnVA=w1205-h903-no?authuser=1">
            <a:extLst>
              <a:ext uri="{FF2B5EF4-FFF2-40B4-BE49-F238E27FC236}">
                <a16:creationId xmlns:a16="http://schemas.microsoft.com/office/drawing/2014/main" id="{97792108-6631-42A1-A190-D8F58F797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4" y="1825625"/>
            <a:ext cx="6096000" cy="456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845038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 txBox="1">
            <a:spLocks/>
          </p:cNvSpPr>
          <p:nvPr/>
        </p:nvSpPr>
        <p:spPr>
          <a:xfrm>
            <a:off x="194174" y="189981"/>
            <a:ext cx="8424531" cy="158147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71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3638" indent="-3603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4000" indent="-3603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228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b="1" dirty="0">
                <a:solidFill>
                  <a:srgbClr val="E17A22"/>
                </a:solidFill>
              </a:rPr>
              <a:t>五星級圖書館   </a:t>
            </a:r>
            <a:endParaRPr lang="en-US" altLang="zh-TW" sz="4400" b="1" dirty="0">
              <a:solidFill>
                <a:srgbClr val="E17A22"/>
              </a:solidFill>
            </a:endParaRPr>
          </a:p>
          <a:p>
            <a:r>
              <a:rPr lang="zh-TW" altLang="en-US" sz="4400" b="1" dirty="0">
                <a:solidFill>
                  <a:srgbClr val="E17A22"/>
                </a:solidFill>
              </a:rPr>
              <a:t>每週兩天開放至晚上八點半</a:t>
            </a:r>
          </a:p>
          <a:p>
            <a:endParaRPr lang="zh-TW" altLang="en-US" sz="4400" b="1" dirty="0">
              <a:solidFill>
                <a:srgbClr val="E17A22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AEA558-A9FA-4229-8CDF-EF80B857D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 descr="https://lh3.googleusercontent.com/Sukil9_sy_O-S4epBR1vCI1jXBfOkVNBMJ_E1rFuUtDxgaNgfZXeqo-o5S-1o-zjt5dQIVs3-wZ1B2G7CtFn5W1nBV3cUaSY5VwGRwb69rOvNtMQTAtiwICe4aG_L3XOlqicVuN8E4JvcCrFIJkXgJyiRNQMEvFFP2C8sM60ibnJqAM7_kzo_s6R_ebM9skv1sftRxQ0acDJfxQm7iFyNDPNDX8WGifV2MDM9YAunenWa4RyZ3dqojGr4JKflLrRs3Xzwt4ACrOIBhYWJ88AvtFjEQxypayt82F2oYCNyIV44EKdif31XqmW3qdKrKHg8-AX03XHq8YWzVr75vvZT9_7pJbVgGHQhrGSTP8JsCafnJsMzpZGzsTnBfTvaq1adwwOSOaYDjZcIYMdmwS8DZDqAqxZ_Uo107X3oGVh_JGP3XuQ2rxzSv5FEdn_C7GzjI9uU17AqzXxvKzH-LmcLGjtX_mG15VO4FOmQS6-GKNYmVHyef-R4X4kfPQxTJAwpiWzBWX6aYWulY2vy-Xy-jHHVjRMo5RpY5XWidK6UdfahRkPhr2y10wNmyGBfsZ6Rq1kE4GRuQeaKqwE0qdkxwge6rc9VVMrzBdiy4WSxoHCEQYLb5KMb9myLAHzRDSwOavKXiW2n6q1f4J-LSQLvopPUwFwJF1Hw5gp5m5NpUuZjRKQlINqz389V30kSXKvba_5QUmmkosQqF8urCjg8mMFww=w1205-h903-no?authuser=1">
            <a:extLst>
              <a:ext uri="{FF2B5EF4-FFF2-40B4-BE49-F238E27FC236}">
                <a16:creationId xmlns:a16="http://schemas.microsoft.com/office/drawing/2014/main" id="{D32CE312-0AB9-4CC5-9CC2-CF8B60C18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5625"/>
            <a:ext cx="6096000" cy="456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lh3.googleusercontent.com/axVs8jVWuPa8TEsCeL-KWfuk1d9EQgz0_jbY8PCAfGraei0kfKXEsSd3AKcDhNo40K373dP9TWIbvKHeqDlIov1NdmkqXpg8QPuXXM6IQeF5B7v0ApMr7XtciZn_sEwXDx1CW7ey6I-FEB6LSdhnDQ-2PXX9ZsS_vbMW_FK-5Ka3K7kj7LC69WKsjApKUwTfJEZZ_geO-iHA9HyWKRDE96EOgYZnu3p9c6fwzNGYKsDXuhJA9ioD4lj3xW2cTli58-TJXm_sgiiMU7Qzc9Ti6Di3MrimTXgGfCbSi2cjQ56E0Ev7ENbrSzaxQeGnIYg8LUym2syjNEtEJWrpA2V03miP3F4l0N5be7GLRlAGw4o0SIJQKiGR6bklDcHszssr7wCFsD-K9cM1e0AYjXpQszdRY5xDvqcfbB7yvHY4vir2G11Xfesjv8Gyq4lXW0Bb6DUUU4M9_vAy7_WYvki7ZIuhdCUcP-AOhgdjm82o6eDizxWK0Y1DKCpIV217fRezYIOoAG_4fc3u9JlZM6W10YW-Ek18Uyu4pIpit5G-6_XNyGesnZWtjCtcfhij9XEAoHJQBSXw9-4DzXfaqVU2TMSlye0S1C732zzE83uUB3UNF_7pTYNehZB6533l1w6hsn73Un9lfjW6uD8Ws2CNDQPX31FRk2VGbflZEFQ2oQSspyvHS3hgZlfyHGIz8zwDbPOrsOuV_ediGuzfxoopYNh6iw=w1205-h903-no?authuser=1">
            <a:extLst>
              <a:ext uri="{FF2B5EF4-FFF2-40B4-BE49-F238E27FC236}">
                <a16:creationId xmlns:a16="http://schemas.microsoft.com/office/drawing/2014/main" id="{D8E1E518-EC83-480C-8A0E-1B7A16254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96975"/>
            <a:ext cx="6096000" cy="456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030420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 txBox="1">
            <a:spLocks/>
          </p:cNvSpPr>
          <p:nvPr/>
        </p:nvSpPr>
        <p:spPr>
          <a:xfrm>
            <a:off x="194174" y="301574"/>
            <a:ext cx="8424531" cy="79858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71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3638" indent="-3603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4000" indent="-3603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228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b="1" dirty="0">
                <a:solidFill>
                  <a:srgbClr val="E17A22"/>
                </a:solidFill>
              </a:rPr>
              <a:t>學生</a:t>
            </a:r>
            <a:r>
              <a:rPr lang="en-US" altLang="zh-TW" sz="4400" b="1" dirty="0">
                <a:solidFill>
                  <a:srgbClr val="E17A22"/>
                </a:solidFill>
              </a:rPr>
              <a:t>K</a:t>
            </a:r>
            <a:r>
              <a:rPr lang="zh-TW" altLang="en-US" sz="4400" b="1" dirty="0">
                <a:solidFill>
                  <a:srgbClr val="E17A22"/>
                </a:solidFill>
              </a:rPr>
              <a:t>書中心  每天開放至</a:t>
            </a:r>
            <a:r>
              <a:rPr lang="en-US" altLang="zh-TW" sz="4400" b="1" dirty="0">
                <a:solidFill>
                  <a:srgbClr val="E17A22"/>
                </a:solidFill>
              </a:rPr>
              <a:t>21</a:t>
            </a:r>
            <a:r>
              <a:rPr lang="zh-TW" altLang="en-US" sz="4400" b="1" dirty="0">
                <a:solidFill>
                  <a:srgbClr val="E17A22"/>
                </a:solidFill>
              </a:rPr>
              <a:t>點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AEA558-A9FA-4229-8CDF-EF80B857D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 descr="https://lh3.googleusercontent.com/8VWCUzH3uYQH9TNohvEvt8X5lgbkW2FYB5a6D4TmW6nEkc_yioURWkwCiEey35PIUpqvF6tSdEyDip0vs5CFAm3M2beCUwbDoar3JvFf7mM4i1vQ8Ubzw_FerAEThWUheFEA3290CZz7HfFXoPZotmhoA8K5eqTo3nuOtHI87B4V4Nealzr8mnbeAM99s_nJMwRCfjIyco1-K18ooOBiRPdvQxkQ-BJBBcUZRZZuUKOPcj8Es5fVZI5RzSMbtSmyp5S9qP80YoTJBnwDtPoK6-2HetYc9wYQYH9AxndSLOflRS2UslLEwVzKmFO44vRsUS3oqR7qGpiZGLONG8StsQJELcOtGZnXZnaljjdOUBgXxKSSu7QRJ2db6bUEYpSDCj_3HSZaY-eKFx_5oIOHlrTJAh_i69mI1VTlZ2HaAQPe5bFCTlbjAiyFSeNhRFHLq6VLI_AJrUUZXSjFnEMLqbZpwjP1EmUN0MiIcjkc4zBD5gcQpQ3Yay7CvmeuiKxAbdzvbRP-A6GNkGE1B3g4Po9ETQomZzWg9zY0wml61t46NK9iPWBoNGDNx1Ouc9GCZaXDW0I6eSZO2guM61nBnN9naYXG0m15mdO-u48C6cUwUk-o-Luvk1JRGWNyZXtUZFu0S_jaSrBAzdFh7Xrfq2xHRQ3MqZXX9ohmEW3HLihpTqzRJPxHKkeJWIwCk-V5vcL8_H3iiRyL3Le1Gw0JjVh7Dw=w1205-h903-no?authuser=1">
            <a:extLst>
              <a:ext uri="{FF2B5EF4-FFF2-40B4-BE49-F238E27FC236}">
                <a16:creationId xmlns:a16="http://schemas.microsoft.com/office/drawing/2014/main" id="{E7A45468-9D2E-44E2-BE14-840E44651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17276"/>
            <a:ext cx="6096000" cy="456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lh3.googleusercontent.com/YXWdHO91pHFxQvI-8-Yi_8EjCLCTjxAiK_efL9MYaoIJIXdMmYL2WdkQgMcozD0Q0Sznw4ZJ3jEKyHERPGwCDHmPB7-PEThaFOj3Wf2QDQurdXQyu_PfPbHdeuGvp7S7SbtIzXOM0H2w12_F6T3Xaf5trQJtUcU-HbMNXiCufw6zJcrFVo0WU0kzDBi4ugrDirKKFKrAyiabwixwYxRY5UmrUkuPBgpTKyKCFm48-O-n9aloK_7mI5IV5pT-Xq2kPenzCd7eqnbATuRNsK0PT3PbtSnAlIVNVgWKUN8mjVDvfTkr8CoijWZ24XaCpBybKasBVzvpkhIbG6ZTI42wPpc_IOCcIOzZpwYPQyx2k3Jeaz1DmqxYpKneHsquyj7C3X_gQtObQq1GK-MAZx5p8_UZKUgq3HTAU7WhOhuSopMivs3eHMsR-Oe46Hj9UTczp78WPxvXIz9wKZOBHilUC3nhw2Gce2yfBYG22dOO3H6VsA3DaUxmXMrQ1qKSdgsIwscBDlO-xaAacwaynd99xH_62Sqcmw8q6yinIJiZj1WdHmoHpzB17iwT3xgtc3ashdnqCZ6QZsF7UopOtW8ldgN6Eo4ElP6muN_J0lwJTAejmVbOK9X_xGoCKL5lYvjU4l_Nx0aTYkOm-31BoBWmUAwvFVw_NeVYLDGWGd60tf1Q4K0wmK_GTdG9NLSn0AAxE5LHc4-cY9RWoPSJvHUa01YsbQ=w1205-h903-no?authuser=1">
            <a:extLst>
              <a:ext uri="{FF2B5EF4-FFF2-40B4-BE49-F238E27FC236}">
                <a16:creationId xmlns:a16="http://schemas.microsoft.com/office/drawing/2014/main" id="{FCFC9666-5C96-4D4E-AD54-9EC254F03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1725"/>
            <a:ext cx="6103937" cy="4573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840507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5E66398D-CF07-407B-96B4-FBF80D10B9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61" y="3429000"/>
            <a:ext cx="2565248" cy="3432221"/>
          </a:xfr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8332A65C-B13F-4B9B-AFC2-744ECAC081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01"/>
          <a:stretch/>
        </p:blipFill>
        <p:spPr>
          <a:xfrm>
            <a:off x="2767918" y="-3561"/>
            <a:ext cx="7558334" cy="686156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4808082-2E15-4437-BFE5-005051E9F7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78" y="18603"/>
            <a:ext cx="2550013" cy="340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705772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表格 15"/>
          <p:cNvGraphicFramePr>
            <a:graphicFrameLocks noGrp="1"/>
          </p:cNvGraphicFramePr>
          <p:nvPr>
            <p:extLst/>
          </p:nvPr>
        </p:nvGraphicFramePr>
        <p:xfrm>
          <a:off x="13252" y="13252"/>
          <a:ext cx="10479130" cy="68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6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9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5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1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+mn-ea"/>
                          <a:ea typeface="+mn-ea"/>
                        </a:rPr>
                        <a:t>學年度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+mn-ea"/>
                          <a:ea typeface="+mn-ea"/>
                        </a:rPr>
                        <a:t>學生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+mn-ea"/>
                          <a:ea typeface="+mn-ea"/>
                        </a:rPr>
                        <a:t>入學成績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+mn-ea"/>
                          <a:ea typeface="+mn-ea"/>
                        </a:rPr>
                        <a:t>升學管道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+mn-ea"/>
                          <a:ea typeface="+mn-ea"/>
                        </a:rPr>
                        <a:t>升學校系</a:t>
                      </a:r>
                    </a:p>
                  </a:txBody>
                  <a:tcPr marL="99244" marR="99244" marT="49622" marB="4962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 rowSpan="13">
                  <a:txBody>
                    <a:bodyPr/>
                    <a:lstStyle/>
                    <a:p>
                      <a:pPr algn="ctr"/>
                      <a:r>
                        <a:rPr lang="en-US" altLang="zh-TW" sz="2800" dirty="0">
                          <a:latin typeface="+mn-ea"/>
                          <a:ea typeface="+mn-ea"/>
                        </a:rPr>
                        <a:t>110</a:t>
                      </a:r>
                      <a:endParaRPr lang="zh-TW" altLang="en-US" sz="2800" dirty="0">
                        <a:latin typeface="+mn-ea"/>
                        <a:ea typeface="+mn-ea"/>
                      </a:endParaRP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謝今崗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5A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考試入學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國立台灣大學物理治療學系</a:t>
                      </a:r>
                    </a:p>
                  </a:txBody>
                  <a:tcPr marL="99244" marR="99244" marT="49622" marB="4962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endParaRPr lang="zh-TW" altLang="en-US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鄧琳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5A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繁星推薦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國立台灣大學物理治療學系 </a:t>
                      </a:r>
                    </a:p>
                  </a:txBody>
                  <a:tcPr marL="99244" marR="99244" marT="49622" marB="4962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endParaRPr lang="zh-TW" altLang="en-US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蔡博安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5A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繁星推薦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國立清華大學經濟學系</a:t>
                      </a:r>
                    </a:p>
                  </a:txBody>
                  <a:tcPr marL="99244" marR="99244" marT="49622" marB="4962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吳健宇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3A2B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繁星推薦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臺北醫學大學藥學系藥學組</a:t>
                      </a:r>
                    </a:p>
                  </a:txBody>
                  <a:tcPr marL="99244" marR="99244" marT="49622" marB="49622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林俊捷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20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2A3B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繁星推薦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國立臺灣師範大學人類發展與家庭學系</a:t>
                      </a:r>
                    </a:p>
                  </a:txBody>
                  <a:tcPr marL="99244" marR="99244" marT="49622" marB="49622" anchor="ctr"/>
                </a:tc>
                <a:extLst>
                  <a:ext uri="{0D108BD9-81ED-4DB2-BD59-A6C34878D82A}">
                    <a16:rowId xmlns:a16="http://schemas.microsoft.com/office/drawing/2014/main" val="3031821539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endParaRPr lang="zh-TW" altLang="en-US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傅璿祐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1A4B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個人申請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國立中央大學客家語文暨社會科學學系</a:t>
                      </a:r>
                    </a:p>
                  </a:txBody>
                  <a:tcPr marL="99244" marR="99244" marT="49622" marB="49622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endParaRPr lang="zh-TW" altLang="en-US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徐詩頴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1A4B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繁星推薦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國立臺灣師範大學東亞學系 </a:t>
                      </a:r>
                    </a:p>
                  </a:txBody>
                  <a:tcPr marL="99244" marR="99244" marT="49622" marB="49622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王善平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1A4B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個人申請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國立清華大學旭日招生甲組</a:t>
                      </a:r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人文、教育</a:t>
                      </a:r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)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marL="99244" marR="99244" marT="49622" marB="49622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endParaRPr lang="zh-TW" altLang="en-US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許沛築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1A4B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繁星推薦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臺北市立大學幼兒教育學系 </a:t>
                      </a:r>
                    </a:p>
                  </a:txBody>
                  <a:tcPr marL="99244" marR="99244" marT="49622" marB="49622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endParaRPr lang="zh-TW" altLang="en-US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黃翰玟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1A4B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繁星推薦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中山醫學大學生物醫學科學學系</a:t>
                      </a:r>
                    </a:p>
                  </a:txBody>
                  <a:tcPr marL="99244" marR="99244" marT="49622" marB="49622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楊令丞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1A4B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繁星推薦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國立臺北大學不動產與城鄉環境學系 </a:t>
                      </a:r>
                    </a:p>
                  </a:txBody>
                  <a:tcPr marL="99244" marR="99244" marT="49622" marB="49622" anchor="ctr"/>
                </a:tc>
                <a:extLst>
                  <a:ext uri="{0D108BD9-81ED-4DB2-BD59-A6C34878D82A}">
                    <a16:rowId xmlns:a16="http://schemas.microsoft.com/office/drawing/2014/main" val="2001007470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古芝菱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1A4B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繁星推薦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馬偕醫學院護理學系 </a:t>
                      </a:r>
                    </a:p>
                  </a:txBody>
                  <a:tcPr marL="99244" marR="99244" marT="49622" marB="49622" anchor="ctr"/>
                </a:tc>
                <a:extLst>
                  <a:ext uri="{0D108BD9-81ED-4DB2-BD59-A6C34878D82A}">
                    <a16:rowId xmlns:a16="http://schemas.microsoft.com/office/drawing/2014/main" val="197215028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endParaRPr lang="zh-TW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盧聖筠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5B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繁星推薦</a:t>
                      </a:r>
                    </a:p>
                  </a:txBody>
                  <a:tcPr marL="99244" marR="99244" marT="49622" marB="49622"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+mn-ea"/>
                          <a:ea typeface="+mn-ea"/>
                        </a:rPr>
                        <a:t>國立彰化師範大學資訊管理學系資訊管理組</a:t>
                      </a:r>
                    </a:p>
                  </a:txBody>
                  <a:tcPr marL="99244" marR="99244" marT="49622" marB="49622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5" name="Picture 2" descr="C:\Users\USER1\Desktop\底圖\Q版小獅王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500" y="5433414"/>
            <a:ext cx="1231942" cy="123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3003">
            <a:off x="10814977" y="4930927"/>
            <a:ext cx="709388" cy="70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006206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3"/>
          <p:cNvSpPr txBox="1">
            <a:spLocks/>
          </p:cNvSpPr>
          <p:nvPr/>
        </p:nvSpPr>
        <p:spPr>
          <a:xfrm>
            <a:off x="194174" y="301574"/>
            <a:ext cx="8424531" cy="79858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71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3638" indent="-3603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4000" indent="-3603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228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b="1" dirty="0">
                <a:solidFill>
                  <a:srgbClr val="F39800"/>
                </a:solidFill>
              </a:rPr>
              <a:t>學習力</a:t>
            </a:r>
            <a:r>
              <a:rPr lang="en-US" altLang="zh-TW" sz="4400" b="1" dirty="0">
                <a:solidFill>
                  <a:srgbClr val="F39800"/>
                </a:solidFill>
              </a:rPr>
              <a:t>--</a:t>
            </a:r>
            <a:r>
              <a:rPr lang="zh-TW" altLang="en-US" sz="4400" b="1" dirty="0">
                <a:solidFill>
                  <a:srgbClr val="F39800"/>
                </a:solidFill>
              </a:rPr>
              <a:t>繁星推薦</a:t>
            </a: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83038AB7-4010-4A87-BE48-60D6D16CF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22315"/>
            <a:ext cx="12192000" cy="2777757"/>
          </a:xfrm>
        </p:spPr>
        <p:txBody>
          <a:bodyPr>
            <a:noAutofit/>
          </a:bodyPr>
          <a:lstStyle/>
          <a:p>
            <a:pPr algn="ctr"/>
            <a:r>
              <a:rPr lang="zh-TW" altLang="en-US" sz="5400" b="1" dirty="0">
                <a:solidFill>
                  <a:srgbClr val="FF0000"/>
                </a:solidFill>
              </a:rPr>
              <a:t>寧為雞首不為牛後</a:t>
            </a:r>
            <a:endParaRPr lang="en-US" altLang="zh-TW" sz="5400" b="1" dirty="0">
              <a:solidFill>
                <a:srgbClr val="FF0000"/>
              </a:solidFill>
            </a:endParaRPr>
          </a:p>
          <a:p>
            <a:pPr algn="ctr"/>
            <a:r>
              <a:rPr lang="zh-TW" altLang="en-US" sz="4800" dirty="0"/>
              <a:t>需求層次理論</a:t>
            </a:r>
            <a:endParaRPr lang="en-US" altLang="zh-TW" sz="4800" dirty="0"/>
          </a:p>
          <a:p>
            <a:pPr algn="ctr"/>
            <a:r>
              <a:rPr lang="zh-TW" altLang="en-US" sz="4800" dirty="0"/>
              <a:t>自我實現  高峰經驗   自信心</a:t>
            </a:r>
          </a:p>
        </p:txBody>
      </p:sp>
    </p:spTree>
    <p:extLst>
      <p:ext uri="{BB962C8B-B14F-4D97-AF65-F5344CB8AC3E}">
        <p14:creationId xmlns:p14="http://schemas.microsoft.com/office/powerpoint/2010/main" val="2956492897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圖說文字 5"/>
          <p:cNvSpPr/>
          <p:nvPr/>
        </p:nvSpPr>
        <p:spPr>
          <a:xfrm>
            <a:off x="2471737" y="785090"/>
            <a:ext cx="6440577" cy="1584864"/>
          </a:xfrm>
          <a:prstGeom prst="wedgeRoundRectCallout">
            <a:avLst>
              <a:gd name="adj1" fmla="val -54132"/>
              <a:gd name="adj2" fmla="val 26370"/>
              <a:gd name="adj3" fmla="val 16667"/>
            </a:avLst>
          </a:prstGeom>
          <a:noFill/>
          <a:ln w="571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版面配置區 3"/>
          <p:cNvSpPr txBox="1">
            <a:spLocks/>
          </p:cNvSpPr>
          <p:nvPr/>
        </p:nvSpPr>
        <p:spPr>
          <a:xfrm>
            <a:off x="2556564" y="820010"/>
            <a:ext cx="6270924" cy="126508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71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3638" indent="-3603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4000" indent="-3603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228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4000" b="1" dirty="0"/>
              <a:t>如何不用繳學費</a:t>
            </a:r>
            <a:r>
              <a:rPr lang="en-US" altLang="zh-TW" sz="4000" b="1" dirty="0"/>
              <a:t/>
            </a:r>
            <a:br>
              <a:rPr lang="en-US" altLang="zh-TW" sz="4000" b="1" dirty="0"/>
            </a:br>
            <a:r>
              <a:rPr lang="zh-TW" altLang="en-US" sz="4000" b="1" dirty="0"/>
              <a:t>還有</a:t>
            </a:r>
            <a:r>
              <a:rPr lang="en-US" altLang="zh-TW" sz="4000" b="1" dirty="0"/>
              <a:t>60</a:t>
            </a:r>
            <a:r>
              <a:rPr lang="zh-TW" altLang="en-US" sz="4000" b="1" dirty="0"/>
              <a:t>萬</a:t>
            </a:r>
            <a:r>
              <a:rPr lang="en-US" altLang="zh-TW" sz="4000" b="1" dirty="0"/>
              <a:t>/30</a:t>
            </a:r>
            <a:r>
              <a:rPr lang="zh-TW" altLang="en-US" sz="4000" b="1" dirty="0"/>
              <a:t>萬 ？</a:t>
            </a: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4DF13B95-5511-44BB-8823-97AC09C3F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746115"/>
            <a:ext cx="12191999" cy="3206559"/>
          </a:xfr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TW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5A 60</a:t>
            </a:r>
            <a:r>
              <a:rPr lang="zh-TW" altLang="en-US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萬</a:t>
            </a:r>
            <a:endParaRPr lang="en-US" altLang="zh-TW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TW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4A1B 30</a:t>
            </a:r>
            <a:r>
              <a:rPr lang="zh-TW" altLang="en-US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萬</a:t>
            </a:r>
          </a:p>
        </p:txBody>
      </p:sp>
      <p:pic>
        <p:nvPicPr>
          <p:cNvPr id="4" name="Picture 2" descr="C:\Users\USER1\Desktop\底圖\Q版小獅王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97" y="785090"/>
            <a:ext cx="1638336" cy="163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圓角矩形圖說文字 7"/>
          <p:cNvSpPr/>
          <p:nvPr/>
        </p:nvSpPr>
        <p:spPr>
          <a:xfrm>
            <a:off x="2556563" y="617488"/>
            <a:ext cx="6440577" cy="1584864"/>
          </a:xfrm>
          <a:prstGeom prst="wedgeRoundRectCallout">
            <a:avLst>
              <a:gd name="adj1" fmla="val -55513"/>
              <a:gd name="adj2" fmla="val 31178"/>
              <a:gd name="adj3" fmla="val 16667"/>
            </a:avLst>
          </a:prstGeom>
          <a:noFill/>
          <a:ln w="57150">
            <a:solidFill>
              <a:srgbClr val="F398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35752F4-7439-43E5-ABEC-FFCBBD948E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3003">
            <a:off x="827068" y="290119"/>
            <a:ext cx="709388" cy="70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442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>
            <a:extLst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/>
          <a:stretch/>
        </p:blipFill>
        <p:spPr bwMode="auto">
          <a:xfrm>
            <a:off x="3287688" y="1065314"/>
            <a:ext cx="4104456" cy="579268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pic>
      <p:sp>
        <p:nvSpPr>
          <p:cNvPr id="45059" name="矩形 3"/>
          <p:cNvSpPr>
            <a:spLocks noChangeArrowheads="1"/>
          </p:cNvSpPr>
          <p:nvPr/>
        </p:nvSpPr>
        <p:spPr bwMode="auto">
          <a:xfrm>
            <a:off x="1518138" y="457973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二、各項心理測驗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b="1" dirty="0">
                <a:solidFill>
                  <a:srgbClr val="FF33CC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性向測驗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-1</a:t>
            </a:r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橢圓形圖說文字 8">
            <a:extLst/>
          </p:cNvPr>
          <p:cNvSpPr/>
          <p:nvPr/>
        </p:nvSpPr>
        <p:spPr bwMode="auto">
          <a:xfrm>
            <a:off x="767408" y="2105065"/>
            <a:ext cx="2806700" cy="2647870"/>
          </a:xfrm>
          <a:prstGeom prst="wedgeEllipseCallout">
            <a:avLst>
              <a:gd name="adj1" fmla="val -9160"/>
              <a:gd name="adj2" fmla="val 58077"/>
            </a:avLst>
          </a:prstGeom>
          <a:solidFill>
            <a:srgbClr val="CCECFF"/>
          </a:solidFill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性向測驗結果，可以瞭解語文、數學、機械、空間關係等方面的優勢能力。</a:t>
            </a:r>
          </a:p>
        </p:txBody>
      </p:sp>
      <p:pic>
        <p:nvPicPr>
          <p:cNvPr id="45061" name="圖片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5201" y="5138486"/>
            <a:ext cx="106045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圖片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416480" y="1044960"/>
            <a:ext cx="1152525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橢圓形圖說文字 9">
            <a:extLst/>
          </p:cNvPr>
          <p:cNvSpPr/>
          <p:nvPr/>
        </p:nvSpPr>
        <p:spPr bwMode="auto">
          <a:xfrm>
            <a:off x="6940700" y="1585118"/>
            <a:ext cx="3354387" cy="3687763"/>
          </a:xfrm>
          <a:prstGeom prst="wedgeEllipseCallout">
            <a:avLst>
              <a:gd name="adj1" fmla="val 50108"/>
              <a:gd name="adj2" fmla="val -38337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性向測驗測量個人學習潛能，透過測驗可瞭解自己的優勢能力，幫助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自己在進路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選擇時，往優勢能力方向發展。</a:t>
            </a: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文字方塊 11">
            <a:extLst/>
          </p:cNvPr>
          <p:cNvSpPr txBox="1"/>
          <p:nvPr/>
        </p:nvSpPr>
        <p:spPr>
          <a:xfrm>
            <a:off x="2495600" y="6010275"/>
            <a:ext cx="6307137" cy="8477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◎國中教學正常化、適性輔導及品質提升方案</a:t>
            </a: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◎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國中與高中職學生生涯輔導方案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圖片 2">
            <a:extLst>
              <a:ext uri="{FF2B5EF4-FFF2-40B4-BE49-F238E27FC236}">
                <a16:creationId xmlns:a16="http://schemas.microsoft.com/office/drawing/2014/main" id="{23D6BA6D-4829-4CC5-8167-E3C40A013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4" y="24015"/>
            <a:ext cx="641826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795" name="圖片 4">
            <a:extLst>
              <a:ext uri="{FF2B5EF4-FFF2-40B4-BE49-F238E27FC236}">
                <a16:creationId xmlns:a16="http://schemas.microsoft.com/office/drawing/2014/main" id="{7120729B-B2FD-456C-9710-D426562B9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354" y="24015"/>
            <a:ext cx="6257924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B028B5FA-114D-43FE-B50B-CF8836CC010B}"/>
              </a:ext>
            </a:extLst>
          </p:cNvPr>
          <p:cNvSpPr/>
          <p:nvPr/>
        </p:nvSpPr>
        <p:spPr>
          <a:xfrm>
            <a:off x="7535864" y="620688"/>
            <a:ext cx="4284663" cy="5762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84E54D4-12EF-408D-9877-8F8201BB991F}"/>
              </a:ext>
            </a:extLst>
          </p:cNvPr>
          <p:cNvSpPr/>
          <p:nvPr/>
        </p:nvSpPr>
        <p:spPr>
          <a:xfrm>
            <a:off x="1127448" y="5877272"/>
            <a:ext cx="79208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B749006-E8CD-4196-B98E-52D76B5D2B40}"/>
              </a:ext>
            </a:extLst>
          </p:cNvPr>
          <p:cNvSpPr/>
          <p:nvPr/>
        </p:nvSpPr>
        <p:spPr>
          <a:xfrm>
            <a:off x="4589902" y="5805264"/>
            <a:ext cx="792086" cy="6563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5191015-F559-41CF-925F-0F425383670E}"/>
              </a:ext>
            </a:extLst>
          </p:cNvPr>
          <p:cNvSpPr/>
          <p:nvPr/>
        </p:nvSpPr>
        <p:spPr>
          <a:xfrm>
            <a:off x="2999076" y="5869026"/>
            <a:ext cx="792087" cy="6563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A79B1682-8ECE-45FE-BB21-01657D2152D6}"/>
              </a:ext>
            </a:extLst>
          </p:cNvPr>
          <p:cNvSpPr txBox="1"/>
          <p:nvPr/>
        </p:nvSpPr>
        <p:spPr>
          <a:xfrm>
            <a:off x="4589902" y="1196951"/>
            <a:ext cx="432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R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EFFEB63-97A0-414C-BBA7-61A1C95EBBEA}"/>
              </a:ext>
            </a:extLst>
          </p:cNvPr>
          <p:cNvSpPr txBox="1"/>
          <p:nvPr/>
        </p:nvSpPr>
        <p:spPr>
          <a:xfrm>
            <a:off x="4590034" y="2088763"/>
            <a:ext cx="432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I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9FB971E-65A5-4038-A582-3BC3EFC007D3}"/>
              </a:ext>
            </a:extLst>
          </p:cNvPr>
          <p:cNvSpPr txBox="1"/>
          <p:nvPr/>
        </p:nvSpPr>
        <p:spPr>
          <a:xfrm>
            <a:off x="4553316" y="2962600"/>
            <a:ext cx="432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A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18C50F6-CBB3-4CAE-8459-A1256287CA7F}"/>
              </a:ext>
            </a:extLst>
          </p:cNvPr>
          <p:cNvSpPr txBox="1"/>
          <p:nvPr/>
        </p:nvSpPr>
        <p:spPr>
          <a:xfrm>
            <a:off x="4583233" y="3747227"/>
            <a:ext cx="432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S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E07DF65-AD40-4F64-BBD1-604FB119DE5B}"/>
              </a:ext>
            </a:extLst>
          </p:cNvPr>
          <p:cNvSpPr txBox="1"/>
          <p:nvPr/>
        </p:nvSpPr>
        <p:spPr>
          <a:xfrm>
            <a:off x="4575947" y="4518031"/>
            <a:ext cx="432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E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3A79C4E-B895-4A88-BAA4-229E79756104}"/>
              </a:ext>
            </a:extLst>
          </p:cNvPr>
          <p:cNvSpPr txBox="1"/>
          <p:nvPr/>
        </p:nvSpPr>
        <p:spPr>
          <a:xfrm>
            <a:off x="4574072" y="5248881"/>
            <a:ext cx="432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C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3830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P11209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505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標題 1"/>
          <p:cNvSpPr>
            <a:spLocks noGrp="1"/>
          </p:cNvSpPr>
          <p:nvPr>
            <p:ph type="title" idx="4294967295"/>
          </p:nvPr>
        </p:nvSpPr>
        <p:spPr>
          <a:xfrm>
            <a:off x="1524000" y="692150"/>
            <a:ext cx="8229600" cy="725488"/>
          </a:xfrm>
        </p:spPr>
        <p:txBody>
          <a:bodyPr/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性向測驗  攻其不備</a:t>
            </a:r>
          </a:p>
        </p:txBody>
      </p:sp>
      <p:pic>
        <p:nvPicPr>
          <p:cNvPr id="49155" name="Picture 2">
            <a:hlinkClick r:id="rId3" action="ppaction://hlinkfile"/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767408" y="1631713"/>
            <a:ext cx="4176464" cy="5089763"/>
          </a:xfrm>
        </p:spPr>
      </p:pic>
      <p:sp>
        <p:nvSpPr>
          <p:cNvPr id="49156" name="投影片編號版面配置區 3"/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endParaRPr lang="zh-TW" altLang="en-US" sz="1400" b="1">
              <a:latin typeface="Arial" pitchFamily="34" charset="0"/>
            </a:endParaRPr>
          </a:p>
        </p:txBody>
      </p:sp>
      <p:sp>
        <p:nvSpPr>
          <p:cNvPr id="5" name="文字方塊 4">
            <a:extLst/>
          </p:cNvPr>
          <p:cNvSpPr txBox="1"/>
          <p:nvPr/>
        </p:nvSpPr>
        <p:spPr>
          <a:xfrm>
            <a:off x="5087888" y="1628776"/>
            <a:ext cx="6768752" cy="44627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真實故事，被人戲謔的稱為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Big Mike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的大傢夥，外型巨大、成績低落，在性向測驗時，居然在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保護本能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的部分拿到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98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分的高分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...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特別是相對其他只有個位數的性向機能方面。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所以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Mike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就像是璞玉，他的低成就是因為沒有機會被開發。當老師能夠仔細去探索，找到方法去對待他，他的成績就能從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0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分→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C→A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Mike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找到自信心，學業逐步成長，同時發揮天賦，最終在美式足球賽中成為知名明星選手，並開始一帆風順的人生，最後還加入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NFL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巴爾地摩烏鴉隊。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矩形 3"/>
          <p:cNvSpPr>
            <a:spLocks noChangeArrowheads="1"/>
          </p:cNvSpPr>
          <p:nvPr/>
        </p:nvSpPr>
        <p:spPr bwMode="auto">
          <a:xfrm>
            <a:off x="1631504" y="548680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二、各項心理測驗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b="1" dirty="0">
                <a:solidFill>
                  <a:srgbClr val="FF33CC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性向測驗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-2</a:t>
            </a:r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3652" y="1075035"/>
            <a:ext cx="10064695" cy="388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圖片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91625" y="4829176"/>
            <a:ext cx="1335088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矩形圖說文字 10">
            <a:extLst/>
          </p:cNvPr>
          <p:cNvSpPr>
            <a:spLocks noChangeArrowheads="1"/>
          </p:cNvSpPr>
          <p:nvPr/>
        </p:nvSpPr>
        <p:spPr bwMode="auto">
          <a:xfrm>
            <a:off x="1665287" y="4892675"/>
            <a:ext cx="7153275" cy="1857375"/>
          </a:xfrm>
          <a:prstGeom prst="wedgeRectCallout">
            <a:avLst>
              <a:gd name="adj1" fmla="val 55379"/>
              <a:gd name="adj2" fmla="val 78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0" tIns="180000" rIns="180000" bIns="180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國立臺灣師範大學心理教育與測驗研究發展中心開發完成「電腦化測驗系統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—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適性化職涯性向測驗（國中版）」。另外，學校亦可選用各出版社編製之標準化性向測驗，協助孩子瞭解個人優勢能力。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1"/>
          <p:cNvSpPr>
            <a:spLocks noGrp="1"/>
          </p:cNvSpPr>
          <p:nvPr>
            <p:ph type="title" idx="4294967295"/>
          </p:nvPr>
        </p:nvSpPr>
        <p:spPr>
          <a:xfrm>
            <a:off x="2279576" y="71423"/>
            <a:ext cx="8229600" cy="1143000"/>
          </a:xfrm>
        </p:spPr>
        <p:txBody>
          <a:bodyPr/>
          <a:lstStyle/>
          <a:p>
            <a:pPr algn="l" eaLnBrk="1" hangingPunct="1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        目次</a:t>
            </a:r>
          </a:p>
        </p:txBody>
      </p:sp>
      <p:sp>
        <p:nvSpPr>
          <p:cNvPr id="3" name="內容版面配置區 2">
            <a:extLst/>
          </p:cNvPr>
          <p:cNvSpPr>
            <a:spLocks noGrp="1"/>
          </p:cNvSpPr>
          <p:nvPr>
            <p:ph idx="4294967295"/>
          </p:nvPr>
        </p:nvSpPr>
        <p:spPr>
          <a:xfrm>
            <a:off x="2279576" y="1340768"/>
            <a:ext cx="8229600" cy="4911741"/>
          </a:xfrm>
        </p:spPr>
        <p:txBody>
          <a:bodyPr>
            <a:noAutofit/>
          </a:bodyPr>
          <a:lstStyle/>
          <a:p>
            <a:pPr eaLnBrk="1" hangingPunct="1">
              <a:lnSpc>
                <a:spcPct val="70000"/>
              </a:lnSpc>
              <a:buFont typeface="Arial" pitchFamily="34" charset="0"/>
              <a:buBlip>
                <a:blip r:embed="rId3"/>
              </a:buBlip>
              <a:defRPr/>
            </a:pP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4" action="ppaction://hlinksldjump"/>
              </a:rPr>
              <a:t>適性入學的成果</a:t>
            </a:r>
            <a:endParaRPr lang="en-US" altLang="zh-TW" sz="3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Font typeface="Arial" pitchFamily="34" charset="0"/>
              <a:buBlip>
                <a:blip r:embed="rId3"/>
              </a:buBlip>
              <a:defRPr/>
            </a:pP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8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5" action="ppaction://hlinksldjump"/>
              </a:rPr>
              <a:t>學費補助</a:t>
            </a:r>
            <a:endParaRPr lang="en-US" altLang="zh-TW" sz="3800" b="1" u="sng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Font typeface="Arial" pitchFamily="34" charset="0"/>
              <a:buBlip>
                <a:blip r:embed="rId3"/>
              </a:buBlip>
              <a:defRPr/>
            </a:pP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6" action="ppaction://hlinksldjump"/>
              </a:rPr>
              <a:t>適性輔導</a:t>
            </a:r>
            <a:endParaRPr lang="zh-TW" altLang="en-US" sz="3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Font typeface="Arial" pitchFamily="34" charset="0"/>
              <a:buBlip>
                <a:blip r:embed="rId3"/>
              </a:buBlip>
              <a:defRPr/>
            </a:pP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38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7" action="ppaction://hlinksldjump"/>
              </a:rPr>
              <a:t>教育會考</a:t>
            </a:r>
            <a:endParaRPr lang="en-US" altLang="zh-TW" sz="3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Font typeface="Arial" pitchFamily="34" charset="0"/>
              <a:buBlip>
                <a:blip r:embed="rId3"/>
              </a:buBlip>
              <a:defRPr/>
            </a:pP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8" action="ppaction://hlinksldjump"/>
              </a:rPr>
              <a:t>桃連區主要入學管道</a:t>
            </a: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重要期程</a:t>
            </a: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eaLnBrk="1" hangingPunct="1">
              <a:lnSpc>
                <a:spcPct val="70000"/>
              </a:lnSpc>
              <a:buFont typeface="Arial" pitchFamily="34" charset="0"/>
              <a:buBlip>
                <a:blip r:embed="rId3"/>
              </a:buBlip>
              <a:defRPr/>
            </a:pP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6.</a:t>
            </a:r>
            <a:r>
              <a:rPr lang="zh-TW" altLang="en-US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9" action="ppaction://hlinksldjump"/>
              </a:rPr>
              <a:t>桃連區免試入學</a:t>
            </a:r>
            <a:endParaRPr lang="en-US" altLang="zh-TW" sz="3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Blip>
                <a:blip r:embed="rId3"/>
              </a:buBlip>
              <a:defRPr/>
            </a:pP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7.</a:t>
            </a:r>
            <a:r>
              <a:rPr lang="zh-TW" altLang="en-US" sz="38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10" action="ppaction://hlinksldjump"/>
              </a:rPr>
              <a:t>五專免試入學簡介</a:t>
            </a:r>
            <a:endParaRPr lang="en-US" altLang="zh-TW" sz="3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Blip>
                <a:blip r:embed="rId3"/>
              </a:buBlip>
              <a:defRPr/>
            </a:pP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8.</a:t>
            </a:r>
            <a:r>
              <a:rPr lang="zh-TW" altLang="en-US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11" action="ppaction://hlinksldjump"/>
              </a:rPr>
              <a:t>適性入學宣導網的說明</a:t>
            </a:r>
            <a:endParaRPr lang="en-US" altLang="zh-TW" sz="3800" b="1" u="sng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Blip>
                <a:blip r:embed="rId3"/>
              </a:buBlip>
              <a:defRPr/>
            </a:pP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9.</a:t>
            </a:r>
            <a:r>
              <a:rPr lang="zh-TW" altLang="en-US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12" action="ppaction://hlinksldjump"/>
              </a:rPr>
              <a:t>結語</a:t>
            </a:r>
            <a:endParaRPr lang="zh-TW" altLang="en-US" sz="3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7768" y="756597"/>
            <a:ext cx="4539333" cy="6266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圖片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46859" y="5077936"/>
            <a:ext cx="1320800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圖片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5489" y="5077936"/>
            <a:ext cx="12890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橢圓形圖說文字 8">
            <a:extLst/>
          </p:cNvPr>
          <p:cNvSpPr/>
          <p:nvPr/>
        </p:nvSpPr>
        <p:spPr bwMode="auto">
          <a:xfrm>
            <a:off x="7752184" y="1190515"/>
            <a:ext cx="4281487" cy="3686175"/>
          </a:xfrm>
          <a:prstGeom prst="wedgeEllipseCallout">
            <a:avLst>
              <a:gd name="adj1" fmla="val 18431"/>
              <a:gd name="adj2" fmla="val 54615"/>
            </a:avLst>
          </a:prstGeom>
          <a:solidFill>
            <a:srgbClr val="CCECFF"/>
          </a:solidFill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心理測驗結果並非進路選擇的唯一指標，要併同其他因素一起來看（如學習表現）才有參考價值。對測驗有不清楚的地方，可以詢問輔導教師。</a:t>
            </a:r>
          </a:p>
        </p:txBody>
      </p:sp>
      <p:sp>
        <p:nvSpPr>
          <p:cNvPr id="53254" name="矩形 9"/>
          <p:cNvSpPr>
            <a:spLocks noChangeArrowheads="1"/>
          </p:cNvSpPr>
          <p:nvPr/>
        </p:nvSpPr>
        <p:spPr bwMode="auto">
          <a:xfrm>
            <a:off x="1418822" y="482601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二、各項心理測驗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b="1" dirty="0">
                <a:solidFill>
                  <a:srgbClr val="FF33CC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興趣測驗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-1</a:t>
            </a:r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橢圓形圖說文字 9">
            <a:extLst/>
          </p:cNvPr>
          <p:cNvSpPr/>
          <p:nvPr/>
        </p:nvSpPr>
        <p:spPr bwMode="auto">
          <a:xfrm>
            <a:off x="407368" y="1316300"/>
            <a:ext cx="4381500" cy="3686572"/>
          </a:xfrm>
          <a:prstGeom prst="wedgeEllipseCallout">
            <a:avLst>
              <a:gd name="adj1" fmla="val -19279"/>
              <a:gd name="adj2" fmla="val 52753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興趣指個人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對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人事物的喜愛程度，當課程、活動、職業等產生興趣時，會較投入並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得到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滿足。興趣測驗即在測量對某種事務或活動喜歡或不喜歡的程度。</a:t>
            </a:r>
          </a:p>
        </p:txBody>
      </p:sp>
      <p:sp>
        <p:nvSpPr>
          <p:cNvPr id="12" name="文字方塊 11">
            <a:extLst/>
          </p:cNvPr>
          <p:cNvSpPr txBox="1"/>
          <p:nvPr/>
        </p:nvSpPr>
        <p:spPr>
          <a:xfrm>
            <a:off x="2981326" y="6054726"/>
            <a:ext cx="6308725" cy="8477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◎國中教學正常化、適性輔導及品質提升方案</a:t>
            </a: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◎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國中與高中職學生生涯輔導方案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矩形 9"/>
          <p:cNvSpPr>
            <a:spLocks noChangeArrowheads="1"/>
          </p:cNvSpPr>
          <p:nvPr/>
        </p:nvSpPr>
        <p:spPr bwMode="auto">
          <a:xfrm>
            <a:off x="1524000" y="476672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二、各項心理測驗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b="1" dirty="0">
                <a:solidFill>
                  <a:srgbClr val="FF33CC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興趣測驗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-2</a:t>
            </a:r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1464" y="981497"/>
            <a:ext cx="9825292" cy="4257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圖片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512" y="4837805"/>
            <a:ext cx="1163637" cy="201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矩形圖說文字 10">
            <a:extLst/>
          </p:cNvPr>
          <p:cNvSpPr>
            <a:spLocks noChangeArrowheads="1"/>
          </p:cNvSpPr>
          <p:nvPr/>
        </p:nvSpPr>
        <p:spPr bwMode="auto">
          <a:xfrm>
            <a:off x="3299197" y="4616821"/>
            <a:ext cx="7368307" cy="2210175"/>
          </a:xfrm>
          <a:prstGeom prst="wedgeRectCallout">
            <a:avLst>
              <a:gd name="adj1" fmla="val -53824"/>
              <a:gd name="adj2" fmla="val 3625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square" lIns="180000" tIns="180000" rIns="180000" bIns="180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國立臺灣師範大學心理教育與測驗研究發展中心開發完成「電腦化測驗系統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—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情境式職涯興趣測驗（國中版）」。另外，學校亦可選用各出版社編製之標準化興趣測驗，協助孩子瞭解個人對某種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事務或活動喜歡或不喜歡的程度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Text Box 2">
            <a:extLst/>
          </p:cNvPr>
          <p:cNvSpPr txBox="1">
            <a:spLocks noChangeArrowheads="1"/>
          </p:cNvSpPr>
          <p:nvPr/>
        </p:nvSpPr>
        <p:spPr bwMode="auto">
          <a:xfrm>
            <a:off x="7391401" y="549275"/>
            <a:ext cx="1368425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TW" altLang="en-US" sz="3600" dirty="0">
                <a:solidFill>
                  <a:schemeClr val="accent2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甲生</a:t>
            </a:r>
          </a:p>
        </p:txBody>
      </p:sp>
      <p:pic>
        <p:nvPicPr>
          <p:cNvPr id="57347" name="Picture 3" descr="擷取_2015_03_12_21_58_50_89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20838" y="1336675"/>
            <a:ext cx="8928100" cy="544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0200F08-2578-4FB1-B652-49B93431A742}"/>
              </a:ext>
            </a:extLst>
          </p:cNvPr>
          <p:cNvSpPr/>
          <p:nvPr/>
        </p:nvSpPr>
        <p:spPr bwMode="auto">
          <a:xfrm>
            <a:off x="6600056" y="2456098"/>
            <a:ext cx="2952328" cy="1476958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新細明體" pitchFamily="18" charset="-12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Text Box 2">
            <a:extLst/>
          </p:cNvPr>
          <p:cNvSpPr txBox="1">
            <a:spLocks noChangeArrowheads="1"/>
          </p:cNvSpPr>
          <p:nvPr/>
        </p:nvSpPr>
        <p:spPr bwMode="auto">
          <a:xfrm>
            <a:off x="7319964" y="549275"/>
            <a:ext cx="1368425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TW" altLang="en-US" sz="3600" dirty="0">
                <a:solidFill>
                  <a:schemeClr val="accent2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甲生</a:t>
            </a:r>
          </a:p>
        </p:txBody>
      </p:sp>
      <p:pic>
        <p:nvPicPr>
          <p:cNvPr id="59395" name="Picture 3" descr="擷取_2015_03_12_21_59_05_46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268413"/>
            <a:ext cx="9144000" cy="557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Text Box 2">
            <a:extLst/>
          </p:cNvPr>
          <p:cNvSpPr txBox="1">
            <a:spLocks noChangeArrowheads="1"/>
          </p:cNvSpPr>
          <p:nvPr/>
        </p:nvSpPr>
        <p:spPr bwMode="auto">
          <a:xfrm>
            <a:off x="7319964" y="476250"/>
            <a:ext cx="1368425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TW" altLang="en-US" sz="3600" dirty="0">
                <a:solidFill>
                  <a:schemeClr val="accent2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甲生</a:t>
            </a:r>
          </a:p>
        </p:txBody>
      </p:sp>
      <p:pic>
        <p:nvPicPr>
          <p:cNvPr id="61443" name="Picture 3" descr="擷取_2015_03_12_21_59_23_9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125538"/>
            <a:ext cx="9144000" cy="557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Text Box 2">
            <a:extLst/>
          </p:cNvPr>
          <p:cNvSpPr txBox="1">
            <a:spLocks noChangeArrowheads="1"/>
          </p:cNvSpPr>
          <p:nvPr/>
        </p:nvSpPr>
        <p:spPr bwMode="auto">
          <a:xfrm>
            <a:off x="7248526" y="549275"/>
            <a:ext cx="1368425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TW" altLang="en-US" sz="3600" dirty="0">
                <a:solidFill>
                  <a:schemeClr val="accent2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甲生</a:t>
            </a:r>
          </a:p>
        </p:txBody>
      </p:sp>
      <p:pic>
        <p:nvPicPr>
          <p:cNvPr id="63491" name="Picture 3" descr="擷取_2015_03_12_21_59_57_3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557339"/>
            <a:ext cx="9144000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 descr="P11209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9496" y="476672"/>
            <a:ext cx="8352408" cy="6266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4" descr="P11209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5520" y="548680"/>
            <a:ext cx="8258266" cy="619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4" descr="P11209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512" y="404664"/>
            <a:ext cx="8496944" cy="6374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矩形 3"/>
          <p:cNvSpPr>
            <a:spLocks noChangeArrowheads="1"/>
          </p:cNvSpPr>
          <p:nvPr/>
        </p:nvSpPr>
        <p:spPr bwMode="auto">
          <a:xfrm>
            <a:off x="1524000" y="513559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三、學習成果及特殊表現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我的學習表現</a:t>
            </a:r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168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1944" y="977902"/>
            <a:ext cx="4054475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07682" y="966039"/>
            <a:ext cx="3932238" cy="544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5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2212" y="937604"/>
            <a:ext cx="3932237" cy="5478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橢圓形圖說文字 8">
            <a:extLst/>
          </p:cNvPr>
          <p:cNvSpPr/>
          <p:nvPr/>
        </p:nvSpPr>
        <p:spPr bwMode="auto">
          <a:xfrm>
            <a:off x="4610100" y="1702591"/>
            <a:ext cx="3051175" cy="3168650"/>
          </a:xfrm>
          <a:prstGeom prst="wedgeEllipseCallout">
            <a:avLst>
              <a:gd name="adj1" fmla="val -40035"/>
              <a:gd name="adj2" fmla="val 42465"/>
            </a:avLst>
          </a:prstGeom>
          <a:solidFill>
            <a:srgbClr val="CCECFF"/>
          </a:solidFill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不要忙著跟別人比較，要在意孩子自己的優勢表現。別忘記給孩子適時的鼓勵！</a:t>
            </a: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1687" name="圖片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23792" y="4643603"/>
            <a:ext cx="106045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橢圓形圖說文字 7">
            <a:extLst/>
          </p:cNvPr>
          <p:cNvSpPr/>
          <p:nvPr/>
        </p:nvSpPr>
        <p:spPr bwMode="auto">
          <a:xfrm>
            <a:off x="7358857" y="1056695"/>
            <a:ext cx="3384550" cy="2138362"/>
          </a:xfrm>
          <a:prstGeom prst="wedgeEllipseCallout">
            <a:avLst>
              <a:gd name="adj1" fmla="val 57072"/>
              <a:gd name="adj2" fmla="val -14020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這裡記錄學生在學校各領域的學習成績及體適能檢測結果。</a:t>
            </a: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1689" name="圖片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946144" y="620688"/>
            <a:ext cx="1093788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文字方塊 11">
            <a:extLst/>
          </p:cNvPr>
          <p:cNvSpPr txBox="1"/>
          <p:nvPr/>
        </p:nvSpPr>
        <p:spPr>
          <a:xfrm>
            <a:off x="2981326" y="6021389"/>
            <a:ext cx="6308725" cy="8477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◎國中教學正常化、適性輔導及品質提升方案</a:t>
            </a: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◎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國中與高中職學生生涯輔導方案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2" grpId="0" animBg="1"/>
      <p:bldP spid="1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/>
          </p:cNvPr>
          <p:cNvSpPr>
            <a:spLocks noGrp="1"/>
          </p:cNvSpPr>
          <p:nvPr>
            <p:ph idx="4294967295"/>
          </p:nvPr>
        </p:nvSpPr>
        <p:spPr>
          <a:xfrm>
            <a:off x="191344" y="1600201"/>
            <a:ext cx="11809312" cy="4525963"/>
          </a:xfrm>
        </p:spPr>
        <p:txBody>
          <a:bodyPr>
            <a:normAutofit/>
          </a:bodyPr>
          <a:lstStyle/>
          <a:p>
            <a:pPr algn="ctr" eaLnBrk="1" hangingPunct="1">
              <a:buFont typeface="Arial" pitchFamily="34" charset="0"/>
              <a:buNone/>
              <a:defRPr/>
            </a:pPr>
            <a:r>
              <a:rPr lang="zh-TW" alt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桃連區做好準備  迎向</a:t>
            </a:r>
            <a:r>
              <a:rPr lang="en-US" altLang="zh-TW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年國教</a:t>
            </a:r>
          </a:p>
        </p:txBody>
      </p:sp>
      <p:sp>
        <p:nvSpPr>
          <p:cNvPr id="7171" name="投影片編號版面配置區 3"/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buFont typeface="Arial" pitchFamily="34" charset="0"/>
              <a:buNone/>
            </a:pPr>
            <a:fld id="{BB9AEDA9-0CD8-412B-8F8D-7218EFFC2964}" type="slidenum">
              <a:rPr kumimoji="0" lang="zh-TW" altLang="en-US" sz="1200">
                <a:solidFill>
                  <a:srgbClr val="898989"/>
                </a:solidFill>
                <a:ea typeface="微軟正黑體" pitchFamily="34" charset="-120"/>
              </a:rPr>
              <a:pPr algn="r" eaLnBrk="1" hangingPunct="1">
                <a:buFont typeface="Arial" pitchFamily="34" charset="0"/>
                <a:buNone/>
              </a:pPr>
              <a:t>3</a:t>
            </a:fld>
            <a:endParaRPr kumimoji="0" lang="en-US" altLang="zh-TW" sz="1200" dirty="0">
              <a:solidFill>
                <a:srgbClr val="898989"/>
              </a:solidFill>
              <a:ea typeface="微軟正黑體" pitchFamily="34" charset="-120"/>
            </a:endParaRPr>
          </a:p>
        </p:txBody>
      </p:sp>
      <p:sp>
        <p:nvSpPr>
          <p:cNvPr id="5" name="內容版面配置區 2">
            <a:extLst/>
          </p:cNvPr>
          <p:cNvSpPr>
            <a:spLocks/>
          </p:cNvSpPr>
          <p:nvPr/>
        </p:nvSpPr>
        <p:spPr bwMode="auto">
          <a:xfrm>
            <a:off x="515370" y="2767643"/>
            <a:ext cx="11676629" cy="3528789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Blip>
                <a:blip r:embed="rId3"/>
              </a:buBlip>
              <a:defRPr/>
            </a:pPr>
            <a:r>
              <a:rPr kumimoji="0" lang="zh-TW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率全國之先，從</a:t>
            </a:r>
            <a:r>
              <a:rPr kumimoji="0" lang="en-US" altLang="zh-TW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102</a:t>
            </a:r>
            <a:r>
              <a:rPr kumimoji="0" lang="zh-TW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年度起，</a:t>
            </a:r>
            <a:r>
              <a:rPr kumimoji="0"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每年</a:t>
            </a:r>
            <a:r>
              <a:rPr kumimoji="0" lang="zh-TW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辦理</a:t>
            </a:r>
            <a:r>
              <a:rPr kumimoji="0"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試模擬測驗</a:t>
            </a:r>
            <a:r>
              <a:rPr kumimoji="0" lang="zh-TW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及</a:t>
            </a:r>
            <a:r>
              <a:rPr kumimoji="0"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分發</a:t>
            </a:r>
            <a:r>
              <a:rPr kumimoji="0" lang="zh-TW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作業。</a:t>
            </a:r>
          </a:p>
          <a:p>
            <a:pPr marL="342900" indent="-342900" eaLnBrk="1" hangingPunct="1">
              <a:spcBef>
                <a:spcPct val="20000"/>
              </a:spcBef>
              <a:buBlip>
                <a:blip r:embed="rId3"/>
              </a:buBlip>
              <a:defRPr/>
            </a:pPr>
            <a:r>
              <a:rPr kumimoji="0"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110</a:t>
            </a:r>
            <a:r>
              <a:rPr kumimoji="0"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12</a:t>
            </a:r>
            <a:r>
              <a:rPr kumimoji="0" lang="zh-TW" alt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月</a:t>
            </a:r>
            <a:r>
              <a:rPr kumimoji="0" lang="en-US" altLang="zh-TW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15-16</a:t>
            </a:r>
            <a:r>
              <a:rPr kumimoji="0" lang="zh-TW" alt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日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辦理全市模擬測驗，</a:t>
            </a:r>
            <a:r>
              <a:rPr kumimoji="0"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111</a:t>
            </a:r>
            <a:r>
              <a:rPr kumimoji="0"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</a:t>
            </a:r>
            <a:r>
              <a:rPr kumimoji="0" lang="zh-TW" alt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月</a:t>
            </a:r>
            <a:r>
              <a:rPr kumimoji="0" lang="en-US" altLang="zh-TW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6</a:t>
            </a:r>
            <a:r>
              <a:rPr kumimoji="0" lang="zh-TW" alt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日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進行志願選填、</a:t>
            </a:r>
            <a:r>
              <a:rPr kumimoji="0" lang="en-US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2/11</a:t>
            </a:r>
            <a:r>
              <a:rPr kumimoji="0" lang="zh-TW" altLang="en-US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模擬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分發放榜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。</a:t>
            </a:r>
            <a:endParaRPr kumimoji="0" lang="zh-TW" altLang="en-US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342900" indent="-342900" eaLnBrk="1" hangingPunct="1">
              <a:spcBef>
                <a:spcPct val="20000"/>
              </a:spcBef>
              <a:buBlip>
                <a:blip r:embed="rId3"/>
              </a:buBlip>
              <a:defRPr/>
            </a:pPr>
            <a:r>
              <a:rPr kumimoji="0" lang="zh-TW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從</a:t>
            </a:r>
            <a:r>
              <a:rPr kumimoji="0" lang="en-US" altLang="zh-TW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102</a:t>
            </a:r>
            <a:r>
              <a:rPr kumimoji="0" lang="zh-TW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年度起，每年辦理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全市</a:t>
            </a:r>
            <a:r>
              <a:rPr kumimoji="0"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高中職博覽會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，</a:t>
            </a:r>
            <a:r>
              <a:rPr kumimoji="0"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111</a:t>
            </a:r>
            <a:r>
              <a:rPr kumimoji="0"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3</a:t>
            </a:r>
            <a:r>
              <a:rPr kumimoji="0" lang="zh-TW" alt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月</a:t>
            </a:r>
            <a:r>
              <a:rPr kumimoji="0" lang="en-US" altLang="zh-TW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12</a:t>
            </a:r>
            <a:r>
              <a:rPr kumimoji="0" lang="zh-TW" alt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、</a:t>
            </a:r>
            <a:r>
              <a:rPr kumimoji="0" lang="en-US" altLang="zh-TW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13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日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星期六日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繼續辦理；網路博覽會持續中。</a:t>
            </a:r>
            <a:endParaRPr kumimoji="0" lang="en-US" altLang="zh-TW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342900" indent="-342900" eaLnBrk="1" hangingPunct="1">
              <a:spcBef>
                <a:spcPct val="20000"/>
              </a:spcBef>
              <a:buBlip>
                <a:blip r:embed="rId3"/>
              </a:buBlip>
              <a:defRPr/>
            </a:pP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全員進行適性輔導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。</a:t>
            </a:r>
          </a:p>
        </p:txBody>
      </p:sp>
      <p:sp>
        <p:nvSpPr>
          <p:cNvPr id="7173" name="文字方塊 5"/>
          <p:cNvSpPr txBox="1">
            <a:spLocks noChangeArrowheads="1"/>
          </p:cNvSpPr>
          <p:nvPr/>
        </p:nvSpPr>
        <p:spPr bwMode="auto">
          <a:xfrm>
            <a:off x="2783632" y="586467"/>
            <a:ext cx="62499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buFont typeface="Arial" pitchFamily="34" charset="0"/>
              <a:buNone/>
            </a:pPr>
            <a:r>
              <a:rPr lang="zh-TW" altLang="en-US" sz="4800" b="1" dirty="0">
                <a:solidFill>
                  <a:srgbClr val="0000CC"/>
                </a:solidFill>
                <a:latin typeface="Arial" pitchFamily="34" charset="0"/>
                <a:ea typeface="標楷體" pitchFamily="65" charset="-120"/>
              </a:rPr>
              <a:t>一</a:t>
            </a:r>
            <a:r>
              <a:rPr lang="zh-TW" altLang="en-US" sz="4800" b="1" dirty="0"/>
              <a:t>、</a:t>
            </a:r>
            <a:r>
              <a:rPr lang="zh-TW" altLang="en-US" sz="4800" b="1" dirty="0">
                <a:solidFill>
                  <a:srgbClr val="0000CC"/>
                </a:solidFill>
                <a:latin typeface="Arial" pitchFamily="34" charset="0"/>
                <a:ea typeface="標楷體" pitchFamily="65" charset="-120"/>
              </a:rPr>
              <a:t>適性入學的成果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4" descr="P112093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5521" y="422381"/>
            <a:ext cx="8279706" cy="6435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Oval 10"/>
          <p:cNvSpPr>
            <a:spLocks noChangeArrowheads="1"/>
          </p:cNvSpPr>
          <p:nvPr/>
        </p:nvSpPr>
        <p:spPr bwMode="auto">
          <a:xfrm>
            <a:off x="2135189" y="3863975"/>
            <a:ext cx="7431087" cy="819150"/>
          </a:xfrm>
          <a:prstGeom prst="ellipse">
            <a:avLst/>
          </a:prstGeom>
          <a:noFill/>
          <a:ln w="38100" algn="ctr">
            <a:solidFill>
              <a:schemeClr val="bg2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zh-TW" altLang="en-US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Oval 25">
            <a:extLst/>
          </p:cNvPr>
          <p:cNvSpPr>
            <a:spLocks noChangeArrowheads="1"/>
          </p:cNvSpPr>
          <p:nvPr/>
        </p:nvSpPr>
        <p:spPr bwMode="gray">
          <a:xfrm>
            <a:off x="4995863" y="3862399"/>
            <a:ext cx="1592262" cy="822305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shade val="54118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54118"/>
                  <a:invGamma/>
                </a:schemeClr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zh-TW" altLang="en-US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5780" name="Oval 27"/>
          <p:cNvSpPr>
            <a:spLocks noChangeArrowheads="1"/>
          </p:cNvSpPr>
          <p:nvPr/>
        </p:nvSpPr>
        <p:spPr bwMode="gray">
          <a:xfrm>
            <a:off x="5073650" y="3863987"/>
            <a:ext cx="1435100" cy="822305"/>
          </a:xfrm>
          <a:prstGeom prst="ellipse">
            <a:avLst/>
          </a:prstGeom>
          <a:solidFill>
            <a:srgbClr val="333333"/>
          </a:solidFill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zh-TW" altLang="en-US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" name="Oval 8"/>
          <p:cNvSpPr>
            <a:spLocks noChangeArrowheads="1"/>
          </p:cNvSpPr>
          <p:nvPr/>
        </p:nvSpPr>
        <p:spPr bwMode="gray">
          <a:xfrm>
            <a:off x="2566988" y="2492376"/>
            <a:ext cx="1141412" cy="1101725"/>
          </a:xfrm>
          <a:prstGeom prst="ellipse">
            <a:avLst/>
          </a:prstGeom>
          <a:gradFill rotWithShape="0">
            <a:gsLst>
              <a:gs pos="0">
                <a:schemeClr val="bg2"/>
              </a:gs>
              <a:gs pos="100000">
                <a:srgbClr val="92D05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/>
            <a:r>
              <a:rPr lang="zh-TW" altLang="en-US" sz="24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藝術群</a:t>
            </a:r>
          </a:p>
        </p:txBody>
      </p:sp>
      <p:sp>
        <p:nvSpPr>
          <p:cNvPr id="45" name="Oval 5">
            <a:extLst/>
          </p:cNvPr>
          <p:cNvSpPr>
            <a:spLocks noChangeArrowheads="1"/>
          </p:cNvSpPr>
          <p:nvPr/>
        </p:nvSpPr>
        <p:spPr bwMode="gray">
          <a:xfrm>
            <a:off x="1784350" y="3429001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rgbClr val="0099CC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水產群</a:t>
            </a:r>
          </a:p>
        </p:txBody>
      </p:sp>
      <p:sp>
        <p:nvSpPr>
          <p:cNvPr id="46" name="Oval 5">
            <a:extLst/>
          </p:cNvPr>
          <p:cNvSpPr>
            <a:spLocks noChangeArrowheads="1"/>
          </p:cNvSpPr>
          <p:nvPr/>
        </p:nvSpPr>
        <p:spPr bwMode="gray">
          <a:xfrm>
            <a:off x="1712913" y="4559301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海事群</a:t>
            </a:r>
          </a:p>
        </p:txBody>
      </p:sp>
      <p:sp>
        <p:nvSpPr>
          <p:cNvPr id="51" name="Oval 9">
            <a:extLst/>
          </p:cNvPr>
          <p:cNvSpPr>
            <a:spLocks noChangeArrowheads="1"/>
          </p:cNvSpPr>
          <p:nvPr/>
        </p:nvSpPr>
        <p:spPr bwMode="gray">
          <a:xfrm>
            <a:off x="2522538" y="5349876"/>
            <a:ext cx="1079500" cy="1103313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bg2">
                  <a:lumMod val="50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餐旅群</a:t>
            </a:r>
          </a:p>
        </p:txBody>
      </p:sp>
      <p:sp>
        <p:nvSpPr>
          <p:cNvPr id="52" name="Oval 5"/>
          <p:cNvSpPr>
            <a:spLocks noChangeArrowheads="1"/>
          </p:cNvSpPr>
          <p:nvPr/>
        </p:nvSpPr>
        <p:spPr bwMode="gray">
          <a:xfrm>
            <a:off x="3617913" y="5711826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B05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/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家政群</a:t>
            </a:r>
          </a:p>
        </p:txBody>
      </p:sp>
      <p:sp>
        <p:nvSpPr>
          <p:cNvPr id="54" name="Oval 5">
            <a:extLst/>
          </p:cNvPr>
          <p:cNvSpPr>
            <a:spLocks noChangeArrowheads="1"/>
          </p:cNvSpPr>
          <p:nvPr/>
        </p:nvSpPr>
        <p:spPr bwMode="gray">
          <a:xfrm>
            <a:off x="4891088" y="5856289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9933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食品群</a:t>
            </a:r>
          </a:p>
        </p:txBody>
      </p:sp>
      <p:sp>
        <p:nvSpPr>
          <p:cNvPr id="55" name="Oval 5">
            <a:extLst/>
          </p:cNvPr>
          <p:cNvSpPr>
            <a:spLocks noChangeArrowheads="1"/>
          </p:cNvSpPr>
          <p:nvPr/>
        </p:nvSpPr>
        <p:spPr bwMode="gray">
          <a:xfrm>
            <a:off x="8553450" y="4508501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FFC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外語群</a:t>
            </a:r>
          </a:p>
        </p:txBody>
      </p:sp>
      <p:sp>
        <p:nvSpPr>
          <p:cNvPr id="75788" name="矩形 11"/>
          <p:cNvSpPr>
            <a:spLocks noChangeArrowheads="1"/>
          </p:cNvSpPr>
          <p:nvPr/>
        </p:nvSpPr>
        <p:spPr bwMode="auto">
          <a:xfrm>
            <a:off x="1524000" y="790575"/>
            <a:ext cx="9144000" cy="838200"/>
          </a:xfrm>
          <a:prstGeom prst="rect">
            <a:avLst/>
          </a:prstGeom>
          <a:solidFill>
            <a:srgbClr val="CCECFF"/>
          </a:solidFill>
          <a:ln w="25400" algn="ctr">
            <a:solidFill>
              <a:srgbClr val="00B0F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生涯試探活動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⊙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認識職業學校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15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群別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⊙</a:t>
            </a:r>
            <a:endParaRPr lang="zh-TW" altLang="zh-TW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75789" name="群組 1"/>
          <p:cNvGrpSpPr>
            <a:grpSpLocks/>
          </p:cNvGrpSpPr>
          <p:nvPr/>
        </p:nvGrpSpPr>
        <p:grpSpPr bwMode="auto">
          <a:xfrm>
            <a:off x="2790825" y="2660651"/>
            <a:ext cx="6364288" cy="3222625"/>
            <a:chOff x="1267252" y="2659875"/>
            <a:chExt cx="6363198" cy="3222740"/>
          </a:xfrm>
        </p:grpSpPr>
        <p:sp>
          <p:nvSpPr>
            <p:cNvPr id="75798" name="AutoShape 6"/>
            <p:cNvSpPr>
              <a:spLocks noChangeArrowheads="1"/>
            </p:cNvSpPr>
            <p:nvPr/>
          </p:nvSpPr>
          <p:spPr bwMode="gray">
            <a:xfrm rot="-9207706">
              <a:off x="2047621" y="3669885"/>
              <a:ext cx="1245521" cy="216332"/>
            </a:xfrm>
            <a:prstGeom prst="rightArrow">
              <a:avLst>
                <a:gd name="adj1" fmla="val 35167"/>
                <a:gd name="adj2" fmla="val 111018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799" name="Oval 26"/>
            <p:cNvSpPr>
              <a:spLocks noChangeArrowheads="1"/>
            </p:cNvSpPr>
            <p:nvPr/>
          </p:nvSpPr>
          <p:spPr bwMode="gray">
            <a:xfrm>
              <a:off x="3484610" y="3833089"/>
              <a:ext cx="1593577" cy="822334"/>
            </a:xfrm>
            <a:prstGeom prst="ellipse">
              <a:avLst/>
            </a:prstGeom>
            <a:solidFill>
              <a:srgbClr val="0070C0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75800" name="Group 28"/>
            <p:cNvGrpSpPr>
              <a:grpSpLocks/>
            </p:cNvGrpSpPr>
            <p:nvPr/>
          </p:nvGrpSpPr>
          <p:grpSpPr bwMode="auto">
            <a:xfrm>
              <a:off x="3574119" y="3431790"/>
              <a:ext cx="1387420" cy="1684077"/>
              <a:chOff x="4166" y="1706"/>
              <a:chExt cx="1252" cy="1252"/>
            </a:xfrm>
          </p:grpSpPr>
          <p:sp>
            <p:nvSpPr>
              <p:cNvPr id="75816" name="Oval 29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zh-TW" altLang="en-US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5817" name="Oval 30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zh-TW" altLang="en-US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5818" name="Oval 31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zh-TW" altLang="en-US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75801" name="Text Box 33"/>
            <p:cNvSpPr txBox="1">
              <a:spLocks noChangeArrowheads="1"/>
            </p:cNvSpPr>
            <p:nvPr/>
          </p:nvSpPr>
          <p:spPr bwMode="gray">
            <a:xfrm>
              <a:off x="3767136" y="3790215"/>
              <a:ext cx="996780" cy="1066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zh-TW" altLang="en-US" b="1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</a:rPr>
                <a:t>職業</a:t>
              </a:r>
              <a:endParaRPr lang="en-US" altLang="zh-TW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algn="ctr"/>
              <a:r>
                <a:rPr lang="zh-TW" altLang="en-US" b="1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</a:rPr>
                <a:t>學校</a:t>
              </a:r>
              <a:endParaRPr lang="en-US" altLang="zh-TW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2" name="AutoShape 6"/>
            <p:cNvSpPr>
              <a:spLocks noChangeArrowheads="1"/>
            </p:cNvSpPr>
            <p:nvPr/>
          </p:nvSpPr>
          <p:spPr bwMode="gray">
            <a:xfrm rot="-10468005">
              <a:off x="1398992" y="4042637"/>
              <a:ext cx="1739602" cy="261946"/>
            </a:xfrm>
            <a:prstGeom prst="rightArrow">
              <a:avLst>
                <a:gd name="adj1" fmla="val 35167"/>
                <a:gd name="adj2" fmla="val 111023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3" name="AutoShape 6"/>
            <p:cNvSpPr>
              <a:spLocks noChangeArrowheads="1"/>
            </p:cNvSpPr>
            <p:nvPr/>
          </p:nvSpPr>
          <p:spPr bwMode="gray">
            <a:xfrm rot="9949800">
              <a:off x="1267252" y="4542717"/>
              <a:ext cx="1963402" cy="306399"/>
            </a:xfrm>
            <a:prstGeom prst="rightArrow">
              <a:avLst>
                <a:gd name="adj1" fmla="val 35167"/>
                <a:gd name="adj2" fmla="val 111042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4" name="AutoShape 6"/>
            <p:cNvSpPr>
              <a:spLocks noChangeArrowheads="1"/>
            </p:cNvSpPr>
            <p:nvPr/>
          </p:nvSpPr>
          <p:spPr bwMode="gray">
            <a:xfrm rot="8936425">
              <a:off x="1862463" y="5057086"/>
              <a:ext cx="1557070" cy="228608"/>
            </a:xfrm>
            <a:prstGeom prst="rightArrow">
              <a:avLst>
                <a:gd name="adj1" fmla="val 35167"/>
                <a:gd name="adj2" fmla="val 111027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5" name="AutoShape 6"/>
            <p:cNvSpPr>
              <a:spLocks noChangeArrowheads="1"/>
            </p:cNvSpPr>
            <p:nvPr/>
          </p:nvSpPr>
          <p:spPr bwMode="gray">
            <a:xfrm rot="7382279">
              <a:off x="2746457" y="5295249"/>
              <a:ext cx="885857" cy="288876"/>
            </a:xfrm>
            <a:prstGeom prst="rightArrow">
              <a:avLst>
                <a:gd name="adj1" fmla="val 35167"/>
                <a:gd name="adj2" fmla="val 111035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6" name="AutoShape 6"/>
            <p:cNvSpPr>
              <a:spLocks noChangeArrowheads="1"/>
            </p:cNvSpPr>
            <p:nvPr/>
          </p:nvSpPr>
          <p:spPr bwMode="gray">
            <a:xfrm rot="6056444">
              <a:off x="3757558" y="5436546"/>
              <a:ext cx="535006" cy="325381"/>
            </a:xfrm>
            <a:prstGeom prst="rightArrow">
              <a:avLst>
                <a:gd name="adj1" fmla="val 35167"/>
                <a:gd name="adj2" fmla="val 111032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7" name="AutoShape 6"/>
            <p:cNvSpPr>
              <a:spLocks noChangeArrowheads="1"/>
            </p:cNvSpPr>
            <p:nvPr/>
          </p:nvSpPr>
          <p:spPr bwMode="gray">
            <a:xfrm rot="3102181">
              <a:off x="4716250" y="5334940"/>
              <a:ext cx="473092" cy="307922"/>
            </a:xfrm>
            <a:prstGeom prst="rightArrow">
              <a:avLst>
                <a:gd name="adj1" fmla="val 35167"/>
                <a:gd name="adj2" fmla="val 111026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8" name="AutoShape 6"/>
            <p:cNvSpPr>
              <a:spLocks noChangeArrowheads="1"/>
            </p:cNvSpPr>
            <p:nvPr/>
          </p:nvSpPr>
          <p:spPr bwMode="gray">
            <a:xfrm rot="2067505">
              <a:off x="5043268" y="4984058"/>
              <a:ext cx="1211055" cy="334975"/>
            </a:xfrm>
            <a:prstGeom prst="rightArrow">
              <a:avLst>
                <a:gd name="adj1" fmla="val 35167"/>
                <a:gd name="adj2" fmla="val 111022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9" name="AutoShape 6"/>
            <p:cNvSpPr>
              <a:spLocks noChangeArrowheads="1"/>
            </p:cNvSpPr>
            <p:nvPr/>
          </p:nvSpPr>
          <p:spPr bwMode="gray">
            <a:xfrm rot="871503">
              <a:off x="5286114" y="4450639"/>
              <a:ext cx="1841185" cy="306399"/>
            </a:xfrm>
            <a:prstGeom prst="rightArrow">
              <a:avLst>
                <a:gd name="adj1" fmla="val 35167"/>
                <a:gd name="adj2" fmla="val 111029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10" name="AutoShape 6"/>
            <p:cNvSpPr>
              <a:spLocks noChangeArrowheads="1"/>
            </p:cNvSpPr>
            <p:nvPr/>
          </p:nvSpPr>
          <p:spPr bwMode="gray">
            <a:xfrm>
              <a:off x="5314684" y="3917220"/>
              <a:ext cx="2315766" cy="327037"/>
            </a:xfrm>
            <a:prstGeom prst="rightArrow">
              <a:avLst>
                <a:gd name="adj1" fmla="val 35167"/>
                <a:gd name="adj2" fmla="val 111035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11" name="AutoShape 6"/>
            <p:cNvSpPr>
              <a:spLocks noChangeArrowheads="1"/>
            </p:cNvSpPr>
            <p:nvPr/>
          </p:nvSpPr>
          <p:spPr bwMode="gray">
            <a:xfrm rot="-909172">
              <a:off x="5263892" y="3488580"/>
              <a:ext cx="1696747" cy="361963"/>
            </a:xfrm>
            <a:prstGeom prst="rightArrow">
              <a:avLst>
                <a:gd name="adj1" fmla="val 35167"/>
                <a:gd name="adj2" fmla="val 111027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12" name="AutoShape 6"/>
            <p:cNvSpPr>
              <a:spLocks noChangeArrowheads="1"/>
            </p:cNvSpPr>
            <p:nvPr/>
          </p:nvSpPr>
          <p:spPr bwMode="gray">
            <a:xfrm rot="-2102198">
              <a:off x="5071838" y="3139317"/>
              <a:ext cx="1011064" cy="301636"/>
            </a:xfrm>
            <a:prstGeom prst="rightArrow">
              <a:avLst>
                <a:gd name="adj1" fmla="val 35167"/>
                <a:gd name="adj2" fmla="val 111033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13" name="AutoShape 6"/>
            <p:cNvSpPr>
              <a:spLocks noChangeArrowheads="1"/>
            </p:cNvSpPr>
            <p:nvPr/>
          </p:nvSpPr>
          <p:spPr bwMode="gray">
            <a:xfrm rot="-3694956">
              <a:off x="4653541" y="2787709"/>
              <a:ext cx="598509" cy="342841"/>
            </a:xfrm>
            <a:prstGeom prst="rightArrow">
              <a:avLst>
                <a:gd name="adj1" fmla="val 35167"/>
                <a:gd name="adj2" fmla="val 111032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14" name="AutoShape 6"/>
            <p:cNvSpPr>
              <a:spLocks noChangeArrowheads="1"/>
            </p:cNvSpPr>
            <p:nvPr/>
          </p:nvSpPr>
          <p:spPr bwMode="gray">
            <a:xfrm rot="-6332387">
              <a:off x="3813108" y="2767869"/>
              <a:ext cx="563583" cy="385697"/>
            </a:xfrm>
            <a:prstGeom prst="rightArrow">
              <a:avLst>
                <a:gd name="adj1" fmla="val 35167"/>
                <a:gd name="adj2" fmla="val 111031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15" name="AutoShape 6"/>
            <p:cNvSpPr>
              <a:spLocks noChangeArrowheads="1"/>
            </p:cNvSpPr>
            <p:nvPr/>
          </p:nvSpPr>
          <p:spPr bwMode="gray">
            <a:xfrm rot="-7860206">
              <a:off x="2945678" y="3086171"/>
              <a:ext cx="650898" cy="350778"/>
            </a:xfrm>
            <a:prstGeom prst="rightArrow">
              <a:avLst>
                <a:gd name="adj1" fmla="val 35167"/>
                <a:gd name="adj2" fmla="val 111026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40" name="Oval 9"/>
          <p:cNvSpPr>
            <a:spLocks noChangeArrowheads="1"/>
          </p:cNvSpPr>
          <p:nvPr/>
        </p:nvSpPr>
        <p:spPr bwMode="gray">
          <a:xfrm>
            <a:off x="6169025" y="1628776"/>
            <a:ext cx="1079500" cy="1103313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7030A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/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電機與</a:t>
            </a:r>
            <a:endParaRPr lang="en-US" altLang="zh-TW" sz="2400" b="1" dirty="0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/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電子群</a:t>
            </a:r>
          </a:p>
        </p:txBody>
      </p:sp>
      <p:sp>
        <p:nvSpPr>
          <p:cNvPr id="39" name="Oval 9">
            <a:extLst/>
          </p:cNvPr>
          <p:cNvSpPr>
            <a:spLocks noChangeArrowheads="1"/>
          </p:cNvSpPr>
          <p:nvPr/>
        </p:nvSpPr>
        <p:spPr bwMode="gray">
          <a:xfrm>
            <a:off x="7319963" y="1989138"/>
            <a:ext cx="1079500" cy="1103312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土木與</a:t>
            </a:r>
            <a:endParaRPr lang="en-US" altLang="zh-TW" sz="2400" b="1" dirty="0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建築群</a:t>
            </a:r>
          </a:p>
        </p:txBody>
      </p:sp>
      <p:sp>
        <p:nvSpPr>
          <p:cNvPr id="43" name="Oval 7"/>
          <p:cNvSpPr>
            <a:spLocks noChangeArrowheads="1"/>
          </p:cNvSpPr>
          <p:nvPr/>
        </p:nvSpPr>
        <p:spPr bwMode="gray">
          <a:xfrm>
            <a:off x="8339138" y="2614614"/>
            <a:ext cx="1141412" cy="11017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/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化工群</a:t>
            </a:r>
          </a:p>
        </p:txBody>
      </p:sp>
      <p:sp>
        <p:nvSpPr>
          <p:cNvPr id="53" name="Oval 9">
            <a:extLst/>
          </p:cNvPr>
          <p:cNvSpPr>
            <a:spLocks noChangeArrowheads="1"/>
          </p:cNvSpPr>
          <p:nvPr/>
        </p:nvSpPr>
        <p:spPr bwMode="gray">
          <a:xfrm>
            <a:off x="9120188" y="3429001"/>
            <a:ext cx="1079500" cy="1103313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00B05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商業與</a:t>
            </a:r>
            <a:endParaRPr lang="en-US" altLang="zh-TW" sz="2400" b="1" dirty="0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管理群</a:t>
            </a:r>
          </a:p>
        </p:txBody>
      </p:sp>
      <p:sp>
        <p:nvSpPr>
          <p:cNvPr id="50" name="Oval 9"/>
          <p:cNvSpPr>
            <a:spLocks noChangeArrowheads="1"/>
          </p:cNvSpPr>
          <p:nvPr/>
        </p:nvSpPr>
        <p:spPr bwMode="gray">
          <a:xfrm>
            <a:off x="6299200" y="5661026"/>
            <a:ext cx="1079500" cy="11033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C0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/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農業群</a:t>
            </a:r>
          </a:p>
        </p:txBody>
      </p:sp>
      <p:sp>
        <p:nvSpPr>
          <p:cNvPr id="48" name="Oval 9">
            <a:extLst/>
          </p:cNvPr>
          <p:cNvSpPr>
            <a:spLocks noChangeArrowheads="1"/>
          </p:cNvSpPr>
          <p:nvPr/>
        </p:nvSpPr>
        <p:spPr bwMode="gray">
          <a:xfrm>
            <a:off x="7537450" y="5229226"/>
            <a:ext cx="1079500" cy="1103313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設計群</a:t>
            </a:r>
          </a:p>
        </p:txBody>
      </p:sp>
      <p:sp>
        <p:nvSpPr>
          <p:cNvPr id="41" name="Oval 6">
            <a:extLst/>
          </p:cNvPr>
          <p:cNvSpPr>
            <a:spLocks noChangeArrowheads="1"/>
          </p:cNvSpPr>
          <p:nvPr/>
        </p:nvSpPr>
        <p:spPr bwMode="gray">
          <a:xfrm>
            <a:off x="4883151" y="1628776"/>
            <a:ext cx="1141413" cy="1101725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accent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動力</a:t>
            </a:r>
            <a:endParaRPr lang="en-US" altLang="zh-TW" sz="2400" b="1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24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機械群</a:t>
            </a:r>
          </a:p>
        </p:txBody>
      </p:sp>
      <p:sp>
        <p:nvSpPr>
          <p:cNvPr id="42" name="Oval 6">
            <a:extLst/>
          </p:cNvPr>
          <p:cNvSpPr>
            <a:spLocks noChangeArrowheads="1"/>
          </p:cNvSpPr>
          <p:nvPr/>
        </p:nvSpPr>
        <p:spPr bwMode="gray">
          <a:xfrm>
            <a:off x="3659188" y="2039939"/>
            <a:ext cx="1141412" cy="1101725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D60093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機械群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51" grpId="0" animBg="1"/>
      <p:bldP spid="52" grpId="0" animBg="1"/>
      <p:bldP spid="54" grpId="0" animBg="1"/>
      <p:bldP spid="55" grpId="0" animBg="1"/>
      <p:bldP spid="40" grpId="0" animBg="1"/>
      <p:bldP spid="39" grpId="0" animBg="1"/>
      <p:bldP spid="43" grpId="0" animBg="1"/>
      <p:bldP spid="53" grpId="0" animBg="1"/>
      <p:bldP spid="50" grpId="0" animBg="1"/>
      <p:bldP spid="48" grpId="0" animBg="1"/>
      <p:bldP spid="41" grpId="0" animBg="1"/>
      <p:bldP spid="4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矩形 11"/>
          <p:cNvSpPr>
            <a:spLocks noChangeArrowheads="1"/>
          </p:cNvSpPr>
          <p:nvPr/>
        </p:nvSpPr>
        <p:spPr bwMode="auto">
          <a:xfrm>
            <a:off x="1556936" y="469499"/>
            <a:ext cx="9144000" cy="785812"/>
          </a:xfrm>
          <a:prstGeom prst="rect">
            <a:avLst/>
          </a:prstGeom>
          <a:solidFill>
            <a:srgbClr val="CCECFF"/>
          </a:solidFill>
          <a:ln w="25400" algn="ctr">
            <a:solidFill>
              <a:srgbClr val="00B0F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生涯試探活動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⊙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認識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升學進路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⊙</a:t>
            </a:r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6803" name="矩形 10"/>
          <p:cNvSpPr>
            <a:spLocks noChangeArrowheads="1"/>
          </p:cNvSpPr>
          <p:nvPr/>
        </p:nvSpPr>
        <p:spPr bwMode="auto">
          <a:xfrm>
            <a:off x="3666601" y="6221321"/>
            <a:ext cx="51090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TW" altLang="zh-TW" b="1" dirty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國中畢業生升學進路階梯圖</a:t>
            </a:r>
            <a:endParaRPr lang="zh-TW" altLang="en-US" b="1" dirty="0">
              <a:solidFill>
                <a:schemeClr val="hlink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6804" name="圖片 2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0239" y="2266951"/>
            <a:ext cx="96837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群組 62"/>
          <p:cNvGrpSpPr>
            <a:grpSpLocks/>
          </p:cNvGrpSpPr>
          <p:nvPr/>
        </p:nvGrpSpPr>
        <p:grpSpPr bwMode="auto">
          <a:xfrm>
            <a:off x="1556936" y="909637"/>
            <a:ext cx="8784903" cy="5233989"/>
            <a:chOff x="468313" y="1460500"/>
            <a:chExt cx="8223250" cy="5186363"/>
          </a:xfrm>
        </p:grpSpPr>
        <p:grpSp>
          <p:nvGrpSpPr>
            <p:cNvPr id="76806" name="群組 49"/>
            <p:cNvGrpSpPr>
              <a:grpSpLocks/>
            </p:cNvGrpSpPr>
            <p:nvPr/>
          </p:nvGrpSpPr>
          <p:grpSpPr bwMode="auto">
            <a:xfrm>
              <a:off x="468313" y="1460500"/>
              <a:ext cx="8223250" cy="5186363"/>
              <a:chOff x="33757" y="487870"/>
              <a:chExt cx="9002739" cy="5920028"/>
            </a:xfrm>
          </p:grpSpPr>
          <p:pic>
            <p:nvPicPr>
              <p:cNvPr id="76815" name="Picture 2" descr="0419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644612" y="3953801"/>
                <a:ext cx="3763592" cy="18881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0" name="矩形 69">
                <a:extLst/>
              </p:cNvPr>
              <p:cNvSpPr/>
              <p:nvPr/>
            </p:nvSpPr>
            <p:spPr bwMode="auto">
              <a:xfrm>
                <a:off x="35700" y="5904501"/>
                <a:ext cx="4464457" cy="503397"/>
              </a:xfrm>
              <a:prstGeom prst="rect">
                <a:avLst/>
              </a:prstGeom>
              <a:gradFill>
                <a:gsLst>
                  <a:gs pos="0">
                    <a:srgbClr val="FFFF00"/>
                  </a:gs>
                  <a:gs pos="100000">
                    <a:srgbClr val="FFC000"/>
                  </a:gs>
                </a:gsLst>
                <a:lin ang="0" scaled="0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algn="ctr" eaLnBrk="1" hangingPunct="1">
                  <a:defRPr/>
                </a:pPr>
                <a:r>
                  <a:rPr lang="zh-TW" altLang="en-US" sz="2000" dirty="0">
                    <a:latin typeface="微軟正黑體" pitchFamily="34" charset="-120"/>
                    <a:ea typeface="微軟正黑體" pitchFamily="34" charset="-120"/>
                  </a:rPr>
                  <a:t>進高中</a:t>
                </a:r>
              </a:p>
            </p:txBody>
          </p:sp>
          <p:sp>
            <p:nvSpPr>
              <p:cNvPr id="71" name="矩形 70">
                <a:extLst/>
              </p:cNvPr>
              <p:cNvSpPr/>
              <p:nvPr/>
            </p:nvSpPr>
            <p:spPr bwMode="auto">
              <a:xfrm>
                <a:off x="4500157" y="5904501"/>
                <a:ext cx="4536339" cy="503397"/>
              </a:xfrm>
              <a:prstGeom prst="rect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lin ang="0" scaled="0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algn="ctr" eaLnBrk="1" hangingPunct="1">
                  <a:defRPr/>
                </a:pPr>
                <a:r>
                  <a:rPr lang="zh-TW" altLang="en-US" sz="2000" dirty="0">
                    <a:latin typeface="微軟正黑體" pitchFamily="34" charset="-120"/>
                    <a:ea typeface="微軟正黑體" pitchFamily="34" charset="-120"/>
                  </a:rPr>
                  <a:t>選技職</a:t>
                </a:r>
              </a:p>
            </p:txBody>
          </p:sp>
          <p:sp>
            <p:nvSpPr>
              <p:cNvPr id="72" name="向上箭號 2">
                <a:extLst/>
              </p:cNvPr>
              <p:cNvSpPr/>
              <p:nvPr/>
            </p:nvSpPr>
            <p:spPr bwMode="auto">
              <a:xfrm>
                <a:off x="3363644" y="1484432"/>
                <a:ext cx="2271084" cy="4393466"/>
              </a:xfrm>
              <a:custGeom>
                <a:avLst/>
                <a:gdLst>
                  <a:gd name="connsiteX0" fmla="*/ 0 w 2592288"/>
                  <a:gd name="connsiteY0" fmla="*/ 1246709 h 4392488"/>
                  <a:gd name="connsiteX1" fmla="*/ 1296144 w 2592288"/>
                  <a:gd name="connsiteY1" fmla="*/ 0 h 4392488"/>
                  <a:gd name="connsiteX2" fmla="*/ 2592288 w 2592288"/>
                  <a:gd name="connsiteY2" fmla="*/ 1246709 h 4392488"/>
                  <a:gd name="connsiteX3" fmla="*/ 1944216 w 2592288"/>
                  <a:gd name="connsiteY3" fmla="*/ 1246709 h 4392488"/>
                  <a:gd name="connsiteX4" fmla="*/ 1944216 w 2592288"/>
                  <a:gd name="connsiteY4" fmla="*/ 4392488 h 4392488"/>
                  <a:gd name="connsiteX5" fmla="*/ 648072 w 2592288"/>
                  <a:gd name="connsiteY5" fmla="*/ 4392488 h 4392488"/>
                  <a:gd name="connsiteX6" fmla="*/ 648072 w 2592288"/>
                  <a:gd name="connsiteY6" fmla="*/ 1246709 h 4392488"/>
                  <a:gd name="connsiteX7" fmla="*/ 0 w 2592288"/>
                  <a:gd name="connsiteY7" fmla="*/ 1246709 h 4392488"/>
                  <a:gd name="connsiteX0" fmla="*/ 0 w 2431650"/>
                  <a:gd name="connsiteY0" fmla="*/ 1259066 h 4392488"/>
                  <a:gd name="connsiteX1" fmla="*/ 1135506 w 2431650"/>
                  <a:gd name="connsiteY1" fmla="*/ 0 h 4392488"/>
                  <a:gd name="connsiteX2" fmla="*/ 2431650 w 2431650"/>
                  <a:gd name="connsiteY2" fmla="*/ 1246709 h 4392488"/>
                  <a:gd name="connsiteX3" fmla="*/ 1783578 w 2431650"/>
                  <a:gd name="connsiteY3" fmla="*/ 1246709 h 4392488"/>
                  <a:gd name="connsiteX4" fmla="*/ 1783578 w 2431650"/>
                  <a:gd name="connsiteY4" fmla="*/ 4392488 h 4392488"/>
                  <a:gd name="connsiteX5" fmla="*/ 487434 w 2431650"/>
                  <a:gd name="connsiteY5" fmla="*/ 4392488 h 4392488"/>
                  <a:gd name="connsiteX6" fmla="*/ 487434 w 2431650"/>
                  <a:gd name="connsiteY6" fmla="*/ 1246709 h 4392488"/>
                  <a:gd name="connsiteX7" fmla="*/ 0 w 2431650"/>
                  <a:gd name="connsiteY7" fmla="*/ 1259066 h 4392488"/>
                  <a:gd name="connsiteX0" fmla="*/ 0 w 2308082"/>
                  <a:gd name="connsiteY0" fmla="*/ 1259066 h 4392488"/>
                  <a:gd name="connsiteX1" fmla="*/ 1135506 w 2308082"/>
                  <a:gd name="connsiteY1" fmla="*/ 0 h 4392488"/>
                  <a:gd name="connsiteX2" fmla="*/ 2308082 w 2308082"/>
                  <a:gd name="connsiteY2" fmla="*/ 1259066 h 4392488"/>
                  <a:gd name="connsiteX3" fmla="*/ 1783578 w 2308082"/>
                  <a:gd name="connsiteY3" fmla="*/ 1246709 h 4392488"/>
                  <a:gd name="connsiteX4" fmla="*/ 1783578 w 2308082"/>
                  <a:gd name="connsiteY4" fmla="*/ 4392488 h 4392488"/>
                  <a:gd name="connsiteX5" fmla="*/ 487434 w 2308082"/>
                  <a:gd name="connsiteY5" fmla="*/ 4392488 h 4392488"/>
                  <a:gd name="connsiteX6" fmla="*/ 487434 w 2308082"/>
                  <a:gd name="connsiteY6" fmla="*/ 1246709 h 4392488"/>
                  <a:gd name="connsiteX7" fmla="*/ 0 w 2308082"/>
                  <a:gd name="connsiteY7" fmla="*/ 1259066 h 4392488"/>
                  <a:gd name="connsiteX0" fmla="*/ 0 w 2271012"/>
                  <a:gd name="connsiteY0" fmla="*/ 1259066 h 4392488"/>
                  <a:gd name="connsiteX1" fmla="*/ 1135506 w 2271012"/>
                  <a:gd name="connsiteY1" fmla="*/ 0 h 4392488"/>
                  <a:gd name="connsiteX2" fmla="*/ 2271012 w 2271012"/>
                  <a:gd name="connsiteY2" fmla="*/ 1246709 h 4392488"/>
                  <a:gd name="connsiteX3" fmla="*/ 1783578 w 2271012"/>
                  <a:gd name="connsiteY3" fmla="*/ 1246709 h 4392488"/>
                  <a:gd name="connsiteX4" fmla="*/ 1783578 w 2271012"/>
                  <a:gd name="connsiteY4" fmla="*/ 4392488 h 4392488"/>
                  <a:gd name="connsiteX5" fmla="*/ 487434 w 2271012"/>
                  <a:gd name="connsiteY5" fmla="*/ 4392488 h 4392488"/>
                  <a:gd name="connsiteX6" fmla="*/ 487434 w 2271012"/>
                  <a:gd name="connsiteY6" fmla="*/ 1246709 h 4392488"/>
                  <a:gd name="connsiteX7" fmla="*/ 0 w 2271012"/>
                  <a:gd name="connsiteY7" fmla="*/ 1259066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1012" h="4392488">
                    <a:moveTo>
                      <a:pt x="0" y="1259066"/>
                    </a:moveTo>
                    <a:lnTo>
                      <a:pt x="1135506" y="0"/>
                    </a:lnTo>
                    <a:lnTo>
                      <a:pt x="2271012" y="1246709"/>
                    </a:lnTo>
                    <a:lnTo>
                      <a:pt x="1783578" y="1246709"/>
                    </a:lnTo>
                    <a:lnTo>
                      <a:pt x="1783578" y="4392488"/>
                    </a:lnTo>
                    <a:lnTo>
                      <a:pt x="487434" y="4392488"/>
                    </a:lnTo>
                    <a:lnTo>
                      <a:pt x="487434" y="1246709"/>
                    </a:lnTo>
                    <a:lnTo>
                      <a:pt x="0" y="1259066"/>
                    </a:lnTo>
                    <a:close/>
                  </a:path>
                </a:pathLst>
              </a:custGeom>
              <a:solidFill>
                <a:srgbClr val="FFCCFF"/>
              </a:solidFill>
              <a:ln w="38100" cap="flat" cmpd="sng" algn="ctr">
                <a:solidFill>
                  <a:srgbClr val="FF33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algn="ctr" eaLnBrk="1" hangingPunct="1">
                  <a:defRPr/>
                </a:pP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（博士班）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（碩士班）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科技大學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技術學院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一般大學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endParaRPr lang="zh-TW" altLang="en-US" sz="1400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19" name="矩形 3"/>
              <p:cNvSpPr>
                <a:spLocks noChangeArrowheads="1"/>
              </p:cNvSpPr>
              <p:nvPr/>
            </p:nvSpPr>
            <p:spPr bwMode="auto">
              <a:xfrm>
                <a:off x="2627784" y="3573016"/>
                <a:ext cx="1184495" cy="2304256"/>
              </a:xfrm>
              <a:prstGeom prst="rect">
                <a:avLst/>
              </a:prstGeom>
              <a:solidFill>
                <a:srgbClr val="FFFFCC"/>
              </a:solidFill>
              <a:ln w="38100" algn="ctr">
                <a:solidFill>
                  <a:srgbClr val="FFC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altLang="zh-TW" sz="16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 dirty="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一般大學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 dirty="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科技大學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 dirty="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技術學院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 dirty="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軍警學校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endParaRPr lang="zh-TW" altLang="en-US" sz="1600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20" name="矩形 7"/>
              <p:cNvSpPr>
                <a:spLocks noChangeArrowheads="1"/>
              </p:cNvSpPr>
              <p:nvPr/>
            </p:nvSpPr>
            <p:spPr bwMode="auto">
              <a:xfrm>
                <a:off x="5184068" y="3573017"/>
                <a:ext cx="1224136" cy="2330822"/>
              </a:xfrm>
              <a:prstGeom prst="rect">
                <a:avLst/>
              </a:prstGeom>
              <a:solidFill>
                <a:srgbClr val="FFFFCC"/>
              </a:solidFill>
              <a:ln w="38100" algn="ctr">
                <a:solidFill>
                  <a:srgbClr val="FFC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 dirty="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科技大學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 dirty="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技術學院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 dirty="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二專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 dirty="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一般大學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 dirty="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軍警校院</a:t>
                </a:r>
              </a:p>
            </p:txBody>
          </p:sp>
          <p:sp>
            <p:nvSpPr>
              <p:cNvPr id="75" name="矩形 74">
                <a:extLst/>
              </p:cNvPr>
              <p:cNvSpPr/>
              <p:nvPr/>
            </p:nvSpPr>
            <p:spPr bwMode="auto">
              <a:xfrm>
                <a:off x="1403402" y="4365663"/>
                <a:ext cx="1225879" cy="1512236"/>
              </a:xfrm>
              <a:prstGeom prst="rect">
                <a:avLst/>
              </a:prstGeom>
              <a:solidFill>
                <a:srgbClr val="CCFF99"/>
              </a:solidFill>
              <a:ln w="38100" cap="flat" cmpd="sng" algn="ctr">
                <a:solidFill>
                  <a:srgbClr val="92D05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US" altLang="zh-TW" sz="1200" dirty="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普通高中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en-US" altLang="zh-TW" sz="1200" dirty="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綜合高中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（學術學程）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en-US" altLang="zh-TW" sz="1200" dirty="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單科高中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en-US" altLang="zh-TW" sz="1200" dirty="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實驗高中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endParaRPr lang="zh-TW" altLang="en-US" sz="1600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" name="矩形 75">
                <a:extLst/>
              </p:cNvPr>
              <p:cNvSpPr/>
              <p:nvPr/>
            </p:nvSpPr>
            <p:spPr bwMode="auto">
              <a:xfrm>
                <a:off x="179464" y="5229213"/>
                <a:ext cx="1223937" cy="64868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81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US" altLang="zh-TW" sz="1200" dirty="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國中畢業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7" name="矩形 76">
                <a:extLst/>
              </p:cNvPr>
              <p:cNvSpPr/>
              <p:nvPr/>
            </p:nvSpPr>
            <p:spPr bwMode="auto">
              <a:xfrm>
                <a:off x="6442915" y="4365663"/>
                <a:ext cx="1225879" cy="1512236"/>
              </a:xfrm>
              <a:prstGeom prst="rect">
                <a:avLst/>
              </a:prstGeom>
              <a:solidFill>
                <a:srgbClr val="CCFF99"/>
              </a:solidFill>
              <a:ln w="38100" cap="flat" cmpd="sng" algn="ctr">
                <a:solidFill>
                  <a:srgbClr val="92D05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anchor="ctr"/>
              <a:lstStyle/>
              <a:p>
                <a:pPr eaLnBrk="1" hangingPunct="1">
                  <a:defRPr/>
                </a:pPr>
                <a:r>
                  <a:rPr lang="en-US" altLang="zh-TW" sz="1100" dirty="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100" dirty="0">
                    <a:latin typeface="微軟正黑體" pitchFamily="34" charset="-120"/>
                    <a:ea typeface="微軟正黑體" pitchFamily="34" charset="-120"/>
                  </a:rPr>
                  <a:t>高職</a:t>
                </a:r>
                <a:endParaRPr lang="en-US" altLang="zh-TW" sz="11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r>
                  <a:rPr lang="en-US" altLang="zh-TW" sz="1100" dirty="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100" dirty="0">
                    <a:latin typeface="微軟正黑體" pitchFamily="34" charset="-120"/>
                    <a:ea typeface="微軟正黑體" pitchFamily="34" charset="-120"/>
                  </a:rPr>
                  <a:t>五專</a:t>
                </a:r>
                <a:endParaRPr lang="en-US" altLang="zh-TW" sz="11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r>
                  <a:rPr lang="en-US" altLang="zh-TW" sz="1100" dirty="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100" dirty="0">
                    <a:latin typeface="微軟正黑體" pitchFamily="34" charset="-120"/>
                    <a:ea typeface="微軟正黑體" pitchFamily="34" charset="-120"/>
                  </a:rPr>
                  <a:t>綜合高中</a:t>
                </a:r>
                <a:endParaRPr lang="en-US" altLang="zh-TW" sz="11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r>
                  <a:rPr lang="zh-TW" altLang="en-US" sz="1100" dirty="0">
                    <a:latin typeface="微軟正黑體" pitchFamily="34" charset="-120"/>
                    <a:ea typeface="微軟正黑體" pitchFamily="34" charset="-120"/>
                  </a:rPr>
                  <a:t>（專門學程）</a:t>
                </a:r>
                <a:endParaRPr lang="en-US" altLang="zh-TW" sz="11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r>
                  <a:rPr lang="en-US" altLang="zh-TW" sz="1100" dirty="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100" dirty="0">
                    <a:latin typeface="微軟正黑體" pitchFamily="34" charset="-120"/>
                    <a:ea typeface="微軟正黑體" pitchFamily="34" charset="-120"/>
                  </a:rPr>
                  <a:t>實用技能學程</a:t>
                </a:r>
                <a:endParaRPr lang="en-US" altLang="zh-TW" sz="11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r>
                  <a:rPr lang="en-US" altLang="zh-TW" sz="1100" dirty="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100" dirty="0">
                    <a:latin typeface="微軟正黑體" pitchFamily="34" charset="-120"/>
                    <a:ea typeface="微軟正黑體" pitchFamily="34" charset="-120"/>
                  </a:rPr>
                  <a:t>建教合作班</a:t>
                </a:r>
              </a:p>
            </p:txBody>
          </p:sp>
          <p:sp>
            <p:nvSpPr>
              <p:cNvPr id="78" name="矩形 77">
                <a:extLst/>
              </p:cNvPr>
              <p:cNvSpPr/>
              <p:nvPr/>
            </p:nvSpPr>
            <p:spPr bwMode="auto">
              <a:xfrm>
                <a:off x="7668795" y="5229213"/>
                <a:ext cx="1223937" cy="64868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81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US" altLang="zh-TW" sz="1200" dirty="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國中畢業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25" name="矩形 13"/>
              <p:cNvSpPr>
                <a:spLocks noChangeArrowheads="1"/>
              </p:cNvSpPr>
              <p:nvPr/>
            </p:nvSpPr>
            <p:spPr bwMode="auto">
              <a:xfrm>
                <a:off x="179512" y="4351711"/>
                <a:ext cx="864096" cy="504056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2000" dirty="0">
                    <a:latin typeface="微軟正黑體" pitchFamily="34" charset="-120"/>
                    <a:ea typeface="微軟正黑體" pitchFamily="34" charset="-120"/>
                  </a:rPr>
                  <a:t>國中</a:t>
                </a:r>
              </a:p>
            </p:txBody>
          </p:sp>
          <p:grpSp>
            <p:nvGrpSpPr>
              <p:cNvPr id="76826" name="群組 16"/>
              <p:cNvGrpSpPr>
                <a:grpSpLocks/>
              </p:cNvGrpSpPr>
              <p:nvPr/>
            </p:nvGrpSpPr>
            <p:grpSpPr bwMode="auto">
              <a:xfrm>
                <a:off x="33757" y="3476427"/>
                <a:ext cx="3780085" cy="2438008"/>
                <a:chOff x="33757" y="3476427"/>
                <a:chExt cx="3780085" cy="2438008"/>
              </a:xfrm>
            </p:grpSpPr>
            <p:sp>
              <p:nvSpPr>
                <p:cNvPr id="76848" name="矩形 15"/>
                <p:cNvSpPr>
                  <a:spLocks noChangeArrowheads="1"/>
                </p:cNvSpPr>
                <p:nvPr/>
              </p:nvSpPr>
              <p:spPr bwMode="auto">
                <a:xfrm>
                  <a:off x="34925" y="5131784"/>
                  <a:ext cx="140004" cy="782651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49" name="矩形 18"/>
                <p:cNvSpPr>
                  <a:spLocks noChangeArrowheads="1"/>
                </p:cNvSpPr>
                <p:nvPr/>
              </p:nvSpPr>
              <p:spPr bwMode="auto">
                <a:xfrm>
                  <a:off x="33757" y="5096788"/>
                  <a:ext cx="1256184" cy="130906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50" name="矩形 19"/>
                <p:cNvSpPr>
                  <a:spLocks noChangeArrowheads="1"/>
                </p:cNvSpPr>
                <p:nvPr/>
              </p:nvSpPr>
              <p:spPr bwMode="auto">
                <a:xfrm>
                  <a:off x="1291680" y="4273320"/>
                  <a:ext cx="111968" cy="922568"/>
                </a:xfrm>
                <a:prstGeom prst="rect">
                  <a:avLst/>
                </a:prstGeom>
                <a:solidFill>
                  <a:srgbClr val="92D05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51" name="矩形 20"/>
                <p:cNvSpPr>
                  <a:spLocks noChangeArrowheads="1"/>
                </p:cNvSpPr>
                <p:nvPr/>
              </p:nvSpPr>
              <p:spPr bwMode="auto">
                <a:xfrm>
                  <a:off x="1291680" y="4250258"/>
                  <a:ext cx="1205086" cy="101453"/>
                </a:xfrm>
                <a:prstGeom prst="rect">
                  <a:avLst/>
                </a:prstGeom>
                <a:solidFill>
                  <a:srgbClr val="92D05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52" name="矩形 21"/>
                <p:cNvSpPr>
                  <a:spLocks noChangeArrowheads="1"/>
                </p:cNvSpPr>
                <p:nvPr/>
              </p:nvSpPr>
              <p:spPr bwMode="auto">
                <a:xfrm>
                  <a:off x="2496766" y="3490913"/>
                  <a:ext cx="127372" cy="862012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53" name="矩形 22"/>
                <p:cNvSpPr>
                  <a:spLocks noChangeArrowheads="1"/>
                </p:cNvSpPr>
                <p:nvPr/>
              </p:nvSpPr>
              <p:spPr bwMode="auto">
                <a:xfrm>
                  <a:off x="2490788" y="3476427"/>
                  <a:ext cx="1323054" cy="96589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76827" name="群組 24"/>
              <p:cNvGrpSpPr>
                <a:grpSpLocks/>
              </p:cNvGrpSpPr>
              <p:nvPr/>
            </p:nvGrpSpPr>
            <p:grpSpPr bwMode="auto">
              <a:xfrm flipH="1">
                <a:off x="5184067" y="3476427"/>
                <a:ext cx="3812043" cy="2438008"/>
                <a:chOff x="33757" y="3476427"/>
                <a:chExt cx="3780085" cy="2438008"/>
              </a:xfrm>
            </p:grpSpPr>
            <p:sp>
              <p:nvSpPr>
                <p:cNvPr id="76842" name="矩形 25"/>
                <p:cNvSpPr>
                  <a:spLocks noChangeArrowheads="1"/>
                </p:cNvSpPr>
                <p:nvPr/>
              </p:nvSpPr>
              <p:spPr bwMode="auto">
                <a:xfrm>
                  <a:off x="34925" y="5131784"/>
                  <a:ext cx="140004" cy="782651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43" name="矩形 26"/>
                <p:cNvSpPr>
                  <a:spLocks noChangeArrowheads="1"/>
                </p:cNvSpPr>
                <p:nvPr/>
              </p:nvSpPr>
              <p:spPr bwMode="auto">
                <a:xfrm>
                  <a:off x="33757" y="5096788"/>
                  <a:ext cx="1256184" cy="130906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44" name="矩形 27"/>
                <p:cNvSpPr>
                  <a:spLocks noChangeArrowheads="1"/>
                </p:cNvSpPr>
                <p:nvPr/>
              </p:nvSpPr>
              <p:spPr bwMode="auto">
                <a:xfrm>
                  <a:off x="1291680" y="4273320"/>
                  <a:ext cx="111968" cy="922568"/>
                </a:xfrm>
                <a:prstGeom prst="rect">
                  <a:avLst/>
                </a:prstGeom>
                <a:solidFill>
                  <a:srgbClr val="92D05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45" name="矩形 28"/>
                <p:cNvSpPr>
                  <a:spLocks noChangeArrowheads="1"/>
                </p:cNvSpPr>
                <p:nvPr/>
              </p:nvSpPr>
              <p:spPr bwMode="auto">
                <a:xfrm>
                  <a:off x="1291680" y="4250258"/>
                  <a:ext cx="1205086" cy="101453"/>
                </a:xfrm>
                <a:prstGeom prst="rect">
                  <a:avLst/>
                </a:prstGeom>
                <a:solidFill>
                  <a:srgbClr val="92D05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46" name="矩形 29"/>
                <p:cNvSpPr>
                  <a:spLocks noChangeArrowheads="1"/>
                </p:cNvSpPr>
                <p:nvPr/>
              </p:nvSpPr>
              <p:spPr bwMode="auto">
                <a:xfrm>
                  <a:off x="2496766" y="3490913"/>
                  <a:ext cx="127372" cy="862012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47" name="矩形 30"/>
                <p:cNvSpPr>
                  <a:spLocks noChangeArrowheads="1"/>
                </p:cNvSpPr>
                <p:nvPr/>
              </p:nvSpPr>
              <p:spPr bwMode="auto">
                <a:xfrm>
                  <a:off x="2490788" y="3476427"/>
                  <a:ext cx="1323054" cy="96589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sp>
            <p:nvSpPr>
              <p:cNvPr id="76828" name="直角三角形 17"/>
              <p:cNvSpPr>
                <a:spLocks noChangeArrowheads="1"/>
              </p:cNvSpPr>
              <p:nvPr/>
            </p:nvSpPr>
            <p:spPr bwMode="auto">
              <a:xfrm>
                <a:off x="6588224" y="3921919"/>
                <a:ext cx="216024" cy="263165"/>
              </a:xfrm>
              <a:prstGeom prst="rtTriangle">
                <a:avLst/>
              </a:prstGeom>
              <a:gradFill rotWithShape="0">
                <a:gsLst>
                  <a:gs pos="0">
                    <a:srgbClr val="92D050"/>
                  </a:gs>
                  <a:gs pos="100000">
                    <a:srgbClr val="FFC000"/>
                  </a:gs>
                </a:gsLst>
                <a:lin ang="108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zh-TW" altLang="en-US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29" name="直角三角形 32"/>
              <p:cNvSpPr>
                <a:spLocks noChangeArrowheads="1"/>
              </p:cNvSpPr>
              <p:nvPr/>
            </p:nvSpPr>
            <p:spPr bwMode="auto">
              <a:xfrm flipH="1">
                <a:off x="2195735" y="3922133"/>
                <a:ext cx="218293" cy="263165"/>
              </a:xfrm>
              <a:prstGeom prst="rtTriangle">
                <a:avLst/>
              </a:prstGeom>
              <a:gradFill rotWithShape="0">
                <a:gsLst>
                  <a:gs pos="0">
                    <a:srgbClr val="92D050"/>
                  </a:gs>
                  <a:gs pos="100000">
                    <a:srgbClr val="FFC000"/>
                  </a:gs>
                </a:gsLst>
                <a:lin ang="108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zh-TW" altLang="en-US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30" name="直角三角形 33"/>
              <p:cNvSpPr>
                <a:spLocks noChangeArrowheads="1"/>
              </p:cNvSpPr>
              <p:nvPr/>
            </p:nvSpPr>
            <p:spPr bwMode="auto">
              <a:xfrm flipH="1">
                <a:off x="988462" y="4766296"/>
                <a:ext cx="218293" cy="263165"/>
              </a:xfrm>
              <a:prstGeom prst="rtTriangle">
                <a:avLst/>
              </a:prstGeom>
              <a:gradFill rotWithShape="0">
                <a:gsLst>
                  <a:gs pos="0">
                    <a:srgbClr val="00B0F0"/>
                  </a:gs>
                  <a:gs pos="100000">
                    <a:srgbClr val="92D050"/>
                  </a:gs>
                </a:gsLst>
                <a:lin ang="108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zh-TW" altLang="en-US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31" name="直角三角形 34"/>
              <p:cNvSpPr>
                <a:spLocks noChangeArrowheads="1"/>
              </p:cNvSpPr>
              <p:nvPr/>
            </p:nvSpPr>
            <p:spPr bwMode="auto">
              <a:xfrm>
                <a:off x="7812359" y="4769874"/>
                <a:ext cx="218457" cy="263165"/>
              </a:xfrm>
              <a:prstGeom prst="rtTriangle">
                <a:avLst/>
              </a:prstGeom>
              <a:gradFill rotWithShape="0">
                <a:gsLst>
                  <a:gs pos="0">
                    <a:srgbClr val="00B0F0"/>
                  </a:gs>
                  <a:gs pos="100000">
                    <a:srgbClr val="92D050"/>
                  </a:gs>
                </a:gsLst>
                <a:lin ang="108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zh-TW" altLang="en-US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32" name="矩形 35"/>
              <p:cNvSpPr>
                <a:spLocks noChangeArrowheads="1"/>
              </p:cNvSpPr>
              <p:nvPr/>
            </p:nvSpPr>
            <p:spPr bwMode="auto">
              <a:xfrm>
                <a:off x="1331639" y="3429000"/>
                <a:ext cx="864096" cy="504056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2000" dirty="0">
                    <a:latin typeface="微軟正黑體" pitchFamily="34" charset="-120"/>
                    <a:ea typeface="微軟正黑體" pitchFamily="34" charset="-120"/>
                  </a:rPr>
                  <a:t>高中</a:t>
                </a:r>
              </a:p>
            </p:txBody>
          </p:sp>
          <p:sp>
            <p:nvSpPr>
              <p:cNvPr id="76833" name="矩形 36"/>
              <p:cNvSpPr>
                <a:spLocks noChangeArrowheads="1"/>
              </p:cNvSpPr>
              <p:nvPr/>
            </p:nvSpPr>
            <p:spPr bwMode="auto">
              <a:xfrm>
                <a:off x="2509910" y="2759945"/>
                <a:ext cx="864096" cy="504056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2000" dirty="0">
                    <a:latin typeface="微軟正黑體" pitchFamily="34" charset="-120"/>
                    <a:ea typeface="微軟正黑體" pitchFamily="34" charset="-120"/>
                  </a:rPr>
                  <a:t>大學</a:t>
                </a:r>
              </a:p>
            </p:txBody>
          </p:sp>
          <p:sp>
            <p:nvSpPr>
              <p:cNvPr id="76834" name="矩形 37"/>
              <p:cNvSpPr>
                <a:spLocks noChangeArrowheads="1"/>
              </p:cNvSpPr>
              <p:nvPr/>
            </p:nvSpPr>
            <p:spPr bwMode="auto">
              <a:xfrm>
                <a:off x="7956376" y="4365104"/>
                <a:ext cx="864096" cy="504056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2000" dirty="0">
                    <a:latin typeface="微軟正黑體" pitchFamily="34" charset="-120"/>
                    <a:ea typeface="微軟正黑體" pitchFamily="34" charset="-120"/>
                  </a:rPr>
                  <a:t>國中</a:t>
                </a:r>
              </a:p>
            </p:txBody>
          </p:sp>
          <p:sp>
            <p:nvSpPr>
              <p:cNvPr id="76835" name="矩形 38"/>
              <p:cNvSpPr>
                <a:spLocks noChangeArrowheads="1"/>
              </p:cNvSpPr>
              <p:nvPr/>
            </p:nvSpPr>
            <p:spPr bwMode="auto">
              <a:xfrm>
                <a:off x="6804248" y="3442392"/>
                <a:ext cx="864096" cy="634679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1600" dirty="0">
                    <a:latin typeface="微軟正黑體" pitchFamily="34" charset="-120"/>
                    <a:ea typeface="微軟正黑體" pitchFamily="34" charset="-120"/>
                  </a:rPr>
                  <a:t>高職</a:t>
                </a:r>
                <a:r>
                  <a:rPr lang="en-US" altLang="zh-TW" sz="1600" dirty="0">
                    <a:latin typeface="微軟正黑體" pitchFamily="34" charset="-120"/>
                    <a:ea typeface="微軟正黑體" pitchFamily="34" charset="-120"/>
                  </a:rPr>
                  <a:t>/</a:t>
                </a:r>
                <a:r>
                  <a:rPr lang="zh-TW" altLang="en-US" sz="1600" dirty="0">
                    <a:latin typeface="微軟正黑體" pitchFamily="34" charset="-120"/>
                    <a:ea typeface="微軟正黑體" pitchFamily="34" charset="-120"/>
                  </a:rPr>
                  <a:t>五專</a:t>
                </a:r>
              </a:p>
            </p:txBody>
          </p:sp>
          <p:sp>
            <p:nvSpPr>
              <p:cNvPr id="76836" name="矩形 39"/>
              <p:cNvSpPr>
                <a:spLocks noChangeArrowheads="1"/>
              </p:cNvSpPr>
              <p:nvPr/>
            </p:nvSpPr>
            <p:spPr bwMode="auto">
              <a:xfrm>
                <a:off x="5652120" y="2773338"/>
                <a:ext cx="864096" cy="655662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1600" dirty="0">
                    <a:latin typeface="微軟正黑體" pitchFamily="34" charset="-120"/>
                    <a:ea typeface="微軟正黑體" pitchFamily="34" charset="-120"/>
                  </a:rPr>
                  <a:t>大學</a:t>
                </a:r>
                <a:r>
                  <a:rPr lang="en-US" altLang="zh-TW" sz="1600" dirty="0">
                    <a:latin typeface="微軟正黑體" pitchFamily="34" charset="-120"/>
                    <a:ea typeface="微軟正黑體" pitchFamily="34" charset="-120"/>
                  </a:rPr>
                  <a:t>/</a:t>
                </a:r>
                <a:r>
                  <a:rPr lang="zh-TW" altLang="en-US" sz="1600" dirty="0">
                    <a:latin typeface="微軟正黑體" pitchFamily="34" charset="-120"/>
                    <a:ea typeface="微軟正黑體" pitchFamily="34" charset="-120"/>
                  </a:rPr>
                  <a:t>二專</a:t>
                </a:r>
              </a:p>
            </p:txBody>
          </p:sp>
          <p:sp>
            <p:nvSpPr>
              <p:cNvPr id="76837" name="矩形 40"/>
              <p:cNvSpPr>
                <a:spLocks noChangeArrowheads="1"/>
              </p:cNvSpPr>
              <p:nvPr/>
            </p:nvSpPr>
            <p:spPr bwMode="auto">
              <a:xfrm>
                <a:off x="3904889" y="844662"/>
                <a:ext cx="1190206" cy="504056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2000" dirty="0">
                    <a:latin typeface="微軟正黑體" pitchFamily="34" charset="-120"/>
                    <a:ea typeface="微軟正黑體" pitchFamily="34" charset="-120"/>
                  </a:rPr>
                  <a:t>研究所</a:t>
                </a:r>
              </a:p>
            </p:txBody>
          </p:sp>
          <p:grpSp>
            <p:nvGrpSpPr>
              <p:cNvPr id="76838" name="群組 41"/>
              <p:cNvGrpSpPr>
                <a:grpSpLocks/>
              </p:cNvGrpSpPr>
              <p:nvPr/>
            </p:nvGrpSpPr>
            <p:grpSpPr bwMode="auto">
              <a:xfrm rot="-1116729">
                <a:off x="233223" y="487870"/>
                <a:ext cx="8505043" cy="4119887"/>
                <a:chOff x="-1097941" y="1152808"/>
                <a:chExt cx="6198322" cy="4200461"/>
              </a:xfrm>
            </p:grpSpPr>
            <p:sp>
              <p:nvSpPr>
                <p:cNvPr id="93" name="圖案 92">
                  <a:extLst/>
                </p:cNvPr>
                <p:cNvSpPr/>
                <p:nvPr/>
              </p:nvSpPr>
              <p:spPr>
                <a:xfrm rot="474396">
                  <a:off x="-1097647" y="1150812"/>
                  <a:ext cx="2472068" cy="2286638"/>
                </a:xfrm>
                <a:prstGeom prst="swooshArrow">
                  <a:avLst>
                    <a:gd name="adj1" fmla="val 16310"/>
                    <a:gd name="adj2" fmla="val 3137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94" name="手繪多邊形 93">
                  <a:extLst/>
                </p:cNvPr>
                <p:cNvSpPr/>
                <p:nvPr/>
              </p:nvSpPr>
              <p:spPr>
                <a:xfrm>
                  <a:off x="-513477" y="1254253"/>
                  <a:ext cx="1645214" cy="650941"/>
                </a:xfrm>
                <a:custGeom>
                  <a:avLst/>
                  <a:gdLst>
                    <a:gd name="connsiteX0" fmla="*/ 0 w 1654048"/>
                    <a:gd name="connsiteY0" fmla="*/ 0 h 650240"/>
                    <a:gd name="connsiteX1" fmla="*/ 1654048 w 1654048"/>
                    <a:gd name="connsiteY1" fmla="*/ 0 h 650240"/>
                    <a:gd name="connsiteX2" fmla="*/ 1654048 w 1654048"/>
                    <a:gd name="connsiteY2" fmla="*/ 650240 h 650240"/>
                    <a:gd name="connsiteX3" fmla="*/ 0 w 1654048"/>
                    <a:gd name="connsiteY3" fmla="*/ 650240 h 650240"/>
                    <a:gd name="connsiteX4" fmla="*/ 0 w 1654048"/>
                    <a:gd name="connsiteY4" fmla="*/ 0 h 650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54048" h="650240">
                      <a:moveTo>
                        <a:pt x="0" y="0"/>
                      </a:moveTo>
                      <a:lnTo>
                        <a:pt x="1654048" y="0"/>
                      </a:lnTo>
                      <a:lnTo>
                        <a:pt x="1654048" y="650240"/>
                      </a:lnTo>
                      <a:lnTo>
                        <a:pt x="0" y="65024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</p:spPr>
              <p:style>
                <a:lnRef idx="0">
                  <a:schemeClr val="dk1">
                    <a:alpha val="0"/>
                    <a:hueOff val="0"/>
                    <a:satOff val="0"/>
                    <a:lumOff val="0"/>
                    <a:alphaOff val="0"/>
                  </a:schemeClr>
                </a:lnRef>
                <a:fill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lIns="45720" rIns="45720" spcCol="1270" anchor="b"/>
                <a:lstStyle/>
                <a:p>
                  <a:pPr algn="ctr" defTabSz="1600200" eaLnBrk="1" hangingPunct="1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endParaRPr lang="zh-TW" altLang="en-US" sz="3600" dirty="0"/>
                </a:p>
              </p:txBody>
            </p:sp>
            <p:sp>
              <p:nvSpPr>
                <p:cNvPr id="95" name="圖案 94">
                  <a:extLst/>
                </p:cNvPr>
                <p:cNvSpPr/>
                <p:nvPr/>
              </p:nvSpPr>
              <p:spPr>
                <a:xfrm rot="1561976" flipH="1">
                  <a:off x="2627634" y="2861913"/>
                  <a:ext cx="2433841" cy="2430596"/>
                </a:xfrm>
                <a:prstGeom prst="swooshArrow">
                  <a:avLst>
                    <a:gd name="adj1" fmla="val 16310"/>
                    <a:gd name="adj2" fmla="val 3137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</p:grpSp>
        <p:sp>
          <p:nvSpPr>
            <p:cNvPr id="65" name="向右箭號 64">
              <a:extLst/>
            </p:cNvPr>
            <p:cNvSpPr/>
            <p:nvPr/>
          </p:nvSpPr>
          <p:spPr bwMode="auto">
            <a:xfrm>
              <a:off x="470088" y="6247084"/>
              <a:ext cx="523491" cy="360339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66" name="向右箭號 65">
              <a:extLst/>
            </p:cNvPr>
            <p:cNvSpPr/>
            <p:nvPr/>
          </p:nvSpPr>
          <p:spPr bwMode="auto">
            <a:xfrm flipH="1">
              <a:off x="8223083" y="6257840"/>
              <a:ext cx="468480" cy="358546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67" name="弧形 51">
              <a:extLst/>
            </p:cNvPr>
            <p:cNvSpPr/>
            <p:nvPr/>
          </p:nvSpPr>
          <p:spPr bwMode="auto">
            <a:xfrm>
              <a:off x="3143388" y="2268714"/>
              <a:ext cx="3734927" cy="1441193"/>
            </a:xfrm>
            <a:custGeom>
              <a:avLst/>
              <a:gdLst>
                <a:gd name="connsiteX0" fmla="*/ 2713 w 2880389"/>
                <a:gd name="connsiteY0" fmla="*/ 646379 h 1377254"/>
                <a:gd name="connsiteX1" fmla="*/ 1450271 w 2880389"/>
                <a:gd name="connsiteY1" fmla="*/ 17 h 1377254"/>
                <a:gd name="connsiteX2" fmla="*/ 2880390 w 2880389"/>
                <a:gd name="connsiteY2" fmla="*/ 688457 h 1377254"/>
                <a:gd name="connsiteX3" fmla="*/ 1440195 w 2880389"/>
                <a:gd name="connsiteY3" fmla="*/ 688627 h 1377254"/>
                <a:gd name="connsiteX4" fmla="*/ 2713 w 2880389"/>
                <a:gd name="connsiteY4" fmla="*/ 646379 h 1377254"/>
                <a:gd name="connsiteX0" fmla="*/ 2713 w 2880389"/>
                <a:gd name="connsiteY0" fmla="*/ 646379 h 1377254"/>
                <a:gd name="connsiteX1" fmla="*/ 1450271 w 2880389"/>
                <a:gd name="connsiteY1" fmla="*/ 17 h 1377254"/>
                <a:gd name="connsiteX2" fmla="*/ 2880390 w 2880389"/>
                <a:gd name="connsiteY2" fmla="*/ 688457 h 1377254"/>
                <a:gd name="connsiteX0" fmla="*/ 0 w 3487277"/>
                <a:gd name="connsiteY0" fmla="*/ 646379 h 1640957"/>
                <a:gd name="connsiteX1" fmla="*/ 1447558 w 3487277"/>
                <a:gd name="connsiteY1" fmla="*/ 17 h 1640957"/>
                <a:gd name="connsiteX2" fmla="*/ 2877677 w 3487277"/>
                <a:gd name="connsiteY2" fmla="*/ 688457 h 1640957"/>
                <a:gd name="connsiteX3" fmla="*/ 1437482 w 3487277"/>
                <a:gd name="connsiteY3" fmla="*/ 688627 h 1640957"/>
                <a:gd name="connsiteX4" fmla="*/ 0 w 3487277"/>
                <a:gd name="connsiteY4" fmla="*/ 646379 h 1640957"/>
                <a:gd name="connsiteX0" fmla="*/ 0 w 3487277"/>
                <a:gd name="connsiteY0" fmla="*/ 646379 h 1640957"/>
                <a:gd name="connsiteX1" fmla="*/ 1447558 w 3487277"/>
                <a:gd name="connsiteY1" fmla="*/ 17 h 1640957"/>
                <a:gd name="connsiteX2" fmla="*/ 3487277 w 3487277"/>
                <a:gd name="connsiteY2" fmla="*/ 1640957 h 1640957"/>
                <a:gd name="connsiteX0" fmla="*/ 266700 w 3753977"/>
                <a:gd name="connsiteY0" fmla="*/ 646379 h 1640957"/>
                <a:gd name="connsiteX1" fmla="*/ 1714258 w 3753977"/>
                <a:gd name="connsiteY1" fmla="*/ 17 h 1640957"/>
                <a:gd name="connsiteX2" fmla="*/ 3144377 w 3753977"/>
                <a:gd name="connsiteY2" fmla="*/ 688457 h 1640957"/>
                <a:gd name="connsiteX3" fmla="*/ 1704182 w 3753977"/>
                <a:gd name="connsiteY3" fmla="*/ 688627 h 1640957"/>
                <a:gd name="connsiteX4" fmla="*/ 266700 w 3753977"/>
                <a:gd name="connsiteY4" fmla="*/ 646379 h 1640957"/>
                <a:gd name="connsiteX0" fmla="*/ 0 w 3753977"/>
                <a:gd name="connsiteY0" fmla="*/ 884504 h 1640957"/>
                <a:gd name="connsiteX1" fmla="*/ 1714258 w 3753977"/>
                <a:gd name="connsiteY1" fmla="*/ 17 h 1640957"/>
                <a:gd name="connsiteX2" fmla="*/ 3753977 w 3753977"/>
                <a:gd name="connsiteY2" fmla="*/ 1640957 h 1640957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753977 w 3753977"/>
                <a:gd name="connsiteY2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753977 w 3753977"/>
                <a:gd name="connsiteY2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102500 w 3753977"/>
                <a:gd name="connsiteY2" fmla="*/ 786157 h 1644098"/>
                <a:gd name="connsiteX3" fmla="*/ 3753977 w 3753977"/>
                <a:gd name="connsiteY3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035825 w 3753977"/>
                <a:gd name="connsiteY2" fmla="*/ 954297 h 1644098"/>
                <a:gd name="connsiteX3" fmla="*/ 3753977 w 3753977"/>
                <a:gd name="connsiteY3" fmla="*/ 1644098 h 1644098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714258 w 3753977"/>
                <a:gd name="connsiteY1" fmla="*/ 1381 h 1642321"/>
                <a:gd name="connsiteX2" fmla="*/ 3035825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714258 w 3753977"/>
                <a:gd name="connsiteY1" fmla="*/ 1381 h 1642321"/>
                <a:gd name="connsiteX2" fmla="*/ 3140600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40600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21550 w 3753977"/>
                <a:gd name="connsiteY2" fmla="*/ 994555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21550 w 3753977"/>
                <a:gd name="connsiteY2" fmla="*/ 994555 h 1642321"/>
                <a:gd name="connsiteX3" fmla="*/ 3753977 w 3753977"/>
                <a:gd name="connsiteY3" fmla="*/ 1642321 h 1642321"/>
                <a:gd name="connsiteX0" fmla="*/ 266700 w 3753977"/>
                <a:gd name="connsiteY0" fmla="*/ 595457 h 1590035"/>
                <a:gd name="connsiteX1" fmla="*/ 1647583 w 3753977"/>
                <a:gd name="connsiteY1" fmla="*/ 1639 h 1590035"/>
                <a:gd name="connsiteX2" fmla="*/ 3030077 w 3753977"/>
                <a:gd name="connsiteY2" fmla="*/ 742622 h 1590035"/>
                <a:gd name="connsiteX3" fmla="*/ 1704182 w 3753977"/>
                <a:gd name="connsiteY3" fmla="*/ 637705 h 1590035"/>
                <a:gd name="connsiteX4" fmla="*/ 266700 w 3753977"/>
                <a:gd name="connsiteY4" fmla="*/ 595457 h 1590035"/>
                <a:gd name="connsiteX0" fmla="*/ 0 w 3753977"/>
                <a:gd name="connsiteY0" fmla="*/ 833582 h 1590035"/>
                <a:gd name="connsiteX1" fmla="*/ 1514233 w 3753977"/>
                <a:gd name="connsiteY1" fmla="*/ 12148 h 1590035"/>
                <a:gd name="connsiteX2" fmla="*/ 3121550 w 3753977"/>
                <a:gd name="connsiteY2" fmla="*/ 942269 h 1590035"/>
                <a:gd name="connsiteX3" fmla="*/ 3753977 w 3753977"/>
                <a:gd name="connsiteY3" fmla="*/ 1590035 h 1590035"/>
                <a:gd name="connsiteX0" fmla="*/ 247650 w 3734927"/>
                <a:gd name="connsiteY0" fmla="*/ 595457 h 1590035"/>
                <a:gd name="connsiteX1" fmla="*/ 1628533 w 3734927"/>
                <a:gd name="connsiteY1" fmla="*/ 1639 h 1590035"/>
                <a:gd name="connsiteX2" fmla="*/ 3011027 w 3734927"/>
                <a:gd name="connsiteY2" fmla="*/ 742622 h 1590035"/>
                <a:gd name="connsiteX3" fmla="*/ 1685132 w 3734927"/>
                <a:gd name="connsiteY3" fmla="*/ 637705 h 1590035"/>
                <a:gd name="connsiteX4" fmla="*/ 247650 w 3734927"/>
                <a:gd name="connsiteY4" fmla="*/ 595457 h 1590035"/>
                <a:gd name="connsiteX0" fmla="*/ 0 w 3734927"/>
                <a:gd name="connsiteY0" fmla="*/ 1127826 h 1590035"/>
                <a:gd name="connsiteX1" fmla="*/ 1495183 w 3734927"/>
                <a:gd name="connsiteY1" fmla="*/ 12148 h 1590035"/>
                <a:gd name="connsiteX2" fmla="*/ 3102500 w 3734927"/>
                <a:gd name="connsiteY2" fmla="*/ 942269 h 1590035"/>
                <a:gd name="connsiteX3" fmla="*/ 3734927 w 3734927"/>
                <a:gd name="connsiteY3" fmla="*/ 1590035 h 1590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4927" h="1590035" stroke="0" extrusionOk="0">
                  <a:moveTo>
                    <a:pt x="247650" y="595457"/>
                  </a:moveTo>
                  <a:cubicBezTo>
                    <a:pt x="294582" y="230374"/>
                    <a:pt x="1167970" y="-22889"/>
                    <a:pt x="1628533" y="1639"/>
                  </a:cubicBezTo>
                  <a:cubicBezTo>
                    <a:pt x="2089096" y="26167"/>
                    <a:pt x="2934632" y="711039"/>
                    <a:pt x="3011027" y="742622"/>
                  </a:cubicBezTo>
                  <a:lnTo>
                    <a:pt x="1685132" y="637705"/>
                  </a:lnTo>
                  <a:lnTo>
                    <a:pt x="247650" y="595457"/>
                  </a:lnTo>
                  <a:close/>
                </a:path>
                <a:path w="3734927" h="1590035" fill="none">
                  <a:moveTo>
                    <a:pt x="0" y="1127826"/>
                  </a:moveTo>
                  <a:cubicBezTo>
                    <a:pt x="46932" y="762743"/>
                    <a:pt x="730227" y="9589"/>
                    <a:pt x="1495183" y="12148"/>
                  </a:cubicBezTo>
                  <a:cubicBezTo>
                    <a:pt x="2010679" y="-11773"/>
                    <a:pt x="2762547" y="668779"/>
                    <a:pt x="3102500" y="942269"/>
                  </a:cubicBezTo>
                  <a:cubicBezTo>
                    <a:pt x="3432928" y="1268303"/>
                    <a:pt x="3624760" y="1440039"/>
                    <a:pt x="3734927" y="1590035"/>
                  </a:cubicBezTo>
                </a:path>
              </a:pathLst>
            </a:custGeom>
            <a:noFill/>
            <a:ln w="60325" cap="flat" cmpd="sng" algn="ctr">
              <a:gradFill>
                <a:gsLst>
                  <a:gs pos="0">
                    <a:schemeClr val="tx2">
                      <a:lumMod val="40000"/>
                      <a:lumOff val="60000"/>
                    </a:schemeClr>
                  </a:gs>
                  <a:gs pos="50000">
                    <a:schemeClr val="tx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  <a:lin ang="5400000" scaled="0"/>
              </a:gradFill>
              <a:prstDash val="solid"/>
              <a:bevel/>
              <a:headEnd type="stealth" w="lg" len="lg"/>
              <a:tailEnd type="none" w="med" len="med"/>
            </a:ln>
            <a:effectLst>
              <a:outerShdw blurRad="50800" dist="50800" sx="1000" sy="1000" algn="ctr" rotWithShape="0">
                <a:srgbClr val="000000">
                  <a:alpha val="43137"/>
                </a:srgbClr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68" name="弧形 51">
              <a:extLst/>
            </p:cNvPr>
            <p:cNvSpPr/>
            <p:nvPr/>
          </p:nvSpPr>
          <p:spPr bwMode="auto">
            <a:xfrm flipH="1">
              <a:off x="2268538" y="2276872"/>
              <a:ext cx="3665860" cy="1441193"/>
            </a:xfrm>
            <a:custGeom>
              <a:avLst/>
              <a:gdLst>
                <a:gd name="connsiteX0" fmla="*/ 2713 w 2880389"/>
                <a:gd name="connsiteY0" fmla="*/ 646379 h 1377254"/>
                <a:gd name="connsiteX1" fmla="*/ 1450271 w 2880389"/>
                <a:gd name="connsiteY1" fmla="*/ 17 h 1377254"/>
                <a:gd name="connsiteX2" fmla="*/ 2880390 w 2880389"/>
                <a:gd name="connsiteY2" fmla="*/ 688457 h 1377254"/>
                <a:gd name="connsiteX3" fmla="*/ 1440195 w 2880389"/>
                <a:gd name="connsiteY3" fmla="*/ 688627 h 1377254"/>
                <a:gd name="connsiteX4" fmla="*/ 2713 w 2880389"/>
                <a:gd name="connsiteY4" fmla="*/ 646379 h 1377254"/>
                <a:gd name="connsiteX0" fmla="*/ 2713 w 2880389"/>
                <a:gd name="connsiteY0" fmla="*/ 646379 h 1377254"/>
                <a:gd name="connsiteX1" fmla="*/ 1450271 w 2880389"/>
                <a:gd name="connsiteY1" fmla="*/ 17 h 1377254"/>
                <a:gd name="connsiteX2" fmla="*/ 2880390 w 2880389"/>
                <a:gd name="connsiteY2" fmla="*/ 688457 h 1377254"/>
                <a:gd name="connsiteX0" fmla="*/ 0 w 3487277"/>
                <a:gd name="connsiteY0" fmla="*/ 646379 h 1640957"/>
                <a:gd name="connsiteX1" fmla="*/ 1447558 w 3487277"/>
                <a:gd name="connsiteY1" fmla="*/ 17 h 1640957"/>
                <a:gd name="connsiteX2" fmla="*/ 2877677 w 3487277"/>
                <a:gd name="connsiteY2" fmla="*/ 688457 h 1640957"/>
                <a:gd name="connsiteX3" fmla="*/ 1437482 w 3487277"/>
                <a:gd name="connsiteY3" fmla="*/ 688627 h 1640957"/>
                <a:gd name="connsiteX4" fmla="*/ 0 w 3487277"/>
                <a:gd name="connsiteY4" fmla="*/ 646379 h 1640957"/>
                <a:gd name="connsiteX0" fmla="*/ 0 w 3487277"/>
                <a:gd name="connsiteY0" fmla="*/ 646379 h 1640957"/>
                <a:gd name="connsiteX1" fmla="*/ 1447558 w 3487277"/>
                <a:gd name="connsiteY1" fmla="*/ 17 h 1640957"/>
                <a:gd name="connsiteX2" fmla="*/ 3487277 w 3487277"/>
                <a:gd name="connsiteY2" fmla="*/ 1640957 h 1640957"/>
                <a:gd name="connsiteX0" fmla="*/ 266700 w 3753977"/>
                <a:gd name="connsiteY0" fmla="*/ 646379 h 1640957"/>
                <a:gd name="connsiteX1" fmla="*/ 1714258 w 3753977"/>
                <a:gd name="connsiteY1" fmla="*/ 17 h 1640957"/>
                <a:gd name="connsiteX2" fmla="*/ 3144377 w 3753977"/>
                <a:gd name="connsiteY2" fmla="*/ 688457 h 1640957"/>
                <a:gd name="connsiteX3" fmla="*/ 1704182 w 3753977"/>
                <a:gd name="connsiteY3" fmla="*/ 688627 h 1640957"/>
                <a:gd name="connsiteX4" fmla="*/ 266700 w 3753977"/>
                <a:gd name="connsiteY4" fmla="*/ 646379 h 1640957"/>
                <a:gd name="connsiteX0" fmla="*/ 0 w 3753977"/>
                <a:gd name="connsiteY0" fmla="*/ 884504 h 1640957"/>
                <a:gd name="connsiteX1" fmla="*/ 1714258 w 3753977"/>
                <a:gd name="connsiteY1" fmla="*/ 17 h 1640957"/>
                <a:gd name="connsiteX2" fmla="*/ 3753977 w 3753977"/>
                <a:gd name="connsiteY2" fmla="*/ 1640957 h 1640957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753977 w 3753977"/>
                <a:gd name="connsiteY2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753977 w 3753977"/>
                <a:gd name="connsiteY2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102500 w 3753977"/>
                <a:gd name="connsiteY2" fmla="*/ 786157 h 1644098"/>
                <a:gd name="connsiteX3" fmla="*/ 3753977 w 3753977"/>
                <a:gd name="connsiteY3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035825 w 3753977"/>
                <a:gd name="connsiteY2" fmla="*/ 954297 h 1644098"/>
                <a:gd name="connsiteX3" fmla="*/ 3753977 w 3753977"/>
                <a:gd name="connsiteY3" fmla="*/ 1644098 h 1644098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714258 w 3753977"/>
                <a:gd name="connsiteY1" fmla="*/ 1381 h 1642321"/>
                <a:gd name="connsiteX2" fmla="*/ 3035825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714258 w 3753977"/>
                <a:gd name="connsiteY1" fmla="*/ 1381 h 1642321"/>
                <a:gd name="connsiteX2" fmla="*/ 3140600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40600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21550 w 3753977"/>
                <a:gd name="connsiteY2" fmla="*/ 994555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21550 w 3753977"/>
                <a:gd name="connsiteY2" fmla="*/ 994555 h 1642321"/>
                <a:gd name="connsiteX3" fmla="*/ 3753977 w 3753977"/>
                <a:gd name="connsiteY3" fmla="*/ 1642321 h 1642321"/>
                <a:gd name="connsiteX0" fmla="*/ 266700 w 3753977"/>
                <a:gd name="connsiteY0" fmla="*/ 595457 h 1590035"/>
                <a:gd name="connsiteX1" fmla="*/ 1647583 w 3753977"/>
                <a:gd name="connsiteY1" fmla="*/ 1639 h 1590035"/>
                <a:gd name="connsiteX2" fmla="*/ 3030077 w 3753977"/>
                <a:gd name="connsiteY2" fmla="*/ 742622 h 1590035"/>
                <a:gd name="connsiteX3" fmla="*/ 1704182 w 3753977"/>
                <a:gd name="connsiteY3" fmla="*/ 637705 h 1590035"/>
                <a:gd name="connsiteX4" fmla="*/ 266700 w 3753977"/>
                <a:gd name="connsiteY4" fmla="*/ 595457 h 1590035"/>
                <a:gd name="connsiteX0" fmla="*/ 0 w 3753977"/>
                <a:gd name="connsiteY0" fmla="*/ 833582 h 1590035"/>
                <a:gd name="connsiteX1" fmla="*/ 1514233 w 3753977"/>
                <a:gd name="connsiteY1" fmla="*/ 12148 h 1590035"/>
                <a:gd name="connsiteX2" fmla="*/ 3121550 w 3753977"/>
                <a:gd name="connsiteY2" fmla="*/ 942269 h 1590035"/>
                <a:gd name="connsiteX3" fmla="*/ 3753977 w 3753977"/>
                <a:gd name="connsiteY3" fmla="*/ 1590035 h 1590035"/>
                <a:gd name="connsiteX0" fmla="*/ 247293 w 3734570"/>
                <a:gd name="connsiteY0" fmla="*/ 595457 h 1590035"/>
                <a:gd name="connsiteX1" fmla="*/ 1628176 w 3734570"/>
                <a:gd name="connsiteY1" fmla="*/ 1639 h 1590035"/>
                <a:gd name="connsiteX2" fmla="*/ 3010670 w 3734570"/>
                <a:gd name="connsiteY2" fmla="*/ 742622 h 1590035"/>
                <a:gd name="connsiteX3" fmla="*/ 1684775 w 3734570"/>
                <a:gd name="connsiteY3" fmla="*/ 637705 h 1590035"/>
                <a:gd name="connsiteX4" fmla="*/ 247293 w 3734570"/>
                <a:gd name="connsiteY4" fmla="*/ 595457 h 1590035"/>
                <a:gd name="connsiteX0" fmla="*/ 0 w 3734570"/>
                <a:gd name="connsiteY0" fmla="*/ 1085791 h 1590035"/>
                <a:gd name="connsiteX1" fmla="*/ 1494826 w 3734570"/>
                <a:gd name="connsiteY1" fmla="*/ 12148 h 1590035"/>
                <a:gd name="connsiteX2" fmla="*/ 3102143 w 3734570"/>
                <a:gd name="connsiteY2" fmla="*/ 942269 h 1590035"/>
                <a:gd name="connsiteX3" fmla="*/ 3734570 w 3734570"/>
                <a:gd name="connsiteY3" fmla="*/ 1590035 h 1590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4570" h="1590035" stroke="0" extrusionOk="0">
                  <a:moveTo>
                    <a:pt x="247293" y="595457"/>
                  </a:moveTo>
                  <a:cubicBezTo>
                    <a:pt x="294225" y="230374"/>
                    <a:pt x="1167613" y="-22889"/>
                    <a:pt x="1628176" y="1639"/>
                  </a:cubicBezTo>
                  <a:cubicBezTo>
                    <a:pt x="2088739" y="26167"/>
                    <a:pt x="2934275" y="711039"/>
                    <a:pt x="3010670" y="742622"/>
                  </a:cubicBezTo>
                  <a:lnTo>
                    <a:pt x="1684775" y="637705"/>
                  </a:lnTo>
                  <a:lnTo>
                    <a:pt x="247293" y="595457"/>
                  </a:lnTo>
                  <a:close/>
                </a:path>
                <a:path w="3734570" h="1590035" fill="none">
                  <a:moveTo>
                    <a:pt x="0" y="1085791"/>
                  </a:moveTo>
                  <a:cubicBezTo>
                    <a:pt x="46932" y="720708"/>
                    <a:pt x="729870" y="9589"/>
                    <a:pt x="1494826" y="12148"/>
                  </a:cubicBezTo>
                  <a:cubicBezTo>
                    <a:pt x="2010322" y="-11773"/>
                    <a:pt x="2762190" y="668779"/>
                    <a:pt x="3102143" y="942269"/>
                  </a:cubicBezTo>
                  <a:cubicBezTo>
                    <a:pt x="3432571" y="1268303"/>
                    <a:pt x="3624403" y="1440039"/>
                    <a:pt x="3734570" y="1590035"/>
                  </a:cubicBezTo>
                </a:path>
              </a:pathLst>
            </a:custGeom>
            <a:noFill/>
            <a:ln w="60325" cap="flat" cmpd="sng" algn="ctr">
              <a:gradFill>
                <a:gsLst>
                  <a:gs pos="0">
                    <a:srgbClr val="FFC000"/>
                  </a:gs>
                  <a:gs pos="50000">
                    <a:srgbClr val="FFC000"/>
                  </a:gs>
                  <a:gs pos="100000">
                    <a:schemeClr val="bg1"/>
                  </a:gs>
                </a:gsLst>
                <a:lin ang="5400000" scaled="0"/>
              </a:gradFill>
              <a:prstDash val="solid"/>
              <a:bevel/>
              <a:headEnd type="stealth" w="lg" len="lg"/>
              <a:tailEnd type="none" w="med" len="med"/>
            </a:ln>
            <a:effectLst>
              <a:outerShdw blurRad="50800" dist="50800" sx="1000" sy="1000" algn="ctr" rotWithShape="0">
                <a:srgbClr val="000000">
                  <a:alpha val="43137"/>
                </a:srgbClr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內容版面配置區 18">
            <a:extLst/>
          </p:cNvPr>
          <p:cNvSpPr>
            <a:spLocks noGrp="1"/>
          </p:cNvSpPr>
          <p:nvPr>
            <p:ph idx="4294967295"/>
          </p:nvPr>
        </p:nvSpPr>
        <p:spPr>
          <a:xfrm>
            <a:off x="1524000" y="1628776"/>
            <a:ext cx="8135938" cy="576263"/>
          </a:xfrm>
        </p:spPr>
        <p:txBody>
          <a:bodyPr>
            <a:noAutofit/>
          </a:bodyPr>
          <a:lstStyle/>
          <a:p>
            <a:pPr marL="273050" indent="-273050">
              <a:defRPr/>
            </a:pP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共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群，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23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校 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40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科</a:t>
            </a:r>
          </a:p>
        </p:txBody>
      </p:sp>
      <p:sp>
        <p:nvSpPr>
          <p:cNvPr id="78851" name="標題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/>
          <a:lstStyle/>
          <a:p>
            <a:r>
              <a:rPr lang="zh-TW" altLang="en-US" sz="4800" dirty="0">
                <a:ea typeface="標楷體" pitchFamily="65" charset="-120"/>
              </a:rPr>
              <a:t>桃連區職業類科之群科屬性</a:t>
            </a:r>
          </a:p>
        </p:txBody>
      </p:sp>
      <p:sp>
        <p:nvSpPr>
          <p:cNvPr id="4" name="六邊形 3">
            <a:extLst/>
          </p:cNvPr>
          <p:cNvSpPr/>
          <p:nvPr/>
        </p:nvSpPr>
        <p:spPr>
          <a:xfrm>
            <a:off x="3359150" y="2349501"/>
            <a:ext cx="1441450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機械群</a:t>
            </a:r>
          </a:p>
        </p:txBody>
      </p:sp>
      <p:sp>
        <p:nvSpPr>
          <p:cNvPr id="5" name="六邊形 4">
            <a:extLst/>
          </p:cNvPr>
          <p:cNvSpPr/>
          <p:nvPr/>
        </p:nvSpPr>
        <p:spPr>
          <a:xfrm>
            <a:off x="3359150" y="3644901"/>
            <a:ext cx="1441450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動力機械群</a:t>
            </a:r>
          </a:p>
        </p:txBody>
      </p:sp>
      <p:sp>
        <p:nvSpPr>
          <p:cNvPr id="6" name="六邊形 5">
            <a:extLst/>
          </p:cNvPr>
          <p:cNvSpPr/>
          <p:nvPr/>
        </p:nvSpPr>
        <p:spPr>
          <a:xfrm>
            <a:off x="4583113" y="2997201"/>
            <a:ext cx="1441450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電機電子群</a:t>
            </a:r>
          </a:p>
        </p:txBody>
      </p:sp>
      <p:sp>
        <p:nvSpPr>
          <p:cNvPr id="7" name="六邊形 6">
            <a:extLst/>
          </p:cNvPr>
          <p:cNvSpPr/>
          <p:nvPr/>
        </p:nvSpPr>
        <p:spPr>
          <a:xfrm>
            <a:off x="4583113" y="4292601"/>
            <a:ext cx="1441450" cy="1223963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土木與建築群</a:t>
            </a:r>
          </a:p>
        </p:txBody>
      </p:sp>
      <p:sp>
        <p:nvSpPr>
          <p:cNvPr id="8" name="六邊形 7">
            <a:extLst/>
          </p:cNvPr>
          <p:cNvSpPr/>
          <p:nvPr/>
        </p:nvSpPr>
        <p:spPr>
          <a:xfrm>
            <a:off x="5808663" y="2349501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化工群</a:t>
            </a:r>
          </a:p>
        </p:txBody>
      </p:sp>
      <p:sp>
        <p:nvSpPr>
          <p:cNvPr id="9" name="六邊形 8">
            <a:extLst/>
          </p:cNvPr>
          <p:cNvSpPr/>
          <p:nvPr/>
        </p:nvSpPr>
        <p:spPr>
          <a:xfrm>
            <a:off x="7032626" y="2997201"/>
            <a:ext cx="1439863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外語群</a:t>
            </a:r>
          </a:p>
        </p:txBody>
      </p:sp>
      <p:sp>
        <p:nvSpPr>
          <p:cNvPr id="10" name="六邊形 9">
            <a:extLst/>
          </p:cNvPr>
          <p:cNvSpPr/>
          <p:nvPr/>
        </p:nvSpPr>
        <p:spPr>
          <a:xfrm>
            <a:off x="5808663" y="3644901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餐旅群</a:t>
            </a:r>
          </a:p>
        </p:txBody>
      </p:sp>
      <p:sp>
        <p:nvSpPr>
          <p:cNvPr id="11" name="六邊形 10">
            <a:extLst/>
          </p:cNvPr>
          <p:cNvSpPr/>
          <p:nvPr/>
        </p:nvSpPr>
        <p:spPr>
          <a:xfrm>
            <a:off x="5808663" y="4941888"/>
            <a:ext cx="1439862" cy="1223962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海事群</a:t>
            </a:r>
          </a:p>
        </p:txBody>
      </p:sp>
      <p:sp>
        <p:nvSpPr>
          <p:cNvPr id="12" name="六邊形 11">
            <a:extLst/>
          </p:cNvPr>
          <p:cNvSpPr/>
          <p:nvPr/>
        </p:nvSpPr>
        <p:spPr>
          <a:xfrm>
            <a:off x="7032626" y="4292601"/>
            <a:ext cx="1439863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農業群</a:t>
            </a:r>
          </a:p>
        </p:txBody>
      </p:sp>
      <p:sp>
        <p:nvSpPr>
          <p:cNvPr id="13" name="六邊形 12">
            <a:extLst/>
          </p:cNvPr>
          <p:cNvSpPr/>
          <p:nvPr/>
        </p:nvSpPr>
        <p:spPr>
          <a:xfrm>
            <a:off x="8256588" y="3644901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家政群</a:t>
            </a:r>
          </a:p>
        </p:txBody>
      </p:sp>
      <p:sp>
        <p:nvSpPr>
          <p:cNvPr id="14" name="六邊形 13">
            <a:extLst/>
          </p:cNvPr>
          <p:cNvSpPr/>
          <p:nvPr/>
        </p:nvSpPr>
        <p:spPr>
          <a:xfrm>
            <a:off x="8256588" y="4941888"/>
            <a:ext cx="1439862" cy="1223962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食品群</a:t>
            </a:r>
          </a:p>
        </p:txBody>
      </p:sp>
      <p:sp>
        <p:nvSpPr>
          <p:cNvPr id="15" name="六邊形 14">
            <a:extLst/>
          </p:cNvPr>
          <p:cNvSpPr/>
          <p:nvPr/>
        </p:nvSpPr>
        <p:spPr>
          <a:xfrm>
            <a:off x="8256588" y="2349501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商業與管理群</a:t>
            </a:r>
          </a:p>
        </p:txBody>
      </p:sp>
      <p:sp>
        <p:nvSpPr>
          <p:cNvPr id="16" name="六邊形 15">
            <a:extLst/>
          </p:cNvPr>
          <p:cNvSpPr/>
          <p:nvPr/>
        </p:nvSpPr>
        <p:spPr>
          <a:xfrm>
            <a:off x="2135188" y="2997201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設計群</a:t>
            </a:r>
          </a:p>
        </p:txBody>
      </p:sp>
      <p:sp>
        <p:nvSpPr>
          <p:cNvPr id="17" name="六邊形 16">
            <a:extLst/>
          </p:cNvPr>
          <p:cNvSpPr/>
          <p:nvPr/>
        </p:nvSpPr>
        <p:spPr>
          <a:xfrm>
            <a:off x="3359150" y="4941888"/>
            <a:ext cx="1441450" cy="1223962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水產群</a:t>
            </a:r>
          </a:p>
        </p:txBody>
      </p:sp>
      <p:sp>
        <p:nvSpPr>
          <p:cNvPr id="18" name="六邊形 17">
            <a:extLst/>
          </p:cNvPr>
          <p:cNvSpPr/>
          <p:nvPr/>
        </p:nvSpPr>
        <p:spPr>
          <a:xfrm>
            <a:off x="2135188" y="4292601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藝術群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標題 3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/>
          <a:lstStyle/>
          <a:p>
            <a:r>
              <a:rPr lang="zh-TW" altLang="en-US" sz="4200" dirty="0">
                <a:ea typeface="標楷體" pitchFamily="65" charset="-120"/>
              </a:rPr>
              <a:t>分析職業類科升學進路的觀察重點</a:t>
            </a:r>
          </a:p>
        </p:txBody>
      </p:sp>
      <p:sp>
        <p:nvSpPr>
          <p:cNvPr id="2" name="向上箭號圖說文字 1">
            <a:extLst/>
          </p:cNvPr>
          <p:cNvSpPr/>
          <p:nvPr/>
        </p:nvSpPr>
        <p:spPr>
          <a:xfrm>
            <a:off x="2566988" y="5445126"/>
            <a:ext cx="2736850" cy="1152525"/>
          </a:xfrm>
          <a:prstGeom prst="upArrowCallout">
            <a:avLst>
              <a:gd name="adj1" fmla="val 53516"/>
              <a:gd name="adj2" fmla="val 41040"/>
              <a:gd name="adj3" fmla="val 25000"/>
              <a:gd name="adj4" fmla="val 6497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免試入學</a:t>
            </a:r>
            <a:endParaRPr kumimoji="0" lang="en-US" altLang="zh-TW" sz="1800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特色招生甄選入學</a:t>
            </a:r>
          </a:p>
        </p:txBody>
      </p:sp>
      <p:sp>
        <p:nvSpPr>
          <p:cNvPr id="5" name="流程圖: 程序 4">
            <a:extLst/>
          </p:cNvPr>
          <p:cNvSpPr/>
          <p:nvPr/>
        </p:nvSpPr>
        <p:spPr>
          <a:xfrm>
            <a:off x="2555892" y="5013176"/>
            <a:ext cx="2759736" cy="432048"/>
          </a:xfrm>
          <a:prstGeom prst="flowChart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高職一般科目課程</a:t>
            </a:r>
          </a:p>
        </p:txBody>
      </p:sp>
      <p:sp>
        <p:nvSpPr>
          <p:cNvPr id="6" name="流程圖: 程序 5">
            <a:extLst/>
          </p:cNvPr>
          <p:cNvSpPr/>
          <p:nvPr/>
        </p:nvSpPr>
        <p:spPr>
          <a:xfrm>
            <a:off x="2555892" y="4005064"/>
            <a:ext cx="1379868" cy="1008112"/>
          </a:xfrm>
          <a:prstGeom prst="flowChart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rgbClr val="FF0000"/>
                </a:solidFill>
              </a:rPr>
              <a:t>專業科目</a:t>
            </a:r>
            <a:endParaRPr kumimoji="0" lang="en-US" altLang="zh-TW" sz="1800" dirty="0">
              <a:solidFill>
                <a:srgbClr val="FF0000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rgbClr val="FF0000"/>
                </a:solidFill>
              </a:rPr>
              <a:t>理論課程</a:t>
            </a:r>
          </a:p>
        </p:txBody>
      </p:sp>
      <p:sp>
        <p:nvSpPr>
          <p:cNvPr id="7" name="流程圖: 程序 6">
            <a:extLst/>
          </p:cNvPr>
          <p:cNvSpPr/>
          <p:nvPr/>
        </p:nvSpPr>
        <p:spPr>
          <a:xfrm>
            <a:off x="3935760" y="4005064"/>
            <a:ext cx="1379868" cy="1008112"/>
          </a:xfrm>
          <a:prstGeom prst="flowChartProcess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專業科目</a:t>
            </a:r>
            <a:endParaRPr kumimoji="0" lang="en-US" altLang="zh-TW" sz="1800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實習課程</a:t>
            </a:r>
          </a:p>
        </p:txBody>
      </p:sp>
      <p:sp>
        <p:nvSpPr>
          <p:cNvPr id="8" name="剪去同側角落矩形 7">
            <a:extLst/>
          </p:cNvPr>
          <p:cNvSpPr/>
          <p:nvPr/>
        </p:nvSpPr>
        <p:spPr>
          <a:xfrm>
            <a:off x="2544764" y="1989138"/>
            <a:ext cx="2759075" cy="635000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研究所</a:t>
            </a:r>
          </a:p>
        </p:txBody>
      </p:sp>
      <p:sp>
        <p:nvSpPr>
          <p:cNvPr id="9" name="流程圖: 程序 8">
            <a:extLst/>
          </p:cNvPr>
          <p:cNvSpPr/>
          <p:nvPr/>
        </p:nvSpPr>
        <p:spPr>
          <a:xfrm>
            <a:off x="2544764" y="2624138"/>
            <a:ext cx="2759075" cy="647700"/>
          </a:xfrm>
          <a:prstGeom prst="flowChartProcess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普通大學 </a:t>
            </a:r>
            <a:r>
              <a:rPr kumimoji="0" lang="en-US" altLang="zh-TW" sz="1800" dirty="0"/>
              <a:t>/</a:t>
            </a:r>
            <a:r>
              <a:rPr kumimoji="0" lang="zh-TW" altLang="en-US" sz="1800" dirty="0"/>
              <a:t> 四技二專</a:t>
            </a:r>
            <a:endParaRPr kumimoji="0" lang="en-US" altLang="zh-TW" sz="1800" dirty="0"/>
          </a:p>
        </p:txBody>
      </p:sp>
      <p:sp>
        <p:nvSpPr>
          <p:cNvPr id="12" name="十二邊形 11">
            <a:extLst/>
          </p:cNvPr>
          <p:cNvSpPr/>
          <p:nvPr/>
        </p:nvSpPr>
        <p:spPr>
          <a:xfrm>
            <a:off x="7671929" y="1406397"/>
            <a:ext cx="2088232" cy="1937838"/>
          </a:xfrm>
          <a:prstGeom prst="dodec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就業市場</a:t>
            </a:r>
          </a:p>
        </p:txBody>
      </p:sp>
      <p:sp>
        <p:nvSpPr>
          <p:cNvPr id="13" name="流程圖: 多重文件 12">
            <a:extLst/>
          </p:cNvPr>
          <p:cNvSpPr/>
          <p:nvPr/>
        </p:nvSpPr>
        <p:spPr>
          <a:xfrm>
            <a:off x="6672263" y="3860800"/>
            <a:ext cx="1638300" cy="1728788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專業證照</a:t>
            </a:r>
          </a:p>
        </p:txBody>
      </p:sp>
      <p:cxnSp>
        <p:nvCxnSpPr>
          <p:cNvPr id="15" name="肘形接點 14">
            <a:extLst/>
          </p:cNvPr>
          <p:cNvCxnSpPr>
            <a:stCxn id="8" idx="3"/>
            <a:endCxn id="12" idx="9"/>
          </p:cNvCxnSpPr>
          <p:nvPr/>
        </p:nvCxnSpPr>
        <p:spPr>
          <a:xfrm rot="5400000" flipH="1" flipV="1">
            <a:off x="5776119" y="-186531"/>
            <a:ext cx="323850" cy="4027488"/>
          </a:xfrm>
          <a:prstGeom prst="bentConnector2">
            <a:avLst/>
          </a:prstGeom>
          <a:ln w="571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肘形接點 19">
            <a:extLst/>
          </p:cNvPr>
          <p:cNvCxnSpPr>
            <a:stCxn id="9" idx="3"/>
            <a:endCxn id="12" idx="7"/>
          </p:cNvCxnSpPr>
          <p:nvPr/>
        </p:nvCxnSpPr>
        <p:spPr>
          <a:xfrm flipV="1">
            <a:off x="5303838" y="2635250"/>
            <a:ext cx="2368550" cy="312738"/>
          </a:xfrm>
          <a:prstGeom prst="bentConnector3">
            <a:avLst/>
          </a:prstGeom>
          <a:ln w="571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向上箭號 22">
            <a:extLst/>
          </p:cNvPr>
          <p:cNvSpPr/>
          <p:nvPr/>
        </p:nvSpPr>
        <p:spPr>
          <a:xfrm>
            <a:off x="4014054" y="3272228"/>
            <a:ext cx="1145842" cy="705009"/>
          </a:xfrm>
          <a:prstGeom prst="upArrow">
            <a:avLst>
              <a:gd name="adj1" fmla="val 69919"/>
              <a:gd name="adj2" fmla="val 5000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rgbClr val="FF0000"/>
                </a:solidFill>
              </a:rPr>
              <a:t>統測</a:t>
            </a:r>
          </a:p>
        </p:txBody>
      </p:sp>
      <p:sp>
        <p:nvSpPr>
          <p:cNvPr id="24" name="向上箭號 23">
            <a:extLst/>
          </p:cNvPr>
          <p:cNvSpPr/>
          <p:nvPr/>
        </p:nvSpPr>
        <p:spPr>
          <a:xfrm>
            <a:off x="2717910" y="3272228"/>
            <a:ext cx="1145842" cy="705008"/>
          </a:xfrm>
          <a:prstGeom prst="upArrow">
            <a:avLst>
              <a:gd name="adj1" fmla="val 69919"/>
              <a:gd name="adj2" fmla="val 5000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400" dirty="0">
                <a:solidFill>
                  <a:schemeClr val="tx1"/>
                </a:solidFill>
              </a:rPr>
              <a:t>學測</a:t>
            </a:r>
            <a:endParaRPr kumimoji="0" lang="en-US" altLang="zh-TW" sz="1400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400" dirty="0">
                <a:solidFill>
                  <a:schemeClr val="tx1"/>
                </a:solidFill>
              </a:rPr>
              <a:t>指考</a:t>
            </a:r>
          </a:p>
        </p:txBody>
      </p:sp>
      <p:sp>
        <p:nvSpPr>
          <p:cNvPr id="25" name="向右箭號 24">
            <a:extLst/>
          </p:cNvPr>
          <p:cNvSpPr/>
          <p:nvPr/>
        </p:nvSpPr>
        <p:spPr>
          <a:xfrm>
            <a:off x="5315628" y="4509120"/>
            <a:ext cx="1356436" cy="720080"/>
          </a:xfrm>
          <a:prstGeom prst="rightArrow">
            <a:avLst>
              <a:gd name="adj1" fmla="val 60694"/>
              <a:gd name="adj2" fmla="val 5000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技能檢定</a:t>
            </a:r>
          </a:p>
        </p:txBody>
      </p:sp>
      <p:cxnSp>
        <p:nvCxnSpPr>
          <p:cNvPr id="28" name="肘形接點 27">
            <a:extLst/>
          </p:cNvPr>
          <p:cNvCxnSpPr>
            <a:stCxn id="13" idx="3"/>
            <a:endCxn id="12" idx="4"/>
          </p:cNvCxnSpPr>
          <p:nvPr/>
        </p:nvCxnSpPr>
        <p:spPr>
          <a:xfrm flipV="1">
            <a:off x="8310563" y="3344864"/>
            <a:ext cx="685800" cy="1379537"/>
          </a:xfrm>
          <a:prstGeom prst="bentConnector2">
            <a:avLst/>
          </a:prstGeom>
          <a:ln w="571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>
            <a:extLst/>
          </p:cNvPr>
          <p:cNvSpPr/>
          <p:nvPr/>
        </p:nvSpPr>
        <p:spPr>
          <a:xfrm>
            <a:off x="2544763" y="4005263"/>
            <a:ext cx="5765800" cy="143986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8" name="矩形 17">
            <a:extLst/>
          </p:cNvPr>
          <p:cNvSpPr/>
          <p:nvPr/>
        </p:nvSpPr>
        <p:spPr>
          <a:xfrm>
            <a:off x="2544764" y="1989138"/>
            <a:ext cx="2759075" cy="130651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9" name="矩形 18">
            <a:extLst/>
          </p:cNvPr>
          <p:cNvSpPr/>
          <p:nvPr/>
        </p:nvSpPr>
        <p:spPr>
          <a:xfrm>
            <a:off x="7672388" y="1403351"/>
            <a:ext cx="2087562" cy="194151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0" name="橢圓 9">
            <a:extLst/>
          </p:cNvPr>
          <p:cNvSpPr/>
          <p:nvPr/>
        </p:nvSpPr>
        <p:spPr>
          <a:xfrm>
            <a:off x="2008189" y="3783014"/>
            <a:ext cx="503237" cy="50323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dirty="0">
                <a:solidFill>
                  <a:srgbClr val="FF0000"/>
                </a:solidFill>
              </a:rPr>
              <a:t>1</a:t>
            </a:r>
            <a:endParaRPr kumimoji="0" lang="zh-TW" altLang="en-US" sz="1800" dirty="0">
              <a:solidFill>
                <a:srgbClr val="FF0000"/>
              </a:solidFill>
            </a:endParaRPr>
          </a:p>
        </p:txBody>
      </p:sp>
      <p:sp>
        <p:nvSpPr>
          <p:cNvPr id="21" name="橢圓 20">
            <a:extLst/>
          </p:cNvPr>
          <p:cNvSpPr/>
          <p:nvPr/>
        </p:nvSpPr>
        <p:spPr>
          <a:xfrm>
            <a:off x="2051051" y="1736726"/>
            <a:ext cx="504825" cy="50482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dirty="0">
                <a:solidFill>
                  <a:srgbClr val="FF0000"/>
                </a:solidFill>
              </a:rPr>
              <a:t>2</a:t>
            </a:r>
            <a:endParaRPr kumimoji="0" lang="zh-TW" altLang="en-US" sz="1800" dirty="0">
              <a:solidFill>
                <a:srgbClr val="FF0000"/>
              </a:solidFill>
            </a:endParaRPr>
          </a:p>
        </p:txBody>
      </p:sp>
      <p:sp>
        <p:nvSpPr>
          <p:cNvPr id="22" name="橢圓 21">
            <a:extLst/>
          </p:cNvPr>
          <p:cNvSpPr/>
          <p:nvPr/>
        </p:nvSpPr>
        <p:spPr>
          <a:xfrm>
            <a:off x="9759951" y="1323975"/>
            <a:ext cx="504825" cy="50323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dirty="0">
                <a:solidFill>
                  <a:srgbClr val="FF0000"/>
                </a:solidFill>
              </a:rPr>
              <a:t>3</a:t>
            </a:r>
            <a:endParaRPr kumimoji="0" lang="zh-TW" altLang="en-US" sz="1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內容版面配置區 2"/>
          <p:cNvSpPr>
            <a:spLocks noGrp="1"/>
          </p:cNvSpPr>
          <p:nvPr>
            <p:ph idx="4294967295"/>
          </p:nvPr>
        </p:nvSpPr>
        <p:spPr>
          <a:xfrm>
            <a:off x="501552" y="2086857"/>
            <a:ext cx="4713337" cy="4771143"/>
          </a:xfrm>
        </p:spPr>
        <p:txBody>
          <a:bodyPr/>
          <a:lstStyle/>
          <a:p>
            <a:pPr marL="273050" indent="-273050"/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主要專業課程</a:t>
            </a:r>
            <a:endParaRPr lang="en-US" altLang="zh-TW" sz="24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576263" lvl="1" indent="-273050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電腦輔助機械設計與製造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(CAD/CAM)</a:t>
            </a:r>
          </a:p>
          <a:p>
            <a:pPr marL="576263" lvl="1" indent="-273050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模具之設計、製造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576263" lvl="1" indent="-273050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材料檢驗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576263" lvl="1" indent="-273050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琉璃及金銀細工</a:t>
            </a:r>
          </a:p>
          <a:p>
            <a:pPr marL="576263" lvl="1" indent="-273050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機電整合自動化技術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576263" lvl="1" indent="-273050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板狀金屬彎折成型、銲接組合、防銹塗裝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576263" lvl="1" indent="-273050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氣油壓實習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576263" lvl="1" indent="-273050"/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PLC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與機電整合</a:t>
            </a:r>
          </a:p>
        </p:txBody>
      </p:sp>
      <p:sp>
        <p:nvSpPr>
          <p:cNvPr id="80899" name="標題 1"/>
          <p:cNvSpPr>
            <a:spLocks noGrp="1"/>
          </p:cNvSpPr>
          <p:nvPr>
            <p:ph type="title" idx="4294967295"/>
          </p:nvPr>
        </p:nvSpPr>
        <p:spPr>
          <a:xfrm>
            <a:off x="2438400" y="404814"/>
            <a:ext cx="8229600" cy="733425"/>
          </a:xfrm>
        </p:spPr>
        <p:txBody>
          <a:bodyPr/>
          <a:lstStyle/>
          <a:p>
            <a:r>
              <a:rPr lang="zh-TW" altLang="en-US" dirty="0">
                <a:ea typeface="標楷體" pitchFamily="65" charset="-120"/>
              </a:rPr>
              <a:t>機械群簡介</a:t>
            </a:r>
          </a:p>
        </p:txBody>
      </p:sp>
      <p:pic>
        <p:nvPicPr>
          <p:cNvPr id="80900" name="圖片 3">
            <a:hlinkClick r:id="rId2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20189" y="269876"/>
            <a:ext cx="498475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內容版面配置區 12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01238" y="236538"/>
            <a:ext cx="417512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0902" name="群組 5"/>
          <p:cNvGrpSpPr>
            <a:grpSpLocks/>
          </p:cNvGrpSpPr>
          <p:nvPr/>
        </p:nvGrpSpPr>
        <p:grpSpPr bwMode="auto">
          <a:xfrm>
            <a:off x="439739" y="1138239"/>
            <a:ext cx="3246437" cy="798512"/>
            <a:chOff x="318170" y="1389058"/>
            <a:chExt cx="3245717" cy="918513"/>
          </a:xfrm>
        </p:grpSpPr>
        <p:grpSp>
          <p:nvGrpSpPr>
            <p:cNvPr id="80912" name="群組 6"/>
            <p:cNvGrpSpPr>
              <a:grpSpLocks/>
            </p:cNvGrpSpPr>
            <p:nvPr/>
          </p:nvGrpSpPr>
          <p:grpSpPr bwMode="auto">
            <a:xfrm>
              <a:off x="318170" y="1389058"/>
              <a:ext cx="2348565" cy="797200"/>
              <a:chOff x="351227" y="1213328"/>
              <a:chExt cx="2708605" cy="1008935"/>
            </a:xfrm>
          </p:grpSpPr>
          <p:grpSp>
            <p:nvGrpSpPr>
              <p:cNvPr id="80914" name="流程圖: 程序 8"/>
              <p:cNvGrpSpPr>
                <a:grpSpLocks/>
              </p:cNvGrpSpPr>
              <p:nvPr/>
            </p:nvGrpSpPr>
            <p:grpSpPr bwMode="auto">
              <a:xfrm>
                <a:off x="820220" y="1370209"/>
                <a:ext cx="1230343" cy="986693"/>
                <a:chOff x="560832" y="1249680"/>
                <a:chExt cx="1066800" cy="676656"/>
              </a:xfrm>
            </p:grpSpPr>
            <p:pic>
              <p:nvPicPr>
                <p:cNvPr id="80919" name="流程圖: 程序 8"/>
                <p:cNvPicPr>
                  <a:picLocks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560832" y="1249680"/>
                  <a:ext cx="1066800" cy="6766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8092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629654" y="1294614"/>
                  <a:ext cx="936546" cy="5393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/>
                  <a:r>
                    <a:rPr kumimoji="0" lang="zh-TW" altLang="en-US" sz="1400" dirty="0">
                      <a:solidFill>
                        <a:srgbClr val="FF0000"/>
                      </a:solidFill>
                      <a:latin typeface="Candara" pitchFamily="34" charset="0"/>
                      <a:ea typeface="標楷體" pitchFamily="65" charset="-120"/>
                    </a:rPr>
                    <a:t>專業科目</a:t>
                  </a:r>
                  <a:endParaRPr kumimoji="0" lang="en-US" altLang="zh-TW" sz="1400" dirty="0">
                    <a:solidFill>
                      <a:srgbClr val="FF0000"/>
                    </a:solidFill>
                    <a:latin typeface="Candara" pitchFamily="34" charset="0"/>
                    <a:ea typeface="標楷體" pitchFamily="65" charset="-120"/>
                  </a:endParaRPr>
                </a:p>
                <a:p>
                  <a:pPr algn="ctr" eaLnBrk="1" hangingPunct="1"/>
                  <a:r>
                    <a:rPr kumimoji="0" lang="zh-TW" altLang="en-US" sz="1400" dirty="0">
                      <a:solidFill>
                        <a:srgbClr val="FF0000"/>
                      </a:solidFill>
                      <a:latin typeface="Candara" pitchFamily="34" charset="0"/>
                      <a:ea typeface="標楷體" pitchFamily="65" charset="-120"/>
                    </a:rPr>
                    <a:t>理論課程</a:t>
                  </a:r>
                </a:p>
              </p:txBody>
            </p:sp>
          </p:grpSp>
          <p:grpSp>
            <p:nvGrpSpPr>
              <p:cNvPr id="80915" name="流程圖: 程序 9"/>
              <p:cNvGrpSpPr>
                <a:grpSpLocks/>
              </p:cNvGrpSpPr>
              <p:nvPr/>
            </p:nvGrpSpPr>
            <p:grpSpPr bwMode="auto">
              <a:xfrm>
                <a:off x="1924013" y="1370209"/>
                <a:ext cx="1223312" cy="986693"/>
                <a:chOff x="1517904" y="1249680"/>
                <a:chExt cx="1060704" cy="676656"/>
              </a:xfrm>
            </p:grpSpPr>
            <p:pic>
              <p:nvPicPr>
                <p:cNvPr id="80917" name="流程圖: 程序 9"/>
                <p:cNvPicPr>
                  <a:picLocks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1517904" y="1249680"/>
                  <a:ext cx="1060704" cy="6766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80918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594069" y="1294614"/>
                  <a:ext cx="908676" cy="5393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/>
                  <a:r>
                    <a:rPr kumimoji="0" lang="zh-TW" altLang="en-US" sz="1400" dirty="0">
                      <a:solidFill>
                        <a:srgbClr val="FFFFFF"/>
                      </a:solidFill>
                      <a:latin typeface="Candara" pitchFamily="34" charset="0"/>
                      <a:ea typeface="標楷體" pitchFamily="65" charset="-120"/>
                    </a:rPr>
                    <a:t>專業科目</a:t>
                  </a:r>
                  <a:endParaRPr kumimoji="0" lang="en-US" altLang="zh-TW" sz="1400" dirty="0">
                    <a:solidFill>
                      <a:srgbClr val="FFFFFF"/>
                    </a:solidFill>
                    <a:latin typeface="Candara" pitchFamily="34" charset="0"/>
                    <a:ea typeface="標楷體" pitchFamily="65" charset="-120"/>
                  </a:endParaRPr>
                </a:p>
                <a:p>
                  <a:pPr algn="ctr" eaLnBrk="1" hangingPunct="1"/>
                  <a:r>
                    <a:rPr kumimoji="0" lang="zh-TW" altLang="en-US" sz="1400" dirty="0">
                      <a:solidFill>
                        <a:srgbClr val="FFFFFF"/>
                      </a:solidFill>
                      <a:latin typeface="Candara" pitchFamily="34" charset="0"/>
                      <a:ea typeface="標楷體" pitchFamily="65" charset="-120"/>
                    </a:rPr>
                    <a:t>實習課程</a:t>
                  </a:r>
                </a:p>
              </p:txBody>
            </p:sp>
          </p:grpSp>
          <p:sp>
            <p:nvSpPr>
              <p:cNvPr id="11" name="橢圓 10">
                <a:extLst/>
              </p:cNvPr>
              <p:cNvSpPr/>
              <p:nvPr/>
            </p:nvSpPr>
            <p:spPr>
              <a:xfrm>
                <a:off x="351227" y="1213328"/>
                <a:ext cx="503376" cy="503814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800" dirty="0">
                    <a:solidFill>
                      <a:srgbClr val="FF0000"/>
                    </a:solidFill>
                  </a:rPr>
                  <a:t>1</a:t>
                </a:r>
                <a:endParaRPr kumimoji="0" lang="zh-TW" altLang="en-US" sz="180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8" name="流程圖: 多重文件 7">
              <a:extLst/>
            </p:cNvPr>
            <p:cNvSpPr/>
            <p:nvPr/>
          </p:nvSpPr>
          <p:spPr>
            <a:xfrm>
              <a:off x="2843322" y="1443840"/>
              <a:ext cx="720565" cy="863731"/>
            </a:xfrm>
            <a:prstGeom prst="flowChartMultidocumen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200" dirty="0">
                  <a:solidFill>
                    <a:schemeClr val="tx1"/>
                  </a:solidFill>
                </a:rPr>
                <a:t>專業</a:t>
              </a:r>
              <a:endParaRPr kumimoji="0" lang="en-US" altLang="zh-TW" sz="1200" dirty="0">
                <a:solidFill>
                  <a:schemeClr val="tx1"/>
                </a:solidFill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200" dirty="0">
                  <a:solidFill>
                    <a:schemeClr val="tx1"/>
                  </a:solidFill>
                </a:rPr>
                <a:t>證照</a:t>
              </a:r>
            </a:p>
          </p:txBody>
        </p:sp>
      </p:grpSp>
      <p:pic>
        <p:nvPicPr>
          <p:cNvPr id="80903" name="圖片 11">
            <a:hlinkClick r:id="rId8"/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78851" y="322263"/>
            <a:ext cx="3968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0904" name="群組 12"/>
          <p:cNvGrpSpPr>
            <a:grpSpLocks/>
          </p:cNvGrpSpPr>
          <p:nvPr/>
        </p:nvGrpSpPr>
        <p:grpSpPr bwMode="auto">
          <a:xfrm>
            <a:off x="5426076" y="1260476"/>
            <a:ext cx="4683125" cy="1935163"/>
            <a:chOff x="754614" y="3710302"/>
            <a:chExt cx="7593256" cy="2513481"/>
          </a:xfrm>
        </p:grpSpPr>
        <p:pic>
          <p:nvPicPr>
            <p:cNvPr id="80910" name="圖片 13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4870417" y="3763912"/>
              <a:ext cx="3477453" cy="24598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39700" dir="2700000" algn="tl" rotWithShape="0">
                <a:srgbClr val="333333">
                  <a:alpha val="64998"/>
                </a:srgbClr>
              </a:outerShdw>
            </a:effectLst>
          </p:spPr>
        </p:pic>
        <p:pic>
          <p:nvPicPr>
            <p:cNvPr id="15" name="圖片 14">
              <a:extLst/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54614" y="3710302"/>
              <a:ext cx="3737426" cy="249079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80905" name="Picture 6" descr="http://web.hcvs.hc.edu.tw/ezfiles/0/1000/img/61/r-002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832726" y="3284539"/>
            <a:ext cx="2276475" cy="168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8"/>
              </a:srgbClr>
            </a:outerShdw>
          </a:effectLst>
        </p:spPr>
      </p:pic>
      <p:pic>
        <p:nvPicPr>
          <p:cNvPr id="19" name="Picture 3" descr="E:\Documents and Settings\Administrator\桌面\照片\PIC REV\[000241].jpg">
            <a:extLst/>
          </p:cNvPr>
          <p:cNvPicPr preferRelativeResize="0">
            <a:picLocks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426076" y="3251201"/>
            <a:ext cx="2365375" cy="1717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0907" name="群組 19"/>
          <p:cNvGrpSpPr>
            <a:grpSpLocks/>
          </p:cNvGrpSpPr>
          <p:nvPr/>
        </p:nvGrpSpPr>
        <p:grpSpPr bwMode="auto">
          <a:xfrm>
            <a:off x="5426076" y="5032375"/>
            <a:ext cx="4683125" cy="1709738"/>
            <a:chOff x="611560" y="2852936"/>
            <a:chExt cx="8136904" cy="2448272"/>
          </a:xfrm>
        </p:grpSpPr>
        <p:pic>
          <p:nvPicPr>
            <p:cNvPr id="21" name="圖片 20">
              <a:extLst/>
            </p:cNvPr>
            <p:cNvPicPr>
              <a:picLocks noChangeAspect="1"/>
            </p:cNvPicPr>
            <p:nvPr/>
          </p:nvPicPr>
          <p:blipFill rotWithShape="1">
            <a:blip r:embed="rId14"/>
            <a:srcRect/>
            <a:stretch/>
          </p:blipFill>
          <p:spPr>
            <a:xfrm>
              <a:off x="611560" y="2852936"/>
              <a:ext cx="3867098" cy="244827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0909" name="圖片 21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931015" y="2852936"/>
              <a:ext cx="3817449" cy="2448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39700" dir="2700000" algn="tl" rotWithShape="0">
                <a:srgbClr val="333333">
                  <a:alpha val="64998"/>
                </a:srgbClr>
              </a:outerShdw>
            </a:effectLst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內容版面配置區 2"/>
          <p:cNvSpPr>
            <a:spLocks noGrp="1"/>
          </p:cNvSpPr>
          <p:nvPr>
            <p:ph idx="4294967295"/>
          </p:nvPr>
        </p:nvSpPr>
        <p:spPr>
          <a:xfrm>
            <a:off x="942926" y="2174528"/>
            <a:ext cx="11017224" cy="4566840"/>
          </a:xfrm>
        </p:spPr>
        <p:txBody>
          <a:bodyPr/>
          <a:lstStyle/>
          <a:p>
            <a:pPr marL="273050" indent="-273050">
              <a:lnSpc>
                <a:spcPct val="140000"/>
              </a:lnSpc>
            </a:pPr>
            <a:r>
              <a:rPr lang="zh-TW" altLang="en-US" sz="2400" b="1" dirty="0">
                <a:solidFill>
                  <a:srgbClr val="FF0000"/>
                </a:solidFill>
                <a:ea typeface="標楷體" pitchFamily="65" charset="-120"/>
              </a:rPr>
              <a:t>大學校院相關科系：</a:t>
            </a:r>
            <a:endParaRPr lang="en-US" altLang="zh-TW" sz="2400" b="1" dirty="0">
              <a:solidFill>
                <a:srgbClr val="FF0000"/>
              </a:solidFill>
              <a:ea typeface="標楷體" pitchFamily="65" charset="-120"/>
            </a:endParaRPr>
          </a:p>
          <a:p>
            <a:pPr marL="576263" lvl="1" indent="-273050">
              <a:lnSpc>
                <a:spcPct val="140000"/>
              </a:lnSpc>
            </a:pPr>
            <a:r>
              <a:rPr lang="zh-TW" altLang="en-US" sz="2400" dirty="0">
                <a:ea typeface="標楷體" pitchFamily="65" charset="-120"/>
              </a:rPr>
              <a:t>機械工程系、機電科技系、機械與自動化工程系、模具工程系、能源與冷凍空調工程</a:t>
            </a:r>
            <a:endParaRPr lang="en-US" altLang="zh-TW" sz="2400" dirty="0">
              <a:ea typeface="標楷體" pitchFamily="65" charset="-120"/>
            </a:endParaRPr>
          </a:p>
          <a:p>
            <a:pPr marL="576263" lvl="1" indent="-273050">
              <a:lnSpc>
                <a:spcPct val="140000"/>
              </a:lnSpc>
            </a:pPr>
            <a:r>
              <a:rPr lang="zh-TW" altLang="en-US" sz="2400" dirty="0">
                <a:ea typeface="標楷體" pitchFamily="65" charset="-120"/>
              </a:rPr>
              <a:t>動力機械工程系、飛機工程系、輪機工程系、生物機電工程系、造船及海洋工程系、航空機械系</a:t>
            </a:r>
            <a:endParaRPr lang="en-US" altLang="zh-TW" sz="2400" dirty="0">
              <a:ea typeface="標楷體" pitchFamily="65" charset="-120"/>
            </a:endParaRPr>
          </a:p>
          <a:p>
            <a:pPr marL="576263" lvl="1" indent="-273050">
              <a:lnSpc>
                <a:spcPct val="140000"/>
              </a:lnSpc>
            </a:pPr>
            <a:r>
              <a:rPr lang="zh-TW" altLang="en-US" sz="2400" dirty="0">
                <a:ea typeface="標楷體" pitchFamily="65" charset="-120"/>
              </a:rPr>
              <a:t>材料科學與工程系、化工與材料工程系、環境工程系電機工程系、牙體技術暨材料系、光電工程系、生物醫學工程系</a:t>
            </a:r>
            <a:endParaRPr lang="en-US" altLang="zh-TW" sz="2400" dirty="0">
              <a:ea typeface="標楷體" pitchFamily="65" charset="-120"/>
            </a:endParaRPr>
          </a:p>
          <a:p>
            <a:pPr marL="576263" lvl="1" indent="-273050">
              <a:lnSpc>
                <a:spcPct val="140000"/>
              </a:lnSpc>
            </a:pPr>
            <a:r>
              <a:rPr lang="zh-TW" altLang="en-US" sz="2400" dirty="0">
                <a:ea typeface="標楷體" pitchFamily="65" charset="-120"/>
              </a:rPr>
              <a:t>工業工程與管理系、工業設計系</a:t>
            </a:r>
          </a:p>
        </p:txBody>
      </p:sp>
      <p:sp>
        <p:nvSpPr>
          <p:cNvPr id="81923" name="標題 1"/>
          <p:cNvSpPr>
            <a:spLocks noGrp="1"/>
          </p:cNvSpPr>
          <p:nvPr>
            <p:ph type="title" idx="4294967295"/>
          </p:nvPr>
        </p:nvSpPr>
        <p:spPr>
          <a:xfrm>
            <a:off x="2438400" y="404813"/>
            <a:ext cx="8229600" cy="754062"/>
          </a:xfrm>
        </p:spPr>
        <p:txBody>
          <a:bodyPr/>
          <a:lstStyle/>
          <a:p>
            <a:r>
              <a:rPr lang="zh-TW" altLang="en-US" dirty="0">
                <a:ea typeface="標楷體" pitchFamily="65" charset="-120"/>
              </a:rPr>
              <a:t>機械群簡介</a:t>
            </a:r>
          </a:p>
        </p:txBody>
      </p:sp>
      <p:grpSp>
        <p:nvGrpSpPr>
          <p:cNvPr id="81924" name="群組 5"/>
          <p:cNvGrpSpPr>
            <a:grpSpLocks/>
          </p:cNvGrpSpPr>
          <p:nvPr/>
        </p:nvGrpSpPr>
        <p:grpSpPr bwMode="auto">
          <a:xfrm>
            <a:off x="479376" y="980728"/>
            <a:ext cx="2311400" cy="1193800"/>
            <a:chOff x="316617" y="1370393"/>
            <a:chExt cx="2311167" cy="1194511"/>
          </a:xfrm>
        </p:grpSpPr>
        <p:sp>
          <p:nvSpPr>
            <p:cNvPr id="7" name="剪去同側角落矩形 6">
              <a:extLst/>
            </p:cNvPr>
            <p:cNvSpPr/>
            <p:nvPr/>
          </p:nvSpPr>
          <p:spPr>
            <a:xfrm>
              <a:off x="780120" y="1629309"/>
              <a:ext cx="1847664" cy="490830"/>
            </a:xfrm>
            <a:prstGeom prst="snip2SameRect">
              <a:avLst>
                <a:gd name="adj1" fmla="val 50000"/>
                <a:gd name="adj2" fmla="val 0"/>
              </a:avLst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800" dirty="0"/>
                <a:t>研究所</a:t>
              </a:r>
            </a:p>
          </p:txBody>
        </p:sp>
        <p:sp>
          <p:nvSpPr>
            <p:cNvPr id="8" name="流程圖: 程序 7">
              <a:extLst/>
            </p:cNvPr>
            <p:cNvSpPr/>
            <p:nvPr/>
          </p:nvSpPr>
          <p:spPr>
            <a:xfrm>
              <a:off x="780120" y="2120139"/>
              <a:ext cx="1847664" cy="444765"/>
            </a:xfrm>
            <a:prstGeom prst="flowChartProcess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400" dirty="0"/>
                <a:t>普通大學 </a:t>
              </a:r>
              <a:r>
                <a:rPr kumimoji="0" lang="en-US" altLang="zh-TW" sz="1400" dirty="0"/>
                <a:t>/</a:t>
              </a:r>
              <a:r>
                <a:rPr kumimoji="0" lang="zh-TW" altLang="en-US" sz="1400" dirty="0"/>
                <a:t> 四技二專</a:t>
              </a:r>
              <a:endParaRPr kumimoji="0" lang="en-US" altLang="zh-TW" sz="1400" dirty="0"/>
            </a:p>
          </p:txBody>
        </p:sp>
        <p:sp>
          <p:nvSpPr>
            <p:cNvPr id="9" name="橢圓 8">
              <a:extLst/>
            </p:cNvPr>
            <p:cNvSpPr/>
            <p:nvPr/>
          </p:nvSpPr>
          <p:spPr>
            <a:xfrm>
              <a:off x="316617" y="1370393"/>
              <a:ext cx="504774" cy="503537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800" dirty="0">
                  <a:solidFill>
                    <a:srgbClr val="FF0000"/>
                  </a:solidFill>
                </a:rPr>
                <a:t>2</a:t>
              </a:r>
              <a:endParaRPr kumimoji="0" lang="zh-TW" altLang="en-US" sz="18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81925" name="圖片 9">
            <a:hlinkClick r:id="rId2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20189" y="269876"/>
            <a:ext cx="498475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6" name="內容版面配置區 12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01238" y="236538"/>
            <a:ext cx="417512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7" name="圖片 11">
            <a:hlinkClick r:id="rId6"/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78851" y="322263"/>
            <a:ext cx="3968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內容版面配置區 2"/>
          <p:cNvSpPr>
            <a:spLocks noGrp="1"/>
          </p:cNvSpPr>
          <p:nvPr>
            <p:ph idx="4294967295"/>
          </p:nvPr>
        </p:nvSpPr>
        <p:spPr>
          <a:xfrm>
            <a:off x="637536" y="2122947"/>
            <a:ext cx="5794087" cy="4604908"/>
          </a:xfrm>
        </p:spPr>
        <p:txBody>
          <a:bodyPr/>
          <a:lstStyle/>
          <a:p>
            <a:pPr marL="273050" indent="-273050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模具設計工程師、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機械設計工程師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設備維護工程師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CAD/CAM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工程師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3C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產品機構工程師、機構工程師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自動化生產設備技術員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管路設計工程師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農業機械工程師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機電整合工程師</a:t>
            </a:r>
          </a:p>
        </p:txBody>
      </p:sp>
      <p:sp>
        <p:nvSpPr>
          <p:cNvPr id="82947" name="標題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/>
          <a:lstStyle/>
          <a:p>
            <a:r>
              <a:rPr lang="zh-TW" altLang="en-US" dirty="0">
                <a:ea typeface="標楷體" pitchFamily="65" charset="-120"/>
              </a:rPr>
              <a:t>機械群簡介</a:t>
            </a:r>
          </a:p>
        </p:txBody>
      </p:sp>
      <p:grpSp>
        <p:nvGrpSpPr>
          <p:cNvPr id="82948" name="群組 7"/>
          <p:cNvGrpSpPr>
            <a:grpSpLocks/>
          </p:cNvGrpSpPr>
          <p:nvPr/>
        </p:nvGrpSpPr>
        <p:grpSpPr bwMode="auto">
          <a:xfrm>
            <a:off x="407368" y="928866"/>
            <a:ext cx="1439863" cy="1173163"/>
            <a:chOff x="323528" y="980728"/>
            <a:chExt cx="1440161" cy="1173883"/>
          </a:xfrm>
        </p:grpSpPr>
        <p:grpSp>
          <p:nvGrpSpPr>
            <p:cNvPr id="82955" name="十二邊形 5"/>
            <p:cNvGrpSpPr>
              <a:grpSpLocks/>
            </p:cNvGrpSpPr>
            <p:nvPr/>
          </p:nvGrpSpPr>
          <p:grpSpPr bwMode="auto">
            <a:xfrm>
              <a:off x="542544" y="1036320"/>
              <a:ext cx="1280160" cy="1207008"/>
              <a:chOff x="542544" y="1036320"/>
              <a:chExt cx="1280160" cy="1207008"/>
            </a:xfrm>
          </p:grpSpPr>
          <p:pic>
            <p:nvPicPr>
              <p:cNvPr id="82957" name="十二邊形 5"/>
              <p:cNvPicPr>
                <a:picLocks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542544" y="1036320"/>
                <a:ext cx="1280160" cy="1207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2958" name="Text Box 7"/>
              <p:cNvSpPr txBox="1">
                <a:spLocks noChangeArrowheads="1"/>
              </p:cNvSpPr>
              <p:nvPr/>
            </p:nvSpPr>
            <p:spPr bwMode="auto">
              <a:xfrm>
                <a:off x="765925" y="1220671"/>
                <a:ext cx="843400" cy="789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 eaLnBrk="1" hangingPunct="1"/>
                <a:r>
                  <a:rPr kumimoji="0" lang="zh-TW" altLang="en-US" sz="1600" dirty="0">
                    <a:latin typeface="Candara" pitchFamily="34" charset="0"/>
                    <a:ea typeface="標楷體" pitchFamily="65" charset="-120"/>
                  </a:rPr>
                  <a:t>就業</a:t>
                </a:r>
                <a:endParaRPr kumimoji="0" lang="en-US" altLang="zh-TW" sz="1600" dirty="0">
                  <a:latin typeface="Candara" pitchFamily="34" charset="0"/>
                  <a:ea typeface="標楷體" pitchFamily="65" charset="-120"/>
                </a:endParaRPr>
              </a:p>
              <a:p>
                <a:pPr algn="ctr" eaLnBrk="1" hangingPunct="1"/>
                <a:r>
                  <a:rPr kumimoji="0" lang="zh-TW" altLang="en-US" sz="1600" dirty="0">
                    <a:latin typeface="Candara" pitchFamily="34" charset="0"/>
                    <a:ea typeface="標楷體" pitchFamily="65" charset="-120"/>
                  </a:rPr>
                  <a:t>市場</a:t>
                </a:r>
              </a:p>
            </p:txBody>
          </p:sp>
        </p:grpSp>
        <p:sp>
          <p:nvSpPr>
            <p:cNvPr id="7" name="橢圓 6">
              <a:extLst/>
            </p:cNvPr>
            <p:cNvSpPr/>
            <p:nvPr/>
          </p:nvSpPr>
          <p:spPr>
            <a:xfrm>
              <a:off x="323528" y="980728"/>
              <a:ext cx="376316" cy="349464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800" dirty="0">
                  <a:solidFill>
                    <a:srgbClr val="FF0000"/>
                  </a:solidFill>
                </a:rPr>
                <a:t>3</a:t>
              </a:r>
              <a:endParaRPr kumimoji="0" lang="zh-TW" altLang="en-US" sz="18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82949" name="Picture 4" descr="http://sxzx.dgpt.edu.cn/_data/2012/03/30/9f314fb2_20c9_4cef_9fac_c495ecc428e8/images/%E6%A8%A1%E5%85%B7%E5%8A%A0%E5%B7%A5%E5%AE%9E%E8%AE%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72679" y="1416125"/>
            <a:ext cx="2653831" cy="233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 descr="http://jpkc.ybzy.cn/ug/ug_kcwz/images/right01.jpg">
            <a:extLst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00173" y="3855781"/>
            <a:ext cx="4017139" cy="2872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82951" name="Picture 8" descr="http://www.mitsuba.co.jp/randd/image/p13-0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2163" y="1428594"/>
            <a:ext cx="3097438" cy="233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2" name="圖片 11">
            <a:hlinkClick r:id="rId6"/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120189" y="269876"/>
            <a:ext cx="498475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3" name="內容版面配置區 12">
            <a:hlinkClick r:id="rId8" action="ppaction://hlinkfile"/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901238" y="236538"/>
            <a:ext cx="417512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4" name="圖片 13">
            <a:hlinkClick r:id="rId10"/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578851" y="322263"/>
            <a:ext cx="3968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標題 1"/>
          <p:cNvSpPr>
            <a:spLocks noGrp="1"/>
          </p:cNvSpPr>
          <p:nvPr>
            <p:ph type="title" idx="4294967295"/>
          </p:nvPr>
        </p:nvSpPr>
        <p:spPr>
          <a:xfrm>
            <a:off x="1775520" y="260648"/>
            <a:ext cx="8229600" cy="1143000"/>
          </a:xfrm>
        </p:spPr>
        <p:txBody>
          <a:bodyPr/>
          <a:lstStyle/>
          <a:p>
            <a:r>
              <a:rPr lang="zh-TW" altLang="en-US" sz="4800" dirty="0">
                <a:ea typeface="標楷體" pitchFamily="65" charset="-120"/>
              </a:rPr>
              <a:t>高職與高中的進路比較分析</a:t>
            </a:r>
          </a:p>
        </p:txBody>
      </p:sp>
      <p:graphicFrame>
        <p:nvGraphicFramePr>
          <p:cNvPr id="292867" name="Group 3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535524"/>
              </p:ext>
            </p:extLst>
          </p:nvPr>
        </p:nvGraphicFramePr>
        <p:xfrm>
          <a:off x="777752" y="1221804"/>
          <a:ext cx="10225135" cy="5375548"/>
        </p:xfrm>
        <a:graphic>
          <a:graphicData uri="http://schemas.openxmlformats.org/drawingml/2006/table">
            <a:tbl>
              <a:tblPr/>
              <a:tblGrid>
                <a:gridCol w="1539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1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340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388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類別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項目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高 職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高 中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39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性　向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操作性向強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喜歡動手做實作活動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學術性向強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對學術研究興趣較濃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181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升學進路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升大學部份：以科技大學、技術學院、二專為主，一般大學為輔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繼續攻讀研究所：以進入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科技校院研究所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為主，或轉考一般大學研究所為輔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升大學部份：以一般大學為主，科技校院、二專為輔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升學研究所：攻讀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一般大學研究所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為主</a:t>
                      </a:r>
                    </a:p>
                  </a:txBody>
                  <a:tcPr marL="57600" marR="576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5909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未來發展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較強的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實務及技術能力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所學和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職場所需能力接軌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升學、就業管道兼具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偏具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知識型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工作知能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基礎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學科強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，實務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職能較弱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標題 1"/>
          <p:cNvSpPr>
            <a:spLocks noGrp="1"/>
          </p:cNvSpPr>
          <p:nvPr>
            <p:ph type="title" idx="4294967295"/>
          </p:nvPr>
        </p:nvSpPr>
        <p:spPr>
          <a:xfrm>
            <a:off x="1524000" y="583701"/>
            <a:ext cx="9396536" cy="1143000"/>
          </a:xfrm>
        </p:spPr>
        <p:txBody>
          <a:bodyPr/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桃連區</a:t>
            </a:r>
            <a:r>
              <a:rPr lang="zh-TW" altLang="en-US" sz="4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機械群</a:t>
            </a:r>
            <a:r>
              <a:rPr lang="en-US" altLang="zh-TW" sz="4800" dirty="0">
                <a:latin typeface="標楷體" pitchFamily="65" charset="-120"/>
                <a:ea typeface="標楷體" pitchFamily="65" charset="-120"/>
              </a:rPr>
              <a:t>110</a:t>
            </a:r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學年度招生科別</a:t>
            </a:r>
          </a:p>
        </p:txBody>
      </p:sp>
      <p:sp>
        <p:nvSpPr>
          <p:cNvPr id="22" name="內容版面配置區 18">
            <a:extLst/>
          </p:cNvPr>
          <p:cNvSpPr>
            <a:spLocks noGrp="1"/>
          </p:cNvSpPr>
          <p:nvPr>
            <p:ph idx="4294967295"/>
          </p:nvPr>
        </p:nvSpPr>
        <p:spPr>
          <a:xfrm>
            <a:off x="1415480" y="1656556"/>
            <a:ext cx="8424862" cy="619125"/>
          </a:xfrm>
        </p:spPr>
        <p:txBody>
          <a:bodyPr>
            <a:normAutofit lnSpcReduction="10000"/>
          </a:bodyPr>
          <a:lstStyle/>
          <a:p>
            <a:pPr marL="273050" indent="-273050">
              <a:defRPr/>
            </a:pP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校 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科</a:t>
            </a:r>
          </a:p>
        </p:txBody>
      </p:sp>
      <p:sp>
        <p:nvSpPr>
          <p:cNvPr id="4" name="六邊形 3">
            <a:extLst/>
          </p:cNvPr>
          <p:cNvSpPr/>
          <p:nvPr/>
        </p:nvSpPr>
        <p:spPr>
          <a:xfrm>
            <a:off x="3359150" y="2349501"/>
            <a:ext cx="1441450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tx1"/>
                </a:solidFill>
              </a:rPr>
              <a:t>機械群</a:t>
            </a:r>
          </a:p>
        </p:txBody>
      </p:sp>
      <p:sp>
        <p:nvSpPr>
          <p:cNvPr id="5" name="六邊形 4">
            <a:extLst/>
          </p:cNvPr>
          <p:cNvSpPr/>
          <p:nvPr/>
        </p:nvSpPr>
        <p:spPr>
          <a:xfrm>
            <a:off x="3359150" y="3644901"/>
            <a:ext cx="1441450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動力機械群</a:t>
            </a:r>
          </a:p>
        </p:txBody>
      </p:sp>
      <p:sp>
        <p:nvSpPr>
          <p:cNvPr id="6" name="六邊形 5">
            <a:extLst/>
          </p:cNvPr>
          <p:cNvSpPr/>
          <p:nvPr/>
        </p:nvSpPr>
        <p:spPr>
          <a:xfrm>
            <a:off x="4583113" y="2997201"/>
            <a:ext cx="1441450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電機電子群</a:t>
            </a:r>
          </a:p>
        </p:txBody>
      </p:sp>
      <p:sp>
        <p:nvSpPr>
          <p:cNvPr id="7" name="六邊形 6">
            <a:extLst/>
          </p:cNvPr>
          <p:cNvSpPr/>
          <p:nvPr/>
        </p:nvSpPr>
        <p:spPr>
          <a:xfrm>
            <a:off x="4583113" y="4292601"/>
            <a:ext cx="1441450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土木與建築群</a:t>
            </a:r>
          </a:p>
        </p:txBody>
      </p:sp>
      <p:sp>
        <p:nvSpPr>
          <p:cNvPr id="8" name="六邊形 7">
            <a:extLst/>
          </p:cNvPr>
          <p:cNvSpPr/>
          <p:nvPr/>
        </p:nvSpPr>
        <p:spPr>
          <a:xfrm>
            <a:off x="5808663" y="2349501"/>
            <a:ext cx="1439862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化工群</a:t>
            </a:r>
          </a:p>
        </p:txBody>
      </p:sp>
      <p:sp>
        <p:nvSpPr>
          <p:cNvPr id="9" name="六邊形 8">
            <a:extLst/>
          </p:cNvPr>
          <p:cNvSpPr/>
          <p:nvPr/>
        </p:nvSpPr>
        <p:spPr>
          <a:xfrm>
            <a:off x="7032626" y="2997201"/>
            <a:ext cx="1439863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外語群</a:t>
            </a:r>
          </a:p>
        </p:txBody>
      </p:sp>
      <p:sp>
        <p:nvSpPr>
          <p:cNvPr id="10" name="六邊形 9">
            <a:extLst/>
          </p:cNvPr>
          <p:cNvSpPr/>
          <p:nvPr/>
        </p:nvSpPr>
        <p:spPr>
          <a:xfrm>
            <a:off x="5808663" y="3644901"/>
            <a:ext cx="1439862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餐旅群</a:t>
            </a:r>
          </a:p>
        </p:txBody>
      </p:sp>
      <p:sp>
        <p:nvSpPr>
          <p:cNvPr id="11" name="六邊形 10">
            <a:extLst/>
          </p:cNvPr>
          <p:cNvSpPr/>
          <p:nvPr/>
        </p:nvSpPr>
        <p:spPr>
          <a:xfrm>
            <a:off x="5808663" y="4941888"/>
            <a:ext cx="1439862" cy="1223962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海事群</a:t>
            </a:r>
          </a:p>
        </p:txBody>
      </p:sp>
      <p:sp>
        <p:nvSpPr>
          <p:cNvPr id="12" name="六邊形 11">
            <a:extLst/>
          </p:cNvPr>
          <p:cNvSpPr/>
          <p:nvPr/>
        </p:nvSpPr>
        <p:spPr>
          <a:xfrm>
            <a:off x="7032626" y="4292601"/>
            <a:ext cx="1439863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農業群</a:t>
            </a:r>
          </a:p>
        </p:txBody>
      </p:sp>
      <p:sp>
        <p:nvSpPr>
          <p:cNvPr id="13" name="六邊形 12">
            <a:extLst/>
          </p:cNvPr>
          <p:cNvSpPr/>
          <p:nvPr/>
        </p:nvSpPr>
        <p:spPr>
          <a:xfrm>
            <a:off x="8256588" y="3644901"/>
            <a:ext cx="1439862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家政群</a:t>
            </a:r>
          </a:p>
        </p:txBody>
      </p:sp>
      <p:sp>
        <p:nvSpPr>
          <p:cNvPr id="14" name="六邊形 13">
            <a:extLst/>
          </p:cNvPr>
          <p:cNvSpPr/>
          <p:nvPr/>
        </p:nvSpPr>
        <p:spPr>
          <a:xfrm>
            <a:off x="8256588" y="4941888"/>
            <a:ext cx="1439862" cy="1223962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食品群</a:t>
            </a:r>
          </a:p>
        </p:txBody>
      </p:sp>
      <p:sp>
        <p:nvSpPr>
          <p:cNvPr id="15" name="六邊形 14">
            <a:extLst/>
          </p:cNvPr>
          <p:cNvSpPr/>
          <p:nvPr/>
        </p:nvSpPr>
        <p:spPr>
          <a:xfrm>
            <a:off x="8256588" y="2349501"/>
            <a:ext cx="1439862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商業與管理群</a:t>
            </a:r>
          </a:p>
        </p:txBody>
      </p:sp>
      <p:sp>
        <p:nvSpPr>
          <p:cNvPr id="16" name="六邊形 15">
            <a:extLst/>
          </p:cNvPr>
          <p:cNvSpPr/>
          <p:nvPr/>
        </p:nvSpPr>
        <p:spPr>
          <a:xfrm>
            <a:off x="2135188" y="2997201"/>
            <a:ext cx="1439862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設計群</a:t>
            </a:r>
          </a:p>
        </p:txBody>
      </p:sp>
      <p:sp>
        <p:nvSpPr>
          <p:cNvPr id="17" name="六邊形 16">
            <a:extLst/>
          </p:cNvPr>
          <p:cNvSpPr/>
          <p:nvPr/>
        </p:nvSpPr>
        <p:spPr>
          <a:xfrm>
            <a:off x="3359150" y="4941888"/>
            <a:ext cx="1441450" cy="1223962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水產群</a:t>
            </a:r>
          </a:p>
        </p:txBody>
      </p:sp>
      <p:sp>
        <p:nvSpPr>
          <p:cNvPr id="18" name="六邊形 17">
            <a:extLst/>
          </p:cNvPr>
          <p:cNvSpPr/>
          <p:nvPr/>
        </p:nvSpPr>
        <p:spPr>
          <a:xfrm>
            <a:off x="2135188" y="4292601"/>
            <a:ext cx="1439862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藝術群</a:t>
            </a:r>
          </a:p>
        </p:txBody>
      </p:sp>
      <p:sp>
        <p:nvSpPr>
          <p:cNvPr id="21" name="圓角矩形 20">
            <a:extLst/>
          </p:cNvPr>
          <p:cNvSpPr/>
          <p:nvPr/>
        </p:nvSpPr>
        <p:spPr>
          <a:xfrm>
            <a:off x="5519738" y="1993895"/>
            <a:ext cx="1784350" cy="503237"/>
          </a:xfrm>
          <a:prstGeom prst="roundRect">
            <a:avLst>
              <a:gd name="adj" fmla="val 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學校</a:t>
            </a:r>
          </a:p>
        </p:txBody>
      </p:sp>
      <p:sp>
        <p:nvSpPr>
          <p:cNvPr id="23" name="圓角矩形 22">
            <a:extLst/>
          </p:cNvPr>
          <p:cNvSpPr/>
          <p:nvPr/>
        </p:nvSpPr>
        <p:spPr>
          <a:xfrm>
            <a:off x="7304088" y="1989139"/>
            <a:ext cx="1763712" cy="503237"/>
          </a:xfrm>
          <a:prstGeom prst="roundRect">
            <a:avLst>
              <a:gd name="adj" fmla="val 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科別</a:t>
            </a:r>
          </a:p>
        </p:txBody>
      </p:sp>
      <p:sp>
        <p:nvSpPr>
          <p:cNvPr id="24" name="圓角矩形 23">
            <a:extLst/>
          </p:cNvPr>
          <p:cNvSpPr/>
          <p:nvPr/>
        </p:nvSpPr>
        <p:spPr>
          <a:xfrm>
            <a:off x="5519738" y="2492375"/>
            <a:ext cx="1784350" cy="1296988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kumimoji="0" lang="zh-TW" altLang="en-US" sz="1800" dirty="0">
                <a:solidFill>
                  <a:schemeClr val="tx1"/>
                </a:solidFill>
                <a:latin typeface="Candara" pitchFamily="34" charset="0"/>
                <a:ea typeface="標楷體" pitchFamily="65" charset="-120"/>
              </a:rPr>
              <a:t>國立臺北科大附屬桃園農工</a:t>
            </a:r>
          </a:p>
        </p:txBody>
      </p:sp>
      <p:sp>
        <p:nvSpPr>
          <p:cNvPr id="25" name="圓角矩形 24">
            <a:extLst/>
          </p:cNvPr>
          <p:cNvSpPr/>
          <p:nvPr/>
        </p:nvSpPr>
        <p:spPr>
          <a:xfrm>
            <a:off x="7304088" y="2492375"/>
            <a:ext cx="1763712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機械科</a:t>
            </a:r>
          </a:p>
        </p:txBody>
      </p:sp>
      <p:sp>
        <p:nvSpPr>
          <p:cNvPr id="26" name="圓角矩形 25">
            <a:extLst/>
          </p:cNvPr>
          <p:cNvSpPr/>
          <p:nvPr/>
        </p:nvSpPr>
        <p:spPr>
          <a:xfrm>
            <a:off x="7304088" y="2924175"/>
            <a:ext cx="1763712" cy="433388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模具科</a:t>
            </a:r>
          </a:p>
        </p:txBody>
      </p:sp>
      <p:sp>
        <p:nvSpPr>
          <p:cNvPr id="27" name="圓角矩形 26">
            <a:extLst/>
          </p:cNvPr>
          <p:cNvSpPr/>
          <p:nvPr/>
        </p:nvSpPr>
        <p:spPr>
          <a:xfrm>
            <a:off x="7304088" y="3357563"/>
            <a:ext cx="1763712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生物機電科</a:t>
            </a:r>
          </a:p>
        </p:txBody>
      </p:sp>
      <p:sp>
        <p:nvSpPr>
          <p:cNvPr id="28" name="圓角矩形 27">
            <a:extLst/>
          </p:cNvPr>
          <p:cNvSpPr/>
          <p:nvPr/>
        </p:nvSpPr>
        <p:spPr>
          <a:xfrm>
            <a:off x="5519738" y="3789363"/>
            <a:ext cx="1784350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國立龍潭農工</a:t>
            </a:r>
          </a:p>
        </p:txBody>
      </p:sp>
      <p:sp>
        <p:nvSpPr>
          <p:cNvPr id="31" name="圓角矩形 30">
            <a:extLst/>
          </p:cNvPr>
          <p:cNvSpPr/>
          <p:nvPr/>
        </p:nvSpPr>
        <p:spPr>
          <a:xfrm>
            <a:off x="7304088" y="3789363"/>
            <a:ext cx="1763712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機械科</a:t>
            </a:r>
          </a:p>
        </p:txBody>
      </p:sp>
      <p:sp>
        <p:nvSpPr>
          <p:cNvPr id="32" name="圓角矩形 27">
            <a:extLst/>
          </p:cNvPr>
          <p:cNvSpPr/>
          <p:nvPr/>
        </p:nvSpPr>
        <p:spPr>
          <a:xfrm>
            <a:off x="5519738" y="4221163"/>
            <a:ext cx="1784350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dirty="0">
              <a:solidFill>
                <a:schemeClr val="tx1"/>
              </a:solidFill>
            </a:endParaRPr>
          </a:p>
        </p:txBody>
      </p:sp>
      <p:sp>
        <p:nvSpPr>
          <p:cNvPr id="33" name="圓角矩形 30">
            <a:extLst/>
          </p:cNvPr>
          <p:cNvSpPr/>
          <p:nvPr/>
        </p:nvSpPr>
        <p:spPr>
          <a:xfrm>
            <a:off x="7304088" y="4221163"/>
            <a:ext cx="1763712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dirty="0">
              <a:solidFill>
                <a:schemeClr val="tx1"/>
              </a:solidFill>
            </a:endParaRPr>
          </a:p>
        </p:txBody>
      </p:sp>
      <p:sp>
        <p:nvSpPr>
          <p:cNvPr id="34" name="圓角矩形 27">
            <a:extLst/>
          </p:cNvPr>
          <p:cNvSpPr/>
          <p:nvPr/>
        </p:nvSpPr>
        <p:spPr>
          <a:xfrm>
            <a:off x="5519738" y="4652963"/>
            <a:ext cx="1784350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私立光啓高中</a:t>
            </a:r>
          </a:p>
        </p:txBody>
      </p:sp>
      <p:sp>
        <p:nvSpPr>
          <p:cNvPr id="35" name="圓角矩形 30">
            <a:extLst/>
          </p:cNvPr>
          <p:cNvSpPr/>
          <p:nvPr/>
        </p:nvSpPr>
        <p:spPr>
          <a:xfrm>
            <a:off x="7304088" y="4652963"/>
            <a:ext cx="1763712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機械科</a:t>
            </a:r>
          </a:p>
        </p:txBody>
      </p:sp>
      <p:sp>
        <p:nvSpPr>
          <p:cNvPr id="36" name="圓角矩形 27">
            <a:extLst/>
          </p:cNvPr>
          <p:cNvSpPr/>
          <p:nvPr/>
        </p:nvSpPr>
        <p:spPr>
          <a:xfrm>
            <a:off x="5519738" y="5084763"/>
            <a:ext cx="1784350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私立六和高中</a:t>
            </a:r>
          </a:p>
        </p:txBody>
      </p:sp>
      <p:sp>
        <p:nvSpPr>
          <p:cNvPr id="37" name="圓角矩形 30">
            <a:extLst/>
          </p:cNvPr>
          <p:cNvSpPr/>
          <p:nvPr/>
        </p:nvSpPr>
        <p:spPr>
          <a:xfrm>
            <a:off x="7304088" y="5084763"/>
            <a:ext cx="1763712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機電科</a:t>
            </a:r>
          </a:p>
        </p:txBody>
      </p:sp>
      <p:sp>
        <p:nvSpPr>
          <p:cNvPr id="38" name="圓角矩形 27">
            <a:extLst/>
          </p:cNvPr>
          <p:cNvSpPr/>
          <p:nvPr/>
        </p:nvSpPr>
        <p:spPr>
          <a:xfrm>
            <a:off x="5524496" y="4214819"/>
            <a:ext cx="1784350" cy="433387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私立新興高中</a:t>
            </a:r>
          </a:p>
        </p:txBody>
      </p:sp>
      <p:sp>
        <p:nvSpPr>
          <p:cNvPr id="39" name="圓角矩形 30">
            <a:extLst/>
          </p:cNvPr>
          <p:cNvSpPr/>
          <p:nvPr/>
        </p:nvSpPr>
        <p:spPr>
          <a:xfrm>
            <a:off x="7310446" y="4214819"/>
            <a:ext cx="1763712" cy="433387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機械科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82"/>
          <p:cNvSpPr>
            <a:spLocks noGrp="1"/>
          </p:cNvSpPr>
          <p:nvPr>
            <p:ph type="title" idx="4294967295"/>
          </p:nvPr>
        </p:nvSpPr>
        <p:spPr>
          <a:xfrm>
            <a:off x="1559496" y="247846"/>
            <a:ext cx="8229600" cy="1143000"/>
          </a:xfrm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SzPct val="25000"/>
            </a:pPr>
            <a:r>
              <a:rPr lang="en-US" altLang="zh-TW" sz="4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109學年度適性入學成果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553775"/>
              </p:ext>
            </p:extLst>
          </p:nvPr>
        </p:nvGraphicFramePr>
        <p:xfrm>
          <a:off x="2643663" y="1921325"/>
          <a:ext cx="9289033" cy="42799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0028">
                  <a:extLst>
                    <a:ext uri="{9D8B030D-6E8A-4147-A177-3AD203B41FA5}">
                      <a16:colId xmlns:a16="http://schemas.microsoft.com/office/drawing/2014/main" val="494805573"/>
                    </a:ext>
                  </a:extLst>
                </a:gridCol>
                <a:gridCol w="1692309">
                  <a:extLst>
                    <a:ext uri="{9D8B030D-6E8A-4147-A177-3AD203B41FA5}">
                      <a16:colId xmlns:a16="http://schemas.microsoft.com/office/drawing/2014/main" val="2385537653"/>
                    </a:ext>
                  </a:extLst>
                </a:gridCol>
                <a:gridCol w="1319293">
                  <a:extLst>
                    <a:ext uri="{9D8B030D-6E8A-4147-A177-3AD203B41FA5}">
                      <a16:colId xmlns:a16="http://schemas.microsoft.com/office/drawing/2014/main" val="2596078452"/>
                    </a:ext>
                  </a:extLst>
                </a:gridCol>
                <a:gridCol w="1505801">
                  <a:extLst>
                    <a:ext uri="{9D8B030D-6E8A-4147-A177-3AD203B41FA5}">
                      <a16:colId xmlns:a16="http://schemas.microsoft.com/office/drawing/2014/main" val="1965127403"/>
                    </a:ext>
                  </a:extLst>
                </a:gridCol>
                <a:gridCol w="1505801">
                  <a:extLst>
                    <a:ext uri="{9D8B030D-6E8A-4147-A177-3AD203B41FA5}">
                      <a16:colId xmlns:a16="http://schemas.microsoft.com/office/drawing/2014/main" val="1405118383"/>
                    </a:ext>
                  </a:extLst>
                </a:gridCol>
                <a:gridCol w="1505801">
                  <a:extLst>
                    <a:ext uri="{9D8B030D-6E8A-4147-A177-3AD203B41FA5}">
                      <a16:colId xmlns:a16="http://schemas.microsoft.com/office/drawing/2014/main" val="2795580015"/>
                    </a:ext>
                  </a:extLst>
                </a:gridCol>
              </a:tblGrid>
              <a:tr h="848285">
                <a:tc>
                  <a:txBody>
                    <a:bodyPr/>
                    <a:lstStyle/>
                    <a:p>
                      <a:pPr marL="304800"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統計項目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桃連區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基北區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中投區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台南區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高雄區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64108968"/>
                  </a:ext>
                </a:extLst>
              </a:tr>
              <a:tr h="848285">
                <a:tc>
                  <a:txBody>
                    <a:bodyPr/>
                    <a:lstStyle/>
                    <a:p>
                      <a:pPr marL="304800"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報名人數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15,397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32,843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22,598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10,528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16,915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6076622"/>
                  </a:ext>
                </a:extLst>
              </a:tr>
              <a:tr h="848285">
                <a:tc>
                  <a:txBody>
                    <a:bodyPr/>
                    <a:lstStyle/>
                    <a:p>
                      <a:pPr marL="304800"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錄取人數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15,294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32,512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22,483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10,412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16,773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2464501"/>
                  </a:ext>
                </a:extLst>
              </a:tr>
              <a:tr h="424143">
                <a:tc>
                  <a:txBody>
                    <a:bodyPr/>
                    <a:lstStyle/>
                    <a:p>
                      <a:pPr marL="304800"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錄取率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rgbClr val="FF0000"/>
                          </a:solidFill>
                          <a:effectLst/>
                        </a:rPr>
                        <a:t>99.33</a:t>
                      </a:r>
                      <a:r>
                        <a:rPr lang="zh-TW" sz="2800" b="1" kern="100" dirty="0">
                          <a:solidFill>
                            <a:srgbClr val="FF0000"/>
                          </a:solidFill>
                          <a:effectLst/>
                        </a:rPr>
                        <a:t>％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98.99</a:t>
                      </a:r>
                      <a:r>
                        <a:rPr lang="zh-TW" sz="2000" kern="100" dirty="0">
                          <a:effectLst/>
                        </a:rPr>
                        <a:t>％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99.49</a:t>
                      </a:r>
                      <a:r>
                        <a:rPr lang="zh-TW" sz="2000" kern="100" dirty="0">
                          <a:effectLst/>
                        </a:rPr>
                        <a:t>％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98.90</a:t>
                      </a:r>
                      <a:r>
                        <a:rPr lang="zh-TW" sz="2000" kern="100" dirty="0">
                          <a:effectLst/>
                        </a:rPr>
                        <a:t>％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99.16</a:t>
                      </a:r>
                      <a:r>
                        <a:rPr lang="zh-TW" sz="2000" kern="100" dirty="0">
                          <a:effectLst/>
                        </a:rPr>
                        <a:t>％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36395083"/>
                  </a:ext>
                </a:extLst>
              </a:tr>
              <a:tr h="655493">
                <a:tc>
                  <a:txBody>
                    <a:bodyPr/>
                    <a:lstStyle/>
                    <a:p>
                      <a:pPr marL="304800" algn="l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第</a:t>
                      </a:r>
                      <a:r>
                        <a:rPr lang="en-US" sz="1600" kern="100" dirty="0">
                          <a:effectLst/>
                        </a:rPr>
                        <a:t>1</a:t>
                      </a:r>
                      <a:r>
                        <a:rPr lang="zh-TW" sz="1600" kern="100" dirty="0">
                          <a:effectLst/>
                        </a:rPr>
                        <a:t>志願</a:t>
                      </a:r>
                    </a:p>
                    <a:p>
                      <a:pPr marL="304800" algn="l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錄取率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u="sng" kern="100" dirty="0">
                          <a:effectLst/>
                        </a:rPr>
                        <a:t>57.39</a:t>
                      </a:r>
                      <a:r>
                        <a:rPr lang="zh-TW" sz="2000" u="sng" kern="100" dirty="0">
                          <a:effectLst/>
                        </a:rPr>
                        <a:t>％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37.94</a:t>
                      </a:r>
                      <a:r>
                        <a:rPr lang="zh-TW" sz="2000" kern="100" dirty="0">
                          <a:effectLst/>
                        </a:rPr>
                        <a:t>％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39.17</a:t>
                      </a:r>
                      <a:r>
                        <a:rPr lang="zh-TW" sz="2000" kern="100" dirty="0">
                          <a:effectLst/>
                        </a:rPr>
                        <a:t>％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51.45</a:t>
                      </a:r>
                      <a:r>
                        <a:rPr lang="zh-TW" sz="2000" kern="100" dirty="0">
                          <a:effectLst/>
                        </a:rPr>
                        <a:t>％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41.80</a:t>
                      </a:r>
                      <a:r>
                        <a:rPr lang="zh-TW" sz="2000" kern="100" dirty="0">
                          <a:effectLst/>
                        </a:rPr>
                        <a:t>％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44844207"/>
                  </a:ext>
                </a:extLst>
              </a:tr>
              <a:tr h="655493">
                <a:tc>
                  <a:txBody>
                    <a:bodyPr/>
                    <a:lstStyle/>
                    <a:p>
                      <a:pPr marL="304800" algn="l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前</a:t>
                      </a:r>
                      <a:r>
                        <a:rPr lang="en-US" sz="1600" kern="100" dirty="0">
                          <a:effectLst/>
                        </a:rPr>
                        <a:t>3</a:t>
                      </a:r>
                      <a:r>
                        <a:rPr lang="zh-TW" sz="1600" kern="100" dirty="0">
                          <a:effectLst/>
                        </a:rPr>
                        <a:t>志願</a:t>
                      </a:r>
                    </a:p>
                    <a:p>
                      <a:pPr marL="304800" algn="l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錄取率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800" b="1" u="sng" kern="100" dirty="0">
                          <a:solidFill>
                            <a:srgbClr val="FF0000"/>
                          </a:solidFill>
                          <a:effectLst/>
                        </a:rPr>
                        <a:t>93.44</a:t>
                      </a:r>
                      <a:r>
                        <a:rPr lang="zh-TW" sz="2800" b="1" u="sng" kern="100" dirty="0">
                          <a:solidFill>
                            <a:srgbClr val="FF0000"/>
                          </a:solidFill>
                          <a:effectLst/>
                        </a:rPr>
                        <a:t>％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85.61</a:t>
                      </a:r>
                      <a:r>
                        <a:rPr lang="zh-TW" sz="2000" kern="100" dirty="0">
                          <a:effectLst/>
                        </a:rPr>
                        <a:t>％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67.87</a:t>
                      </a:r>
                      <a:r>
                        <a:rPr lang="zh-TW" sz="2000" kern="100" dirty="0">
                          <a:effectLst/>
                        </a:rPr>
                        <a:t>％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81.21</a:t>
                      </a:r>
                      <a:r>
                        <a:rPr lang="zh-TW" sz="2000" kern="100" dirty="0">
                          <a:effectLst/>
                        </a:rPr>
                        <a:t>％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74.04</a:t>
                      </a:r>
                      <a:r>
                        <a:rPr lang="zh-TW" sz="2000" kern="100" dirty="0">
                          <a:effectLst/>
                        </a:rPr>
                        <a:t>％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35859161"/>
                  </a:ext>
                </a:extLst>
              </a:tr>
            </a:tbl>
          </a:graphicData>
        </a:graphic>
      </p:graphicFrame>
      <p:sp>
        <p:nvSpPr>
          <p:cNvPr id="9" name="Shape 84"/>
          <p:cNvSpPr>
            <a:spLocks noChangeArrowheads="1"/>
          </p:cNvSpPr>
          <p:nvPr/>
        </p:nvSpPr>
        <p:spPr bwMode="auto">
          <a:xfrm>
            <a:off x="2643663" y="1957329"/>
            <a:ext cx="1724145" cy="4279984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eaLnBrk="1" hangingPunct="1"/>
            <a:endParaRPr kumimoji="0" lang="zh-TW" altLang="en-US" sz="180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11" name="Shape 82"/>
          <p:cNvSpPr txBox="1">
            <a:spLocks/>
          </p:cNvSpPr>
          <p:nvPr/>
        </p:nvSpPr>
        <p:spPr bwMode="auto">
          <a:xfrm>
            <a:off x="1127448" y="1156256"/>
            <a:ext cx="10081120" cy="598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buSzPct val="25000"/>
            </a:pPr>
            <a:r>
              <a:rPr lang="en-US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109</a:t>
            </a:r>
            <a:r>
              <a:rPr lang="zh-TW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學年度高級中等學校</a:t>
            </a:r>
            <a:r>
              <a:rPr lang="en-US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都免試入學錄取資訊一覽表</a:t>
            </a:r>
            <a:endParaRPr kumimoji="0" lang="en-US" altLang="zh-TW" sz="3200" b="1" kern="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Shape 82"/>
          <p:cNvSpPr txBox="1">
            <a:spLocks/>
          </p:cNvSpPr>
          <p:nvPr/>
        </p:nvSpPr>
        <p:spPr bwMode="auto">
          <a:xfrm>
            <a:off x="1919536" y="6165304"/>
            <a:ext cx="8229600" cy="598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zh-TW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註：本區第</a:t>
            </a:r>
            <a:r>
              <a:rPr lang="en-US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志願錄取率及前</a:t>
            </a:r>
            <a:r>
              <a:rPr lang="en-US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志願錄取率</a:t>
            </a:r>
            <a:r>
              <a:rPr lang="zh-TW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皆為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都中最高</a:t>
            </a:r>
            <a:r>
              <a:rPr lang="zh-TW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  <p:sp>
        <p:nvSpPr>
          <p:cNvPr id="2" name="語音泡泡: 橢圓形 1">
            <a:extLst>
              <a:ext uri="{FF2B5EF4-FFF2-40B4-BE49-F238E27FC236}">
                <a16:creationId xmlns:a16="http://schemas.microsoft.com/office/drawing/2014/main" id="{03ED928F-D242-4C2D-81ED-2747E74E6B6C}"/>
              </a:ext>
            </a:extLst>
          </p:cNvPr>
          <p:cNvSpPr/>
          <p:nvPr/>
        </p:nvSpPr>
        <p:spPr bwMode="auto">
          <a:xfrm>
            <a:off x="-162625" y="1957329"/>
            <a:ext cx="2664296" cy="1903719"/>
          </a:xfrm>
          <a:prstGeom prst="wedgeEllipseCallout">
            <a:avLst>
              <a:gd name="adj1" fmla="val 61184"/>
              <a:gd name="adj2" fmla="val 13586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前三志願志願序</a:t>
            </a:r>
            <a:r>
              <a:rPr kumimoji="1" lang="en-US" altLang="zh-TW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kumimoji="1" lang="zh-TW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</a:p>
        </p:txBody>
      </p:sp>
    </p:spTree>
  </p:cSld>
  <p:clrMapOvr>
    <a:masterClrMapping/>
  </p:clrMapOvr>
  <p:transition spd="slow"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>
            <a:extLst/>
          </p:cNvPr>
          <p:cNvSpPr/>
          <p:nvPr/>
        </p:nvSpPr>
        <p:spPr>
          <a:xfrm>
            <a:off x="1271464" y="2718884"/>
            <a:ext cx="9505056" cy="200626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prstClr val="white"/>
              </a:solidFill>
            </a:endParaRPr>
          </a:p>
        </p:txBody>
      </p:sp>
      <p:grpSp>
        <p:nvGrpSpPr>
          <p:cNvPr id="86019" name="向下箭號圖說文字 4"/>
          <p:cNvGrpSpPr>
            <a:grpSpLocks/>
          </p:cNvGrpSpPr>
          <p:nvPr/>
        </p:nvGrpSpPr>
        <p:grpSpPr bwMode="auto">
          <a:xfrm>
            <a:off x="7392144" y="420639"/>
            <a:ext cx="2981325" cy="1785938"/>
            <a:chOff x="3686" y="200"/>
            <a:chExt cx="1878" cy="1125"/>
          </a:xfrm>
        </p:grpSpPr>
        <p:pic>
          <p:nvPicPr>
            <p:cNvPr id="86067" name="向下箭號圖說文字 4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686" y="200"/>
              <a:ext cx="1878" cy="1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6068" name="Text Box 5"/>
            <p:cNvSpPr txBox="1">
              <a:spLocks noChangeArrowheads="1"/>
            </p:cNvSpPr>
            <p:nvPr/>
          </p:nvSpPr>
          <p:spPr bwMode="auto">
            <a:xfrm>
              <a:off x="3742" y="255"/>
              <a:ext cx="1769" cy="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hangingPunct="1"/>
              <a:r>
                <a:rPr kumimoji="0" lang="zh-TW" altLang="en-US" sz="3600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九年級統整評估與決定</a:t>
              </a:r>
            </a:p>
          </p:txBody>
        </p:sp>
      </p:grpSp>
      <p:sp>
        <p:nvSpPr>
          <p:cNvPr id="2" name="圓角矩形 1">
            <a:extLst/>
          </p:cNvPr>
          <p:cNvSpPr/>
          <p:nvPr/>
        </p:nvSpPr>
        <p:spPr>
          <a:xfrm>
            <a:off x="8184232" y="2676022"/>
            <a:ext cx="2364540" cy="151885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prstClr val="white"/>
              </a:solidFill>
            </a:endParaRPr>
          </a:p>
        </p:txBody>
      </p:sp>
      <p:graphicFrame>
        <p:nvGraphicFramePr>
          <p:cNvPr id="7" name="表格 6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6024"/>
              </p:ext>
            </p:extLst>
          </p:nvPr>
        </p:nvGraphicFramePr>
        <p:xfrm>
          <a:off x="1415480" y="2698751"/>
          <a:ext cx="9171559" cy="4042617"/>
        </p:xfrm>
        <a:graphic>
          <a:graphicData uri="http://schemas.openxmlformats.org/drawingml/2006/table">
            <a:tbl>
              <a:tblPr/>
              <a:tblGrid>
                <a:gridCol w="1767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6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9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398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380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4533">
                <a:tc>
                  <a:txBody>
                    <a:bodyPr/>
                    <a:lstStyle/>
                    <a:p>
                      <a:pPr marL="247650" marR="0" lvl="0" indent="-24765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四、生涯統整面面觀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 </a:t>
                      </a:r>
                      <a:endParaRPr kumimoji="0" lang="zh-TW" alt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13-14</a:t>
                      </a:r>
                      <a:endParaRPr kumimoji="0" lang="zh-TW" alt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學生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九年級第</a:t>
                      </a: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2</a:t>
                      </a: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學期初（約</a:t>
                      </a: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3</a:t>
                      </a: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月）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3503">
                <a:tc>
                  <a:txBody>
                    <a:bodyPr/>
                    <a:lstStyle/>
                    <a:p>
                      <a:pPr marL="247650" marR="0" lvl="0" indent="-24765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五</a:t>
                      </a: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、生涯發展規劃書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 </a:t>
                      </a:r>
                      <a:endParaRPr kumimoji="0" lang="zh-TW" alt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15-16</a:t>
                      </a:r>
                      <a:endParaRPr kumimoji="0" lang="zh-TW" alt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學生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家長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導師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輔導教師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九年級第</a:t>
                      </a: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2</a:t>
                      </a: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學期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（免試入學及特色招生前）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752">
                <a:tc rowSpan="2">
                  <a:txBody>
                    <a:bodyPr/>
                    <a:lstStyle/>
                    <a:p>
                      <a:pPr marL="247650" marR="0" lvl="0" indent="-24765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六、其他生涯輔導紀錄</a:t>
                      </a:r>
                      <a:endPara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（一）生涯輔導紀錄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17</a:t>
                      </a:r>
                      <a:endParaRPr kumimoji="0" lang="zh-TW" alt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導師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輔導教師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進行學生生涯輔導後，適時填寫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782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（二）生涯諮詢紀錄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18</a:t>
                      </a:r>
                      <a:endParaRPr kumimoji="0" lang="zh-TW" alt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學生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每年</a:t>
                      </a: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9</a:t>
                      </a: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月、翌年</a:t>
                      </a: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3</a:t>
                      </a: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月，依學期別填寫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" name="表格 11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734701"/>
              </p:ext>
            </p:extLst>
          </p:nvPr>
        </p:nvGraphicFramePr>
        <p:xfrm>
          <a:off x="1418458" y="2221532"/>
          <a:ext cx="9158443" cy="459995"/>
        </p:xfrm>
        <a:graphic>
          <a:graphicData uri="http://schemas.openxmlformats.org/drawingml/2006/table">
            <a:tbl>
              <a:tblPr/>
              <a:tblGrid>
                <a:gridCol w="1793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97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01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28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12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999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項目</a:t>
                      </a:r>
                      <a:endParaRPr kumimoji="0" lang="zh-TW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分項目</a:t>
                      </a:r>
                      <a:endParaRPr kumimoji="0" lang="zh-TW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頁碼</a:t>
                      </a:r>
                      <a:endParaRPr kumimoji="0" lang="zh-TW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填寫人</a:t>
                      </a:r>
                      <a:endParaRPr kumimoji="0" lang="zh-TW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建議填寫時間</a:t>
                      </a:r>
                      <a:endParaRPr kumimoji="0" lang="zh-TW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橢圓形圖說文字 3">
            <a:extLst/>
          </p:cNvPr>
          <p:cNvSpPr/>
          <p:nvPr/>
        </p:nvSpPr>
        <p:spPr>
          <a:xfrm>
            <a:off x="2423592" y="116632"/>
            <a:ext cx="4319587" cy="1843087"/>
          </a:xfrm>
          <a:prstGeom prst="wedgeEllipseCallout">
            <a:avLst>
              <a:gd name="adj1" fmla="val -23258"/>
              <a:gd name="adj2" fmla="val 1012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三月底前提早完成</a:t>
            </a:r>
          </a:p>
        </p:txBody>
      </p:sp>
    </p:spTree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42" name="群組 3"/>
          <p:cNvGrpSpPr>
            <a:grpSpLocks/>
          </p:cNvGrpSpPr>
          <p:nvPr/>
        </p:nvGrpSpPr>
        <p:grpSpPr bwMode="auto">
          <a:xfrm>
            <a:off x="1703388" y="115888"/>
            <a:ext cx="8856662" cy="6742112"/>
            <a:chOff x="790513" y="1196752"/>
            <a:chExt cx="7605576" cy="5578607"/>
          </a:xfrm>
        </p:grpSpPr>
        <p:pic>
          <p:nvPicPr>
            <p:cNvPr id="87055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90513" y="1196753"/>
              <a:ext cx="3853495" cy="5578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7056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44008" y="1196752"/>
              <a:ext cx="3752081" cy="5578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圓角矩形 4">
            <a:extLst/>
          </p:cNvPr>
          <p:cNvSpPr/>
          <p:nvPr/>
        </p:nvSpPr>
        <p:spPr>
          <a:xfrm>
            <a:off x="1739900" y="1196976"/>
            <a:ext cx="4319588" cy="365442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8" name="圓角矩形 7">
            <a:extLst/>
          </p:cNvPr>
          <p:cNvSpPr/>
          <p:nvPr/>
        </p:nvSpPr>
        <p:spPr>
          <a:xfrm>
            <a:off x="1739900" y="4868863"/>
            <a:ext cx="4319588" cy="9572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9" name="圓角矩形 8">
            <a:extLst/>
          </p:cNvPr>
          <p:cNvSpPr/>
          <p:nvPr/>
        </p:nvSpPr>
        <p:spPr>
          <a:xfrm>
            <a:off x="1739900" y="5805488"/>
            <a:ext cx="4319588" cy="9572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6" name="圓角矩形 5">
            <a:extLst/>
          </p:cNvPr>
          <p:cNvSpPr/>
          <p:nvPr/>
        </p:nvSpPr>
        <p:spPr>
          <a:xfrm>
            <a:off x="6191250" y="260351"/>
            <a:ext cx="4368800" cy="243681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1" name="圓角矩形 10">
            <a:extLst/>
          </p:cNvPr>
          <p:cNvSpPr/>
          <p:nvPr/>
        </p:nvSpPr>
        <p:spPr>
          <a:xfrm>
            <a:off x="6191250" y="2708276"/>
            <a:ext cx="4368800" cy="217646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2" name="圓角矩形 11">
            <a:extLst/>
          </p:cNvPr>
          <p:cNvSpPr/>
          <p:nvPr/>
        </p:nvSpPr>
        <p:spPr>
          <a:xfrm>
            <a:off x="6191250" y="4868864"/>
            <a:ext cx="4368800" cy="190182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0" name="圓角矩形 9">
            <a:extLst/>
          </p:cNvPr>
          <p:cNvSpPr/>
          <p:nvPr/>
        </p:nvSpPr>
        <p:spPr>
          <a:xfrm>
            <a:off x="3395663" y="1700214"/>
            <a:ext cx="692150" cy="27844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興趣與性向</a:t>
            </a:r>
          </a:p>
        </p:txBody>
      </p:sp>
      <p:sp>
        <p:nvSpPr>
          <p:cNvPr id="15" name="圓角矩形 14">
            <a:extLst/>
          </p:cNvPr>
          <p:cNvSpPr/>
          <p:nvPr/>
        </p:nvSpPr>
        <p:spPr>
          <a:xfrm>
            <a:off x="3179763" y="5013326"/>
            <a:ext cx="1111250" cy="6889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環境</a:t>
            </a:r>
          </a:p>
        </p:txBody>
      </p:sp>
      <p:sp>
        <p:nvSpPr>
          <p:cNvPr id="16" name="圓角矩形 15">
            <a:extLst/>
          </p:cNvPr>
          <p:cNvSpPr/>
          <p:nvPr/>
        </p:nvSpPr>
        <p:spPr>
          <a:xfrm>
            <a:off x="3179763" y="5949951"/>
            <a:ext cx="1111250" cy="6889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資訊</a:t>
            </a:r>
          </a:p>
        </p:txBody>
      </p:sp>
      <p:sp>
        <p:nvSpPr>
          <p:cNvPr id="18" name="圓角矩形 17">
            <a:extLst/>
          </p:cNvPr>
          <p:cNvSpPr/>
          <p:nvPr/>
        </p:nvSpPr>
        <p:spPr>
          <a:xfrm>
            <a:off x="6708775" y="1196976"/>
            <a:ext cx="3354388" cy="6889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進路類型選擇</a:t>
            </a:r>
          </a:p>
        </p:txBody>
      </p:sp>
      <p:sp>
        <p:nvSpPr>
          <p:cNvPr id="19" name="圓角矩形 18">
            <a:extLst/>
          </p:cNvPr>
          <p:cNvSpPr/>
          <p:nvPr/>
        </p:nvSpPr>
        <p:spPr>
          <a:xfrm>
            <a:off x="6708775" y="3357564"/>
            <a:ext cx="3354388" cy="6889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家長、老師想法</a:t>
            </a:r>
          </a:p>
        </p:txBody>
      </p:sp>
      <p:sp>
        <p:nvSpPr>
          <p:cNvPr id="20" name="圓角矩形 19">
            <a:extLst/>
          </p:cNvPr>
          <p:cNvSpPr/>
          <p:nvPr/>
        </p:nvSpPr>
        <p:spPr>
          <a:xfrm>
            <a:off x="6780214" y="5661026"/>
            <a:ext cx="3025775" cy="6889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適性入學選擇</a:t>
            </a:r>
          </a:p>
        </p:txBody>
      </p:sp>
    </p:spTree>
  </p:cSld>
  <p:clrMapOvr>
    <a:masterClrMapping/>
  </p:clrMapOvr>
  <p:transition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/>
          </p:cNvPr>
          <p:cNvSpPr txBox="1">
            <a:spLocks noGrp="1"/>
          </p:cNvSpPr>
          <p:nvPr/>
        </p:nvSpPr>
        <p:spPr>
          <a:xfrm>
            <a:off x="1984375" y="6151564"/>
            <a:ext cx="2381250" cy="554037"/>
          </a:xfrm>
          <a:prstGeom prst="rect">
            <a:avLst/>
          </a:prstGeom>
          <a:noFill/>
        </p:spPr>
        <p:txBody>
          <a:bodyPr anchor="b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744F78BF-ECCE-4D81-9170-B87A12F16664}" type="datetime1">
              <a:rPr kumimoji="0"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2021/11/29</a:t>
            </a:fld>
            <a:endParaRPr kumimoji="0" lang="en-US" altLang="zh-TW" sz="1100" dirty="0">
              <a:solidFill>
                <a:schemeClr val="tx2">
                  <a:lumMod val="75000"/>
                  <a:lumOff val="2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88067" name="投影片編號版面配置區 2"/>
          <p:cNvSpPr txBox="1">
            <a:spLocks noGrp="1"/>
          </p:cNvSpPr>
          <p:nvPr/>
        </p:nvSpPr>
        <p:spPr bwMode="auto">
          <a:xfrm>
            <a:off x="8080375" y="6151564"/>
            <a:ext cx="23812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 algn="ctr" eaLnBrk="1" hangingPunct="1"/>
            <a:fld id="{00B28188-2E2A-48B2-A16B-47035507E5DC}" type="slidenum">
              <a:rPr kumimoji="0" lang="en-US" altLang="zh-TW" sz="1100">
                <a:solidFill>
                  <a:srgbClr val="3172C4"/>
                </a:solidFill>
              </a:rPr>
              <a:pPr algn="ctr" eaLnBrk="1" hangingPunct="1"/>
              <a:t>42</a:t>
            </a:fld>
            <a:endParaRPr kumimoji="0" lang="en-US" altLang="zh-TW" sz="1100" dirty="0">
              <a:solidFill>
                <a:srgbClr val="3172C4"/>
              </a:solidFill>
            </a:endParaRPr>
          </a:p>
        </p:txBody>
      </p:sp>
      <p:grpSp>
        <p:nvGrpSpPr>
          <p:cNvPr id="88068" name="群組 3"/>
          <p:cNvGrpSpPr>
            <a:grpSpLocks/>
          </p:cNvGrpSpPr>
          <p:nvPr/>
        </p:nvGrpSpPr>
        <p:grpSpPr bwMode="auto">
          <a:xfrm>
            <a:off x="1774825" y="115888"/>
            <a:ext cx="8605838" cy="6553200"/>
            <a:chOff x="1115616" y="1341767"/>
            <a:chExt cx="6742509" cy="4772167"/>
          </a:xfrm>
        </p:grpSpPr>
        <p:pic>
          <p:nvPicPr>
            <p:cNvPr id="88075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115616" y="1341767"/>
              <a:ext cx="3456384" cy="47721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8076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72000" y="1341909"/>
              <a:ext cx="3286125" cy="4772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圓角矩形 7">
            <a:extLst/>
          </p:cNvPr>
          <p:cNvSpPr/>
          <p:nvPr/>
        </p:nvSpPr>
        <p:spPr>
          <a:xfrm>
            <a:off x="1774826" y="115889"/>
            <a:ext cx="4411663" cy="38449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9" name="圓角矩形 8">
            <a:extLst/>
          </p:cNvPr>
          <p:cNvSpPr/>
          <p:nvPr/>
        </p:nvSpPr>
        <p:spPr>
          <a:xfrm>
            <a:off x="2566988" y="5084763"/>
            <a:ext cx="2901950" cy="6921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就近入學選擇</a:t>
            </a:r>
          </a:p>
        </p:txBody>
      </p:sp>
      <p:sp>
        <p:nvSpPr>
          <p:cNvPr id="11" name="圓角矩形 10">
            <a:extLst/>
          </p:cNvPr>
          <p:cNvSpPr/>
          <p:nvPr/>
        </p:nvSpPr>
        <p:spPr>
          <a:xfrm>
            <a:off x="1774826" y="3933825"/>
            <a:ext cx="4411663" cy="27178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2" name="圓角矩形 11">
            <a:extLst/>
          </p:cNvPr>
          <p:cNvSpPr/>
          <p:nvPr/>
        </p:nvSpPr>
        <p:spPr>
          <a:xfrm>
            <a:off x="6207126" y="112713"/>
            <a:ext cx="4100513" cy="65786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pic>
        <p:nvPicPr>
          <p:cNvPr id="88073" name="圖片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19288" y="1700214"/>
            <a:ext cx="4032250" cy="1944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" name="圓角矩形 14">
            <a:extLst/>
          </p:cNvPr>
          <p:cNvSpPr/>
          <p:nvPr/>
        </p:nvSpPr>
        <p:spPr>
          <a:xfrm>
            <a:off x="7896226" y="3500439"/>
            <a:ext cx="1533525" cy="205263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選擇與</a:t>
            </a:r>
            <a:endParaRPr kumimoji="0" lang="en-US" altLang="zh-TW" sz="2800" b="1" dirty="0">
              <a:solidFill>
                <a:srgbClr val="000066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評估</a:t>
            </a:r>
          </a:p>
        </p:txBody>
      </p:sp>
    </p:spTree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/>
          </p:cNvPr>
          <p:cNvSpPr txBox="1">
            <a:spLocks noGrp="1"/>
          </p:cNvSpPr>
          <p:nvPr/>
        </p:nvSpPr>
        <p:spPr>
          <a:xfrm>
            <a:off x="1600200" y="6400801"/>
            <a:ext cx="3200400" cy="284163"/>
          </a:xfrm>
          <a:prstGeom prst="rect">
            <a:avLst/>
          </a:prstGeom>
          <a:noFill/>
        </p:spPr>
        <p:txBody>
          <a:bodyPr anchor="b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744F78BF-ECCE-4D81-9170-B87A12F16664}" type="datetime1">
              <a:rPr kumimoji="0"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2021/11/29</a:t>
            </a:fld>
            <a:endParaRPr kumimoji="0" lang="en-US" altLang="zh-TW" sz="1100" dirty="0">
              <a:solidFill>
                <a:schemeClr val="tx2">
                  <a:lumMod val="75000"/>
                  <a:lumOff val="2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89091" name="投影片編號版面配置區 2"/>
          <p:cNvSpPr txBox="1">
            <a:spLocks noGrp="1"/>
          </p:cNvSpPr>
          <p:nvPr/>
        </p:nvSpPr>
        <p:spPr bwMode="auto">
          <a:xfrm>
            <a:off x="5638800" y="6400801"/>
            <a:ext cx="914400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 algn="ctr" eaLnBrk="1" hangingPunct="1"/>
            <a:fld id="{AE18D5EA-3F1F-47D5-B072-095D4F733FF9}" type="slidenum">
              <a:rPr kumimoji="0" lang="en-US" altLang="zh-TW" sz="1100">
                <a:solidFill>
                  <a:srgbClr val="3172C4"/>
                </a:solidFill>
              </a:rPr>
              <a:pPr algn="ctr" eaLnBrk="1" hangingPunct="1"/>
              <a:t>43</a:t>
            </a:fld>
            <a:endParaRPr kumimoji="0" lang="en-US" altLang="zh-TW" sz="1100" dirty="0">
              <a:solidFill>
                <a:srgbClr val="3172C4"/>
              </a:solidFill>
            </a:endParaRPr>
          </a:p>
        </p:txBody>
      </p:sp>
      <p:grpSp>
        <p:nvGrpSpPr>
          <p:cNvPr id="89092" name="群組 3"/>
          <p:cNvGrpSpPr>
            <a:grpSpLocks/>
          </p:cNvGrpSpPr>
          <p:nvPr/>
        </p:nvGrpSpPr>
        <p:grpSpPr bwMode="auto">
          <a:xfrm>
            <a:off x="1703388" y="115888"/>
            <a:ext cx="8856662" cy="6481762"/>
            <a:chOff x="578464" y="1340768"/>
            <a:chExt cx="6706472" cy="4829175"/>
          </a:xfrm>
        </p:grpSpPr>
        <p:pic>
          <p:nvPicPr>
            <p:cNvPr id="89099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78464" y="1340768"/>
              <a:ext cx="3276600" cy="4829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9100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16289" y="1372887"/>
              <a:ext cx="3468647" cy="4758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圓角矩形 8">
            <a:extLst/>
          </p:cNvPr>
          <p:cNvSpPr/>
          <p:nvPr/>
        </p:nvSpPr>
        <p:spPr>
          <a:xfrm>
            <a:off x="3000375" y="333375"/>
            <a:ext cx="1608138" cy="200183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評估與</a:t>
            </a:r>
            <a:endParaRPr kumimoji="0" lang="en-US" altLang="zh-TW" sz="2800" b="1" dirty="0">
              <a:solidFill>
                <a:srgbClr val="000066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決定</a:t>
            </a:r>
          </a:p>
        </p:txBody>
      </p:sp>
      <p:sp>
        <p:nvSpPr>
          <p:cNvPr id="10" name="圓角矩形 9">
            <a:extLst/>
          </p:cNvPr>
          <p:cNvSpPr/>
          <p:nvPr/>
        </p:nvSpPr>
        <p:spPr>
          <a:xfrm>
            <a:off x="3071814" y="3213100"/>
            <a:ext cx="1608137" cy="200183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親師</a:t>
            </a:r>
            <a:endParaRPr kumimoji="0" lang="en-US" altLang="zh-TW" sz="2800" b="1" dirty="0">
              <a:solidFill>
                <a:srgbClr val="000066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支持</a:t>
            </a:r>
          </a:p>
        </p:txBody>
      </p:sp>
      <p:sp>
        <p:nvSpPr>
          <p:cNvPr id="11" name="圓角矩形 10">
            <a:extLst/>
          </p:cNvPr>
          <p:cNvSpPr/>
          <p:nvPr/>
        </p:nvSpPr>
        <p:spPr>
          <a:xfrm>
            <a:off x="7391401" y="2852739"/>
            <a:ext cx="1609725" cy="20034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諮詢過程紀錄</a:t>
            </a:r>
          </a:p>
        </p:txBody>
      </p:sp>
      <p:sp>
        <p:nvSpPr>
          <p:cNvPr id="12" name="圓角矩形 11">
            <a:extLst/>
          </p:cNvPr>
          <p:cNvSpPr/>
          <p:nvPr/>
        </p:nvSpPr>
        <p:spPr>
          <a:xfrm>
            <a:off x="1703389" y="115888"/>
            <a:ext cx="4276725" cy="268605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3" name="圓角矩形 12">
            <a:extLst/>
          </p:cNvPr>
          <p:cNvSpPr/>
          <p:nvPr/>
        </p:nvSpPr>
        <p:spPr>
          <a:xfrm>
            <a:off x="1703389" y="2781301"/>
            <a:ext cx="4276725" cy="268446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4" name="圓角矩形 13">
            <a:extLst/>
          </p:cNvPr>
          <p:cNvSpPr/>
          <p:nvPr/>
        </p:nvSpPr>
        <p:spPr>
          <a:xfrm>
            <a:off x="5951539" y="1052514"/>
            <a:ext cx="4581525" cy="513873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</p:spTree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9" descr="圖片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1088" y="1700213"/>
            <a:ext cx="3033712" cy="426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5" name="圖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5387" y="5099051"/>
            <a:ext cx="12890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6" name="矩形 10"/>
          <p:cNvSpPr>
            <a:spLocks noChangeArrowheads="1"/>
          </p:cNvSpPr>
          <p:nvPr/>
        </p:nvSpPr>
        <p:spPr bwMode="auto">
          <a:xfrm>
            <a:off x="1510145" y="593921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六、生涯輔導紀錄－家長的話</a:t>
            </a:r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011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61100" y="1358900"/>
            <a:ext cx="4059238" cy="565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橢圓形圖說文字 8">
            <a:extLst/>
          </p:cNvPr>
          <p:cNvSpPr/>
          <p:nvPr/>
        </p:nvSpPr>
        <p:spPr bwMode="auto">
          <a:xfrm>
            <a:off x="8591837" y="1181100"/>
            <a:ext cx="3436937" cy="3686175"/>
          </a:xfrm>
          <a:prstGeom prst="wedgeEllipseCallout">
            <a:avLst>
              <a:gd name="adj1" fmla="val -8272"/>
              <a:gd name="adj2" fmla="val 55595"/>
            </a:avLst>
          </a:prstGeom>
          <a:solidFill>
            <a:srgbClr val="CCECFF"/>
          </a:solidFill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請爸媽仔細看完孩子的各項紀錄，找時間與孩子聊聊、寫下自己對孩子生涯規劃的想法，</a:t>
            </a:r>
            <a:r>
              <a:rPr lang="zh-TW" altLang="en-US" sz="2400" b="1" u="sng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不要只有簽名喔！</a:t>
            </a:r>
          </a:p>
        </p:txBody>
      </p:sp>
      <p:pic>
        <p:nvPicPr>
          <p:cNvPr id="90119" name="圖片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89505" y="5040314"/>
            <a:ext cx="1320800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20" name="圖片 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68639" y="2252663"/>
            <a:ext cx="3201987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橢圓形圖說文字 7">
            <a:extLst/>
          </p:cNvPr>
          <p:cNvSpPr/>
          <p:nvPr/>
        </p:nvSpPr>
        <p:spPr bwMode="auto">
          <a:xfrm>
            <a:off x="359428" y="1461862"/>
            <a:ext cx="3097212" cy="3167062"/>
          </a:xfrm>
          <a:prstGeom prst="wedgeEllipseCallout">
            <a:avLst>
              <a:gd name="adj1" fmla="val -9937"/>
              <a:gd name="adj2" fmla="val 65492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每學年結束前</a:t>
            </a:r>
            <a:r>
              <a:rPr lang="en-US" altLang="zh-TW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大約</a:t>
            </a:r>
            <a:r>
              <a:rPr lang="en-US" altLang="zh-TW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zh-TW" altLang="en-US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6</a:t>
            </a:r>
            <a:r>
              <a:rPr lang="zh-TW" altLang="en-US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，學校會請孩子將生涯輔導紀錄手冊帶回請家長參閱內容。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7528" y="491089"/>
            <a:ext cx="8496944" cy="6366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矩形 3"/>
          <p:cNvSpPr>
            <a:spLocks noChangeArrowheads="1"/>
          </p:cNvSpPr>
          <p:nvPr/>
        </p:nvSpPr>
        <p:spPr bwMode="auto">
          <a:xfrm>
            <a:off x="2603501" y="1844676"/>
            <a:ext cx="7216775" cy="868363"/>
          </a:xfrm>
          <a:prstGeom prst="rect">
            <a:avLst/>
          </a:prstGeom>
          <a:solidFill>
            <a:srgbClr val="FFFFCC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633413" indent="-633413" algn="ctr" eaLnBrk="1" hangingPunct="1"/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親師生共同完成「</a:t>
            </a:r>
            <a:r>
              <a:rPr lang="zh-TW" altLang="en-US" sz="3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國中學生生涯</a:t>
            </a:r>
            <a:r>
              <a:rPr lang="zh-TW" altLang="en-US" sz="3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發展</a:t>
            </a:r>
            <a:r>
              <a:rPr lang="zh-TW" altLang="en-US" sz="3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紀錄手冊</a:t>
            </a:r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」生涯發展規劃書</a:t>
            </a:r>
            <a:endParaRPr lang="en-US" altLang="zh-TW" sz="3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>
            <a:extLst/>
          </p:cNvPr>
          <p:cNvSpPr/>
          <p:nvPr/>
        </p:nvSpPr>
        <p:spPr>
          <a:xfrm>
            <a:off x="2590801" y="3141663"/>
            <a:ext cx="7216775" cy="939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認識各縣市免試入學（含超額比序）</a:t>
            </a:r>
            <a:endParaRPr lang="en-US" altLang="zh-TW" sz="3000" dirty="0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及特色招生</a:t>
            </a:r>
            <a:endParaRPr lang="en-US" altLang="zh-TW" sz="3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>
            <a:extLst/>
          </p:cNvPr>
          <p:cNvSpPr/>
          <p:nvPr/>
        </p:nvSpPr>
        <p:spPr>
          <a:xfrm>
            <a:off x="2586039" y="4508501"/>
            <a:ext cx="7216775" cy="9366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認識全國五專、</a:t>
            </a:r>
            <a:endParaRPr lang="en-US" altLang="zh-TW" sz="3000" dirty="0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各免試就學區高中職學校</a:t>
            </a:r>
            <a:endParaRPr lang="en-US" altLang="zh-TW" sz="3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3189" name="矩形 7"/>
          <p:cNvSpPr>
            <a:spLocks noChangeArrowheads="1"/>
          </p:cNvSpPr>
          <p:nvPr/>
        </p:nvSpPr>
        <p:spPr bwMode="auto">
          <a:xfrm>
            <a:off x="2566988" y="5876926"/>
            <a:ext cx="7218362" cy="576263"/>
          </a:xfrm>
          <a:prstGeom prst="rect">
            <a:avLst/>
          </a:prstGeom>
          <a:solidFill>
            <a:srgbClr val="FFC000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教育部或各縣市志願選填試探系統</a:t>
            </a:r>
          </a:p>
        </p:txBody>
      </p:sp>
      <p:sp>
        <p:nvSpPr>
          <p:cNvPr id="16" name="向右箭號 15">
            <a:extLst/>
          </p:cNvPr>
          <p:cNvSpPr/>
          <p:nvPr/>
        </p:nvSpPr>
        <p:spPr>
          <a:xfrm rot="5400000">
            <a:off x="6018213" y="2752725"/>
            <a:ext cx="361950" cy="419100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向右箭號 16">
            <a:extLst/>
          </p:cNvPr>
          <p:cNvSpPr/>
          <p:nvPr/>
        </p:nvSpPr>
        <p:spPr>
          <a:xfrm rot="5400000">
            <a:off x="6014244" y="4120357"/>
            <a:ext cx="360363" cy="419100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向右箭號 17">
            <a:extLst/>
          </p:cNvPr>
          <p:cNvSpPr/>
          <p:nvPr/>
        </p:nvSpPr>
        <p:spPr>
          <a:xfrm rot="5400000">
            <a:off x="6013450" y="5487988"/>
            <a:ext cx="361950" cy="419100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3193" name="矩形 10"/>
          <p:cNvSpPr>
            <a:spLocks noChangeArrowheads="1"/>
          </p:cNvSpPr>
          <p:nvPr/>
        </p:nvSpPr>
        <p:spPr bwMode="auto">
          <a:xfrm>
            <a:off x="1524000" y="908051"/>
            <a:ext cx="9144000" cy="504825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孩子國中畢業前，如何協助孩子適性入學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3388" y="1689100"/>
            <a:ext cx="10795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>
            <a:extLst/>
          </p:cNvPr>
          <p:cNvSpPr>
            <a:spLocks noGrp="1"/>
          </p:cNvSpPr>
          <p:nvPr>
            <p:ph type="body" idx="4294967295"/>
          </p:nvPr>
        </p:nvSpPr>
        <p:spPr>
          <a:xfrm>
            <a:off x="2351584" y="2348881"/>
            <a:ext cx="7772400" cy="1500187"/>
          </a:xfrm>
        </p:spPr>
        <p:txBody>
          <a:bodyPr anchor="b"/>
          <a:lstStyle/>
          <a:p>
            <a:pPr marL="0" indent="0" algn="ctr">
              <a:buNone/>
              <a:defRPr/>
            </a:pPr>
            <a:r>
              <a:rPr lang="zh-TW" altLang="en-US" sz="6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國中教育會考說明</a:t>
            </a:r>
            <a:endParaRPr lang="zh-TW" altLang="en-US" sz="6600" dirty="0">
              <a:ea typeface="微軟正黑體" pitchFamily="34" charset="-120"/>
            </a:endParaRPr>
          </a:p>
        </p:txBody>
      </p:sp>
      <p:sp>
        <p:nvSpPr>
          <p:cNvPr id="94211" name="投影片編號版面配置區 3"/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buFont typeface="Arial" pitchFamily="34" charset="0"/>
              <a:buNone/>
            </a:pPr>
            <a:fld id="{73D9CB42-2F99-46B2-966D-961D946719C8}" type="slidenum">
              <a:rPr kumimoji="0" lang="en-US" altLang="zh-TW" sz="1200">
                <a:solidFill>
                  <a:srgbClr val="0C3226"/>
                </a:solidFill>
              </a:rPr>
              <a:pPr algn="r" eaLnBrk="1" hangingPunct="1">
                <a:buFont typeface="Arial" pitchFamily="34" charset="0"/>
                <a:buNone/>
              </a:pPr>
              <a:t>47</a:t>
            </a:fld>
            <a:endParaRPr kumimoji="0" lang="en-US" altLang="zh-TW" sz="1200" dirty="0">
              <a:solidFill>
                <a:srgbClr val="0C3226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標題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教育會考何時考</a:t>
            </a:r>
          </a:p>
        </p:txBody>
      </p:sp>
      <p:graphicFrame>
        <p:nvGraphicFramePr>
          <p:cNvPr id="5" name="內容版面配置區 4">
            <a:extLst/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978464242"/>
              </p:ext>
            </p:extLst>
          </p:nvPr>
        </p:nvGraphicFramePr>
        <p:xfrm>
          <a:off x="2024034" y="1268414"/>
          <a:ext cx="8280400" cy="5195891"/>
        </p:xfrm>
        <a:graphic>
          <a:graphicData uri="http://schemas.openxmlformats.org/drawingml/2006/table">
            <a:tbl>
              <a:tblPr/>
              <a:tblGrid>
                <a:gridCol w="207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111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5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21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日（六）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111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5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22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日（日）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08:20-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08:30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6B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6B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08:20-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08:30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08:30-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09:40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6B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社    會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6B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08:30-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09:40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自    然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09:40-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10:20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休息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09:40-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10:20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休息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10:20-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10:30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10:20-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10:30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10:30-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11:50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數    學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10:30-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11:30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英語（閱讀）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11:50-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13:40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午休 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11:30-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12:00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休息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13:40-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13:50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12:00-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12:05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13:50-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15:00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國    文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12:05-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12:30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英語（聽力）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15:00-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15:40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休息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15:40-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15:50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15:50-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16:40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寫作測驗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標題 1"/>
          <p:cNvSpPr>
            <a:spLocks noGrp="1"/>
          </p:cNvSpPr>
          <p:nvPr>
            <p:ph type="title" idx="4294967295"/>
          </p:nvPr>
        </p:nvSpPr>
        <p:spPr>
          <a:xfrm>
            <a:off x="2438400" y="188913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教育會考怎麼考</a:t>
            </a:r>
          </a:p>
        </p:txBody>
      </p:sp>
      <p:graphicFrame>
        <p:nvGraphicFramePr>
          <p:cNvPr id="4" name="內容版面配置區 3">
            <a:extLst/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18285731"/>
              </p:ext>
            </p:extLst>
          </p:nvPr>
        </p:nvGraphicFramePr>
        <p:xfrm>
          <a:off x="2013087" y="1268760"/>
          <a:ext cx="8165826" cy="5328941"/>
        </p:xfrm>
        <a:graphic>
          <a:graphicData uri="http://schemas.openxmlformats.org/drawingml/2006/table">
            <a:tbl>
              <a:tblPr/>
              <a:tblGrid>
                <a:gridCol w="1805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03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8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1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52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考試科目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題型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題數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考試時間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9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國　文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38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46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70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95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英  語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1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（閱讀）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40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45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60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95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3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1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（聽力）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30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25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95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數　學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23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28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80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95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非選擇題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9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社　會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50</a:t>
                      </a:r>
                      <a:r>
                        <a:rPr kumimoji="0" lang="zh-TW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60</a:t>
                      </a:r>
                      <a:r>
                        <a:rPr kumimoji="0" lang="zh-TW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70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29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自　然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45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55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70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29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寫作測驗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引導寫作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1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50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9386" name="Group 154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117793"/>
              </p:ext>
            </p:extLst>
          </p:nvPr>
        </p:nvGraphicFramePr>
        <p:xfrm>
          <a:off x="983432" y="1628776"/>
          <a:ext cx="10153129" cy="5040584"/>
        </p:xfrm>
        <a:graphic>
          <a:graphicData uri="http://schemas.openxmlformats.org/drawingml/2006/table">
            <a:tbl>
              <a:tblPr/>
              <a:tblGrid>
                <a:gridCol w="1777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38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19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78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197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9857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高中</a:t>
                      </a:r>
                      <a:r>
                        <a:rPr kumimoji="1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每學期</a:t>
                      </a:r>
                      <a:r>
                        <a:rPr kumimoji="1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高職</a:t>
                      </a:r>
                      <a:r>
                        <a:rPr kumimoji="1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每學期</a:t>
                      </a:r>
                      <a:r>
                        <a:rPr kumimoji="1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679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免學費補助金額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免學費補助金額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857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家戶年所得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公立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私立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公立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私立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7398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年國教</a:t>
                      </a: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入學後</a:t>
                      </a: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/>
                      </a:r>
                      <a:b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</a:b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教育部</a:t>
                      </a: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1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148</a:t>
                      </a: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萬以下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6240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23484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6240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23484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546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148</a:t>
                      </a: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萬以上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不補助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5684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377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桃園市</a:t>
                      </a: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補助</a:t>
                      </a:r>
                    </a:p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二名子女家庭</a:t>
                      </a: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148</a:t>
                      </a: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萬以上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6240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17800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zh-TW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zh-TW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標題 1">
            <a:extLst/>
          </p:cNvPr>
          <p:cNvSpPr txBox="1">
            <a:spLocks/>
          </p:cNvSpPr>
          <p:nvPr/>
        </p:nvSpPr>
        <p:spPr>
          <a:xfrm>
            <a:off x="1631950" y="714375"/>
            <a:ext cx="5392738" cy="769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kumimoji="0" lang="zh-TW" altLang="en-US" sz="4800" b="1" dirty="0">
                <a:solidFill>
                  <a:srgbClr val="3D25F6"/>
                </a:solidFill>
                <a:latin typeface="標楷體" pitchFamily="65" charset="-120"/>
                <a:ea typeface="標楷體" pitchFamily="65" charset="-120"/>
              </a:rPr>
              <a:t>二、學費補助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標題 3"/>
          <p:cNvSpPr>
            <a:spLocks noGrp="1"/>
          </p:cNvSpPr>
          <p:nvPr>
            <p:ph type="title" idx="4294967295"/>
          </p:nvPr>
        </p:nvSpPr>
        <p:spPr>
          <a:xfrm>
            <a:off x="2438400" y="404813"/>
            <a:ext cx="8229600" cy="850900"/>
          </a:xfrm>
        </p:spPr>
        <p:txBody>
          <a:bodyPr/>
          <a:lstStyle/>
          <a:p>
            <a:pPr eaLnBrk="1" hangingPunct="1"/>
            <a:r>
              <a:rPr lang="zh-TW" altLang="en-US" sz="4800" b="1" dirty="0">
                <a:solidFill>
                  <a:schemeClr val="hlink"/>
                </a:solidFill>
                <a:ea typeface="標楷體" pitchFamily="65" charset="-120"/>
              </a:rPr>
              <a:t>能力等級與加註標示</a:t>
            </a:r>
          </a:p>
        </p:txBody>
      </p:sp>
      <p:graphicFrame>
        <p:nvGraphicFramePr>
          <p:cNvPr id="6" name="內容版面配置區 5">
            <a:extLst/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80081233"/>
              </p:ext>
            </p:extLst>
          </p:nvPr>
        </p:nvGraphicFramePr>
        <p:xfrm>
          <a:off x="1631504" y="1255713"/>
          <a:ext cx="9121730" cy="525658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628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8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4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707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能力等級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加註標示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標示說明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073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精熟</a:t>
                      </a:r>
                      <a:r>
                        <a:rPr lang="en-US" altLang="zh-TW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(A)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答對題數</a:t>
                      </a:r>
                      <a:r>
                        <a:rPr lang="en-US" altLang="zh-TW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80~85%</a:t>
                      </a:r>
                      <a:r>
                        <a:rPr lang="zh-TW" altLang="en-US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以上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A++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精熟等級前</a:t>
                      </a: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25%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707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A+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精熟等級前</a:t>
                      </a: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26%</a:t>
                      </a:r>
                      <a:r>
                        <a:rPr lang="zh-TW" altLang="en-US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～</a:t>
                      </a: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50%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7073">
                <a:tc vMerge="1"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7073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基礎</a:t>
                      </a:r>
                      <a:r>
                        <a:rPr lang="en-US" altLang="zh-TW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(B)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答對題數</a:t>
                      </a:r>
                      <a:endParaRPr lang="en-US" altLang="zh-TW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40%</a:t>
                      </a:r>
                      <a:r>
                        <a:rPr lang="zh-TW" altLang="en-US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以上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 ++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基礎等級前</a:t>
                      </a:r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25%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7073">
                <a:tc vMerge="1"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B+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基礎等級前</a:t>
                      </a:r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26%</a:t>
                      </a:r>
                      <a:r>
                        <a:rPr lang="zh-TW" altLang="en-US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～</a:t>
                      </a:r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50%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7073">
                <a:tc vMerge="1"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70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待加強</a:t>
                      </a:r>
                      <a:r>
                        <a:rPr lang="en-US" altLang="zh-TW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(C)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內容版面配置區 2"/>
          <p:cNvSpPr>
            <a:spLocks noGrp="1"/>
          </p:cNvSpPr>
          <p:nvPr>
            <p:ph idx="4294967295"/>
          </p:nvPr>
        </p:nvSpPr>
        <p:spPr>
          <a:xfrm>
            <a:off x="407368" y="1340768"/>
            <a:ext cx="11521280" cy="4525963"/>
          </a:xfrm>
        </p:spPr>
        <p:txBody>
          <a:bodyPr/>
          <a:lstStyle/>
          <a:p>
            <a:r>
              <a:rPr lang="zh-TW" altLang="en-US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數學科「</a:t>
            </a:r>
            <a:r>
              <a:rPr lang="zh-TW" altLang="en-US" sz="4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非選擇題」</a:t>
            </a:r>
            <a:r>
              <a:rPr lang="zh-TW" altLang="en-US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以及英語科「</a:t>
            </a:r>
            <a:r>
              <a:rPr lang="zh-TW" altLang="en-US" sz="4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聽力測驗」</a:t>
            </a:r>
            <a:r>
              <a:rPr lang="zh-TW" altLang="en-US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部分</a:t>
            </a:r>
            <a:r>
              <a:rPr lang="zh-TW" altLang="en-US" sz="4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均納入成績計算</a:t>
            </a:r>
            <a:r>
              <a:rPr lang="zh-TW" altLang="en-US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4200" b="1" dirty="0">
              <a:solidFill>
                <a:srgbClr val="333399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英語科</a:t>
            </a:r>
            <a:r>
              <a:rPr lang="zh-TW" altLang="en-US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呈現整體（閱讀及聽力）能力等級，並分列閱讀及聽力的等級描述，以提供學生學力資訊，閱讀及聽力計分比例為</a:t>
            </a:r>
            <a:r>
              <a:rPr lang="en-US" altLang="zh-TW" sz="42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80:20</a:t>
            </a:r>
            <a:r>
              <a:rPr lang="zh-TW" altLang="zh-TW" sz="4200" b="1" dirty="0">
                <a:solidFill>
                  <a:srgbClr val="333399"/>
                </a:solidFill>
              </a:rPr>
              <a:t>。</a:t>
            </a:r>
            <a:endParaRPr lang="en-US" altLang="zh-TW" sz="4200" b="1" dirty="0">
              <a:solidFill>
                <a:srgbClr val="333399"/>
              </a:solidFill>
            </a:endParaRPr>
          </a:p>
          <a:p>
            <a:r>
              <a:rPr lang="zh-TW" altLang="zh-TW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數學科</a:t>
            </a:r>
            <a:r>
              <a:rPr lang="zh-TW" altLang="en-US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選擇題及非選擇題計分比例為</a:t>
            </a:r>
            <a:r>
              <a:rPr lang="en-US" altLang="zh-TW" sz="42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85:15</a:t>
            </a:r>
            <a:r>
              <a:rPr lang="zh-TW" altLang="zh-TW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>
              <a:buFont typeface="Arial" pitchFamily="34" charset="0"/>
              <a:buNone/>
            </a:pPr>
            <a:r>
              <a:rPr lang="zh-TW" altLang="en-US" dirty="0">
                <a:solidFill>
                  <a:srgbClr val="003366"/>
                </a:solidFill>
              </a:rPr>
              <a:t/>
            </a:r>
            <a:br>
              <a:rPr lang="zh-TW" altLang="en-US" dirty="0">
                <a:solidFill>
                  <a:srgbClr val="003366"/>
                </a:solidFill>
              </a:rPr>
            </a:br>
            <a:endParaRPr lang="zh-TW" altLang="en-US" dirty="0"/>
          </a:p>
        </p:txBody>
      </p:sp>
      <p:sp>
        <p:nvSpPr>
          <p:cNvPr id="6" name="Picture 5" descr="MC900281970[1]"/>
          <p:cNvSpPr>
            <a:spLocks noChangeAspect="1" noChangeArrowheads="1"/>
          </p:cNvSpPr>
          <p:nvPr/>
        </p:nvSpPr>
        <p:spPr bwMode="auto">
          <a:xfrm>
            <a:off x="9097964" y="1"/>
            <a:ext cx="1570037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endParaRPr lang="zh-TW" altLang="en-US" sz="180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/>
          </p:cNvSpPr>
          <p:nvPr>
            <p:ph type="title" idx="4294967295"/>
          </p:nvPr>
        </p:nvSpPr>
        <p:spPr>
          <a:xfrm>
            <a:off x="2135560" y="2132856"/>
            <a:ext cx="8229600" cy="2304901"/>
          </a:xfrm>
        </p:spPr>
        <p:txBody>
          <a:bodyPr/>
          <a:lstStyle/>
          <a:p>
            <a:pPr eaLnBrk="1" hangingPunct="1"/>
            <a:r>
              <a:rPr lang="zh-TW" altLang="en-US" sz="6000" dirty="0">
                <a:latin typeface="微軟正黑體" pitchFamily="34" charset="-120"/>
                <a:ea typeface="標楷體" pitchFamily="65" charset="-120"/>
              </a:rPr>
              <a:t>數學科非選擇題</a:t>
            </a:r>
            <a:r>
              <a:rPr lang="en-US" altLang="zh-TW" sz="6000" dirty="0">
                <a:latin typeface="微軟正黑體" pitchFamily="34" charset="-120"/>
                <a:ea typeface="標楷體" pitchFamily="65" charset="-120"/>
              </a:rPr>
              <a:t/>
            </a:r>
            <a:br>
              <a:rPr lang="en-US" altLang="zh-TW" sz="6000" dirty="0">
                <a:latin typeface="微軟正黑體" pitchFamily="34" charset="-120"/>
                <a:ea typeface="標楷體" pitchFamily="65" charset="-120"/>
              </a:rPr>
            </a:br>
            <a:r>
              <a:rPr lang="zh-TW" altLang="en-US" sz="6000" dirty="0">
                <a:latin typeface="微軟正黑體" pitchFamily="34" charset="-120"/>
                <a:ea typeface="標楷體" pitchFamily="65" charset="-120"/>
              </a:rPr>
              <a:t>評分說明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標題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數學非選擇題評量的能力</a:t>
            </a:r>
          </a:p>
        </p:txBody>
      </p:sp>
      <p:sp>
        <p:nvSpPr>
          <p:cNvPr id="106499" name="內容版面配置區 2"/>
          <p:cNvSpPr>
            <a:spLocks noGrp="1"/>
          </p:cNvSpPr>
          <p:nvPr>
            <p:ph idx="4294967295"/>
          </p:nvPr>
        </p:nvSpPr>
        <p:spPr>
          <a:xfrm>
            <a:off x="263352" y="1268760"/>
            <a:ext cx="11809312" cy="4781550"/>
          </a:xfrm>
        </p:spPr>
        <p:txBody>
          <a:bodyPr/>
          <a:lstStyle/>
          <a:p>
            <a:pPr eaLnBrk="1" hangingPunct="1">
              <a:buFont typeface="Wingdings" pitchFamily="2" charset="2"/>
              <a:buChar char="u"/>
            </a:pPr>
            <a:r>
              <a:rPr lang="zh-TW" altLang="zh-TW" sz="4200" dirty="0">
                <a:latin typeface="標楷體" pitchFamily="65" charset="-120"/>
                <a:ea typeface="標楷體" pitchFamily="65" charset="-120"/>
              </a:rPr>
              <a:t>評量學生</a:t>
            </a:r>
            <a:r>
              <a:rPr lang="zh-TW" altLang="zh-TW" sz="42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運用數學知識解題</a:t>
            </a:r>
            <a:r>
              <a:rPr lang="zh-TW" altLang="zh-TW" sz="4200" dirty="0">
                <a:latin typeface="標楷體" pitchFamily="65" charset="-120"/>
                <a:ea typeface="標楷體" pitchFamily="65" charset="-120"/>
              </a:rPr>
              <a:t>，並</a:t>
            </a:r>
            <a:r>
              <a:rPr lang="zh-TW" altLang="zh-TW" sz="42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表達其解題思維過程與說明理由的能力</a:t>
            </a:r>
            <a:r>
              <a:rPr lang="zh-TW" altLang="zh-TW" sz="42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4200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Char char="u"/>
            </a:pPr>
            <a:r>
              <a:rPr lang="zh-TW" altLang="zh-TW" sz="4200" dirty="0">
                <a:latin typeface="標楷體" pitchFamily="65" charset="-120"/>
                <a:ea typeface="標楷體" pitchFamily="65" charset="-120"/>
              </a:rPr>
              <a:t>評分規準</a:t>
            </a:r>
            <a:r>
              <a:rPr lang="zh-TW" altLang="en-US" sz="4200" dirty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4200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pitchFamily="34" charset="0"/>
              <a:buNone/>
            </a:pPr>
            <a:r>
              <a:rPr lang="zh-TW" altLang="en-US" sz="4200" dirty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評閱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學生解題過程中擬定「</a:t>
            </a:r>
            <a:r>
              <a:rPr lang="zh-TW" altLang="zh-TW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策略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」的適切性，及過程「</a:t>
            </a:r>
            <a:r>
              <a:rPr lang="zh-TW" altLang="zh-TW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表達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」的合理、完整性。</a:t>
            </a:r>
            <a:endParaRPr lang="en-US" altLang="zh-TW" sz="3600" dirty="0">
              <a:latin typeface="標楷體" pitchFamily="65" charset="-120"/>
              <a:ea typeface="標楷體" pitchFamily="65" charset="-120"/>
            </a:endParaRPr>
          </a:p>
          <a:p>
            <a:pPr lvl="1" eaLnBrk="1" hangingPunct="1">
              <a:buFont typeface="Arial" pitchFamily="34" charset="0"/>
              <a:buChar char="•"/>
            </a:pP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en-US" sz="3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策略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」是指學生察覺題目條件要素，將題目轉化成數學問題並擬定解題方法。</a:t>
            </a:r>
            <a:endParaRPr lang="en-US" altLang="zh-TW" sz="3600" dirty="0">
              <a:latin typeface="標楷體" pitchFamily="65" charset="-120"/>
              <a:ea typeface="標楷體" pitchFamily="65" charset="-120"/>
            </a:endParaRPr>
          </a:p>
          <a:p>
            <a:pPr lvl="1" eaLnBrk="1" hangingPunct="1">
              <a:buFont typeface="Arial" pitchFamily="34" charset="0"/>
              <a:buChar char="•"/>
            </a:pP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en-US" sz="3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表達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」是指解題過程的呈現與步驟間合理性的說明。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標題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評分規準</a:t>
            </a:r>
          </a:p>
        </p:txBody>
      </p:sp>
      <p:graphicFrame>
        <p:nvGraphicFramePr>
          <p:cNvPr id="548867" name="Group 3">
            <a:extLst/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22606711"/>
              </p:ext>
            </p:extLst>
          </p:nvPr>
        </p:nvGraphicFramePr>
        <p:xfrm>
          <a:off x="407368" y="1628800"/>
          <a:ext cx="11449271" cy="4937672"/>
        </p:xfrm>
        <a:graphic>
          <a:graphicData uri="http://schemas.openxmlformats.org/drawingml/2006/table">
            <a:tbl>
              <a:tblPr/>
              <a:tblGrid>
                <a:gridCol w="11659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28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分數</a:t>
                      </a:r>
                    </a:p>
                  </a:txBody>
                  <a:tcPr marL="91450" marR="91450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評分規準</a:t>
                      </a:r>
                    </a:p>
                  </a:txBody>
                  <a:tcPr marL="91450" marR="91450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79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3</a:t>
                      </a:r>
                      <a:endParaRPr kumimoji="0" lang="zh-TW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50" marR="91450" marT="45709" marB="4570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1.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策略適切，表達合理、完整。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50" marR="91450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78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2</a:t>
                      </a:r>
                      <a:endParaRPr kumimoji="0" lang="zh-TW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50" marR="91450" marT="45709" marB="4570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策略適切，表達雖合理，大致完整，但出現計算錯誤。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策略適切，表達合理，大致完整，但沒有顯示部分步驟間的合理性。</a:t>
                      </a:r>
                    </a:p>
                  </a:txBody>
                  <a:tcPr marL="91450" marR="91450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78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</a:t>
                      </a:r>
                      <a:endParaRPr kumimoji="0" lang="zh-TW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50" marR="91450" marT="45709" marB="4570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策略適切，表達雖大致合理，但出現錯誤的引用。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策略方向正確，但缺乏嚴謹性，不足以解決題目問題。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策略方向正確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，但未能完全將題目轉化成數學問題。</a:t>
                      </a:r>
                    </a:p>
                  </a:txBody>
                  <a:tcPr marL="91450" marR="91450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79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</a:t>
                      </a:r>
                      <a:endParaRPr kumimoji="0" lang="zh-TW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50" marR="91450" marT="45709" marB="4570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1.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策略模糊不清；解題過程空白或與題目無關。</a:t>
                      </a:r>
                    </a:p>
                  </a:txBody>
                  <a:tcPr marL="91450" marR="91450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圖片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2539" y="-697"/>
            <a:ext cx="5220294" cy="6858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>
            <a:extLst/>
          </p:cNvPr>
          <p:cNvSpPr txBox="1">
            <a:spLocks/>
          </p:cNvSpPr>
          <p:nvPr/>
        </p:nvSpPr>
        <p:spPr bwMode="auto">
          <a:xfrm>
            <a:off x="1919289" y="1"/>
            <a:ext cx="1019175" cy="443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</a:rPr>
              <a:t>答案卷樣式</a:t>
            </a:r>
            <a:endParaRPr lang="zh-TW" altLang="en-US" sz="4400" b="1" dirty="0"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sp>
        <p:nvSpPr>
          <p:cNvPr id="4" name="矩形圖說文字 3">
            <a:extLst/>
          </p:cNvPr>
          <p:cNvSpPr/>
          <p:nvPr/>
        </p:nvSpPr>
        <p:spPr>
          <a:xfrm>
            <a:off x="9192344" y="404664"/>
            <a:ext cx="2698750" cy="936625"/>
          </a:xfrm>
          <a:prstGeom prst="wedgeRectCallout">
            <a:avLst>
              <a:gd name="adj1" fmla="val -77691"/>
              <a:gd name="adj2" fmla="val 4253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itchFamily="34" charset="0"/>
              <a:buChar char="•"/>
              <a:defRPr/>
            </a:pPr>
            <a:r>
              <a:rPr lang="zh-TW" altLang="en-US" sz="1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800" dirty="0">
                <a:solidFill>
                  <a:schemeClr val="tx1"/>
                </a:solidFill>
                <a:latin typeface="標楷體" pitchFamily="65" charset="-120"/>
              </a:rPr>
              <a:t>非選擇題作答區每格</a:t>
            </a:r>
            <a:endParaRPr lang="en-US" altLang="zh-TW" sz="1800" dirty="0">
              <a:solidFill>
                <a:schemeClr val="tx1"/>
              </a:solidFill>
              <a:latin typeface="標楷體" pitchFamily="65" charset="-120"/>
            </a:endParaRPr>
          </a:p>
          <a:p>
            <a:pPr indent="98425">
              <a:defRPr/>
            </a:pPr>
            <a:r>
              <a:rPr lang="zh-TW" altLang="en-US" sz="1800" dirty="0">
                <a:solidFill>
                  <a:schemeClr val="tx1"/>
                </a:solidFill>
                <a:latin typeface="標楷體" pitchFamily="65" charset="-120"/>
              </a:rPr>
              <a:t>大小為 </a:t>
            </a:r>
            <a:r>
              <a:rPr lang="en-US" altLang="zh-TW" sz="1800" b="1" u="sng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12cm*12cm</a:t>
            </a:r>
            <a:endParaRPr lang="zh-TW" altLang="en-US" sz="1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圖說文字 5">
            <a:extLst/>
          </p:cNvPr>
          <p:cNvSpPr/>
          <p:nvPr/>
        </p:nvSpPr>
        <p:spPr>
          <a:xfrm>
            <a:off x="1668464" y="4365625"/>
            <a:ext cx="2124075" cy="1079500"/>
          </a:xfrm>
          <a:prstGeom prst="wedgeRectCallout">
            <a:avLst>
              <a:gd name="adj1" fmla="val 70568"/>
              <a:gd name="adj2" fmla="val -638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800" dirty="0">
                <a:solidFill>
                  <a:schemeClr val="tx1"/>
                </a:solidFill>
                <a:latin typeface="標楷體" pitchFamily="65" charset="-120"/>
              </a:rPr>
              <a:t>選擇題作答區，</a:t>
            </a:r>
            <a:endParaRPr lang="en-US" altLang="zh-TW" sz="1800" dirty="0">
              <a:solidFill>
                <a:schemeClr val="tx1"/>
              </a:solidFill>
              <a:latin typeface="標楷體" pitchFamily="65" charset="-120"/>
            </a:endParaRPr>
          </a:p>
          <a:p>
            <a:pPr algn="ctr">
              <a:defRPr/>
            </a:pPr>
            <a:r>
              <a:rPr lang="zh-TW" altLang="en-US" sz="1800" dirty="0">
                <a:solidFill>
                  <a:schemeClr val="tx1"/>
                </a:solidFill>
                <a:latin typeface="標楷體" pitchFamily="65" charset="-120"/>
              </a:rPr>
              <a:t>需以</a:t>
            </a:r>
            <a:r>
              <a:rPr lang="en-US" altLang="zh-TW" sz="1800" dirty="0">
                <a:solidFill>
                  <a:schemeClr val="tx1"/>
                </a:solidFill>
                <a:latin typeface="標楷體" pitchFamily="65" charset="-120"/>
              </a:rPr>
              <a:t>2B</a:t>
            </a:r>
            <a:r>
              <a:rPr lang="zh-TW" altLang="en-US" sz="1800" dirty="0">
                <a:solidFill>
                  <a:schemeClr val="tx1"/>
                </a:solidFill>
                <a:latin typeface="標楷體" pitchFamily="65" charset="-120"/>
              </a:rPr>
              <a:t>鉛筆書寫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標題 1"/>
          <p:cNvSpPr>
            <a:spLocks noGrp="1"/>
          </p:cNvSpPr>
          <p:nvPr>
            <p:ph type="title" idx="4294967295"/>
          </p:nvPr>
        </p:nvSpPr>
        <p:spPr>
          <a:xfrm>
            <a:off x="2438400" y="115888"/>
            <a:ext cx="8229600" cy="1143000"/>
          </a:xfrm>
        </p:spPr>
        <p:txBody>
          <a:bodyPr/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作答注意事項</a:t>
            </a:r>
          </a:p>
        </p:txBody>
      </p:sp>
      <p:sp>
        <p:nvSpPr>
          <p:cNvPr id="109571" name="內容版面配置區 2"/>
          <p:cNvSpPr>
            <a:spLocks noGrp="1"/>
          </p:cNvSpPr>
          <p:nvPr>
            <p:ph idx="4294967295"/>
          </p:nvPr>
        </p:nvSpPr>
        <p:spPr>
          <a:xfrm>
            <a:off x="407368" y="1260879"/>
            <a:ext cx="11233247" cy="3006574"/>
          </a:xfrm>
        </p:spPr>
        <p:txBody>
          <a:bodyPr/>
          <a:lstStyle/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只寫答案而</a:t>
            </a:r>
            <a:r>
              <a:rPr lang="zh-TW" altLang="zh-TW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無計算過程或說明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，無法判斷其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「策略」與「表達」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能力，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該題以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0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分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計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sz="2800" dirty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使用</a:t>
            </a:r>
            <a:r>
              <a:rPr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黑色墨水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的筆書寫，</a:t>
            </a:r>
            <a:r>
              <a:rPr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在規定的作答區內書寫</a:t>
            </a:r>
            <a:endParaRPr lang="en-US" altLang="zh-TW" sz="3000" dirty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914400" lvl="1" indent="-514350" eaLnBrk="1" hangingPunct="1">
              <a:buFont typeface="Arial" pitchFamily="34" charset="0"/>
              <a:buChar char="•"/>
            </a:pPr>
            <a:r>
              <a:rPr lang="zh-TW" altLang="en-US" sz="26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學生作答超出作答區，</a:t>
            </a:r>
            <a:r>
              <a:rPr lang="zh-TW" altLang="en-US" sz="2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僅以作答區內之內容進行評分</a:t>
            </a:r>
            <a:endParaRPr lang="en-US" altLang="zh-TW" sz="2600" dirty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914400" lvl="1" indent="-514350" eaLnBrk="1" hangingPunct="1">
              <a:buFont typeface="Arial" pitchFamily="34" charset="0"/>
              <a:buChar char="•"/>
            </a:pPr>
            <a:r>
              <a:rPr lang="zh-TW" altLang="en-US" sz="26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學生可先行</a:t>
            </a:r>
            <a:r>
              <a:rPr lang="zh-TW" altLang="en-US" sz="2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規劃作答方式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避免超出作答區</a:t>
            </a:r>
            <a:endParaRPr lang="en-US" altLang="zh-TW" sz="2600" dirty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4" name="內容版面配置區 2">
            <a:extLst/>
          </p:cNvPr>
          <p:cNvSpPr txBox="1">
            <a:spLocks/>
          </p:cNvSpPr>
          <p:nvPr/>
        </p:nvSpPr>
        <p:spPr bwMode="auto">
          <a:xfrm>
            <a:off x="407368" y="3786188"/>
            <a:ext cx="11233247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algn="just" eaLnBrk="1">
              <a:spcBef>
                <a:spcPct val="20000"/>
              </a:spcBef>
              <a:buFontTx/>
              <a:buAutoNum type="arabicPeriod" startAt="3"/>
              <a:defRPr/>
            </a:pPr>
            <a:r>
              <a:rPr kumimoji="0" lang="zh-TW" altLang="en-US" sz="2800" kern="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若作答時</a:t>
            </a:r>
            <a:r>
              <a:rPr kumimoji="0" lang="zh-TW" altLang="en-US" sz="2800" kern="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自行在試題圖形上標示的記號</a:t>
            </a:r>
            <a:r>
              <a:rPr kumimoji="0" lang="zh-TW" altLang="en-US" sz="2800" kern="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，在作答時需要用到，則</a:t>
            </a:r>
            <a:r>
              <a:rPr kumimoji="0" lang="zh-TW" altLang="en-US" sz="2800" kern="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需將題目圖形畫在作答區內</a:t>
            </a:r>
            <a:r>
              <a:rPr kumimoji="0" lang="zh-TW" altLang="en-US" sz="2800" kern="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，以利閱卷委員進行評分。</a:t>
            </a:r>
            <a:endParaRPr kumimoji="0" lang="en-US" altLang="zh-TW" sz="2800" kern="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514350" indent="-514350" algn="just" eaLnBrk="1">
              <a:spcBef>
                <a:spcPct val="20000"/>
              </a:spcBef>
              <a:buFontTx/>
              <a:buAutoNum type="arabicPeriod" startAt="4"/>
              <a:defRPr/>
            </a:pPr>
            <a:r>
              <a:rPr kumimoji="0" lang="zh-TW" altLang="en-US" sz="2800" kern="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違規卷</a:t>
            </a:r>
            <a:r>
              <a:rPr kumimoji="0" lang="zh-TW" altLang="en-US" sz="2800" kern="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包含學生洩漏私人身份（如：姓名、准考證號）、劃記與題目無關的文字、圖形或符號，</a:t>
            </a:r>
            <a:r>
              <a:rPr kumimoji="0" lang="zh-TW" altLang="en-US" sz="2800" kern="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則</a:t>
            </a:r>
            <a:r>
              <a:rPr kumimoji="0" lang="zh-TW" altLang="en-US" sz="2800" b="1" u="sng" kern="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數學科</a:t>
            </a:r>
            <a:r>
              <a:rPr kumimoji="0" lang="zh-TW" altLang="en-US" sz="2800" kern="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不計列等級</a:t>
            </a:r>
            <a:r>
              <a:rPr kumimoji="0" lang="zh-TW" altLang="en-US" sz="2800" kern="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kumimoji="0" lang="en-US" altLang="zh-TW" sz="2800" kern="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514350" indent="-514350">
              <a:spcBef>
                <a:spcPct val="20000"/>
              </a:spcBef>
              <a:defRPr/>
            </a:pPr>
            <a:endParaRPr kumimoji="0" lang="en-US" altLang="zh-TW" kern="0" dirty="0">
              <a:latin typeface="微軟正黑體" pitchFamily="34" charset="-120"/>
              <a:ea typeface="標楷體" pitchFamily="65" charset="-120"/>
            </a:endParaRPr>
          </a:p>
          <a:p>
            <a:pPr marL="514350" indent="-514350">
              <a:spcBef>
                <a:spcPct val="20000"/>
              </a:spcBef>
              <a:buFont typeface="Arial" pitchFamily="34" charset="0"/>
              <a:buChar char="•"/>
              <a:defRPr/>
            </a:pPr>
            <a:endParaRPr kumimoji="0" lang="zh-TW" altLang="en-US" kern="0" dirty="0">
              <a:latin typeface="微軟正黑體" pitchFamily="34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標題 1"/>
          <p:cNvSpPr>
            <a:spLocks noGrp="1"/>
          </p:cNvSpPr>
          <p:nvPr>
            <p:ph type="title" idx="4294967295"/>
          </p:nvPr>
        </p:nvSpPr>
        <p:spPr>
          <a:xfrm>
            <a:off x="1524000" y="188913"/>
            <a:ext cx="8229600" cy="1143000"/>
          </a:xfrm>
        </p:spPr>
        <p:txBody>
          <a:bodyPr/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超出作答區</a:t>
            </a:r>
          </a:p>
        </p:txBody>
      </p:sp>
      <p:sp>
        <p:nvSpPr>
          <p:cNvPr id="110595" name="內容版面配置區 2"/>
          <p:cNvSpPr>
            <a:spLocks noGrp="1"/>
          </p:cNvSpPr>
          <p:nvPr>
            <p:ph idx="4294967295"/>
          </p:nvPr>
        </p:nvSpPr>
        <p:spPr>
          <a:xfrm>
            <a:off x="6290297" y="1367041"/>
            <a:ext cx="5616624" cy="1158875"/>
          </a:xfrm>
        </p:spPr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僅針對作答區內容進行評分</a:t>
            </a:r>
          </a:p>
        </p:txBody>
      </p:sp>
      <p:pic>
        <p:nvPicPr>
          <p:cNvPr id="110596" name="圖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7996" y="1331913"/>
            <a:ext cx="5113709" cy="51778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0597" name="圖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2400" y="2268138"/>
            <a:ext cx="4274120" cy="43755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標題 1"/>
          <p:cNvSpPr>
            <a:spLocks noGrp="1"/>
          </p:cNvSpPr>
          <p:nvPr>
            <p:ph type="title" idx="4294967295"/>
          </p:nvPr>
        </p:nvSpPr>
        <p:spPr>
          <a:xfrm>
            <a:off x="1524000" y="260350"/>
            <a:ext cx="8229600" cy="1143000"/>
          </a:xfrm>
        </p:spPr>
        <p:txBody>
          <a:bodyPr/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規劃作答區</a:t>
            </a:r>
          </a:p>
        </p:txBody>
      </p:sp>
      <p:sp>
        <p:nvSpPr>
          <p:cNvPr id="111619" name="內容版面配置區 2"/>
          <p:cNvSpPr>
            <a:spLocks noGrp="1"/>
          </p:cNvSpPr>
          <p:nvPr>
            <p:ph idx="4294967295"/>
          </p:nvPr>
        </p:nvSpPr>
        <p:spPr>
          <a:xfrm>
            <a:off x="6024564" y="1143000"/>
            <a:ext cx="5904084" cy="1714500"/>
          </a:xfrm>
        </p:spPr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學生標示作答順序，並將作答區區分作答。</a:t>
            </a:r>
          </a:p>
        </p:txBody>
      </p:sp>
      <p:pic>
        <p:nvPicPr>
          <p:cNvPr id="111620" name="圖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9381" y="1373507"/>
            <a:ext cx="4643436" cy="47550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1621" name="圖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3326" y="2253121"/>
            <a:ext cx="4853234" cy="43905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標題 1"/>
          <p:cNvSpPr>
            <a:spLocks noGrp="1"/>
          </p:cNvSpPr>
          <p:nvPr>
            <p:ph type="title" idx="4294967295"/>
          </p:nvPr>
        </p:nvSpPr>
        <p:spPr>
          <a:xfrm>
            <a:off x="1524000" y="185738"/>
            <a:ext cx="8229600" cy="1143000"/>
          </a:xfrm>
        </p:spPr>
        <p:txBody>
          <a:bodyPr/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將題目圖形畫在作答區內</a:t>
            </a:r>
          </a:p>
        </p:txBody>
      </p:sp>
      <p:sp>
        <p:nvSpPr>
          <p:cNvPr id="112643" name="內容版面配置區 2"/>
          <p:cNvSpPr>
            <a:spLocks noGrp="1"/>
          </p:cNvSpPr>
          <p:nvPr>
            <p:ph idx="4294967295"/>
          </p:nvPr>
        </p:nvSpPr>
        <p:spPr>
          <a:xfrm>
            <a:off x="7140576" y="1412875"/>
            <a:ext cx="4644056" cy="2808213"/>
          </a:xfrm>
        </p:spPr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學生如自行在題目的圖形上標示記號，並使用該記號作答時，需將題目圖形及使用的記號畫記在作答區內。</a:t>
            </a:r>
          </a:p>
        </p:txBody>
      </p:sp>
      <p:pic>
        <p:nvPicPr>
          <p:cNvPr id="112644" name="圖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1504" y="1244599"/>
            <a:ext cx="5188396" cy="5293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/>
          </p:cNvPr>
          <p:cNvSpPr txBox="1">
            <a:spLocks/>
          </p:cNvSpPr>
          <p:nvPr/>
        </p:nvSpPr>
        <p:spPr>
          <a:xfrm>
            <a:off x="3575050" y="558800"/>
            <a:ext cx="5392738" cy="1155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 eaLnBrk="1" hangingPunct="1">
              <a:buFont typeface="Arial" pitchFamily="34" charset="0"/>
              <a:buNone/>
              <a:defRPr/>
            </a:pPr>
            <a:r>
              <a:rPr kumimoji="0" lang="zh-TW" altLang="en-US" sz="4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桃園市學費補助</a:t>
            </a:r>
          </a:p>
        </p:txBody>
      </p:sp>
      <p:pic>
        <p:nvPicPr>
          <p:cNvPr id="19459" name="Picture 4" descr="Capture_2016_02_29_12_23_43_78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99456" y="1499280"/>
            <a:ext cx="10369152" cy="5145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 bwMode="auto">
          <a:xfrm>
            <a:off x="4223792" y="6155146"/>
            <a:ext cx="792088" cy="28803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>
              <a:solidFill>
                <a:schemeClr val="tx1"/>
              </a:solidFill>
              <a:latin typeface="Calibri" pitchFamily="34" charset="0"/>
              <a:ea typeface="新細明體" pitchFamily="18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140061" y="6068329"/>
            <a:ext cx="959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5,684</a:t>
            </a: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/>
          </p:cNvSpPr>
          <p:nvPr>
            <p:ph type="title" idx="4294967295"/>
          </p:nvPr>
        </p:nvSpPr>
        <p:spPr>
          <a:xfrm>
            <a:off x="1847528" y="2204864"/>
            <a:ext cx="8050088" cy="2304901"/>
          </a:xfrm>
        </p:spPr>
        <p:txBody>
          <a:bodyPr/>
          <a:lstStyle/>
          <a:p>
            <a:pPr eaLnBrk="1" hangingPunct="1"/>
            <a:r>
              <a:rPr lang="zh-TW" altLang="en-US" sz="6000" dirty="0">
                <a:latin typeface="微軟正黑體" pitchFamily="34" charset="-120"/>
                <a:ea typeface="標楷體" pitchFamily="65" charset="-120"/>
              </a:rPr>
              <a:t>寫作測驗</a:t>
            </a:r>
            <a:r>
              <a:rPr lang="en-US" altLang="zh-TW" sz="6000" dirty="0">
                <a:latin typeface="微軟正黑體" pitchFamily="34" charset="-120"/>
                <a:ea typeface="標楷體" pitchFamily="65" charset="-120"/>
              </a:rPr>
              <a:t/>
            </a:r>
            <a:br>
              <a:rPr lang="en-US" altLang="zh-TW" sz="6000" dirty="0">
                <a:latin typeface="微軟正黑體" pitchFamily="34" charset="-120"/>
                <a:ea typeface="標楷體" pitchFamily="65" charset="-120"/>
              </a:rPr>
            </a:br>
            <a:r>
              <a:rPr lang="zh-TW" altLang="en-US" sz="6000" dirty="0">
                <a:latin typeface="微軟正黑體" pitchFamily="34" charset="-120"/>
                <a:ea typeface="標楷體" pitchFamily="65" charset="-120"/>
              </a:rPr>
              <a:t>評分說明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F47AD18-E8BF-4638-93FE-DD7E6510EA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476672"/>
            <a:ext cx="9865095" cy="63055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1060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3071557-FBAA-4BA9-ABEF-59F469A5EB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548680"/>
            <a:ext cx="9649072" cy="60388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54640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DEC8AC38-CE9B-4BC0-969B-309184E28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64" y="23337"/>
            <a:ext cx="9721080" cy="68113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002524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標題 1"/>
          <p:cNvSpPr>
            <a:spLocks noGrp="1"/>
          </p:cNvSpPr>
          <p:nvPr>
            <p:ph type="title" idx="4294967295"/>
          </p:nvPr>
        </p:nvSpPr>
        <p:spPr>
          <a:xfrm>
            <a:off x="2438400" y="269776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寫作測驗評量的能力</a:t>
            </a:r>
          </a:p>
        </p:txBody>
      </p:sp>
      <p:sp>
        <p:nvSpPr>
          <p:cNvPr id="115715" name="內容版面配置區 2"/>
          <p:cNvSpPr>
            <a:spLocks noGrp="1"/>
          </p:cNvSpPr>
          <p:nvPr>
            <p:ph idx="4294967295"/>
          </p:nvPr>
        </p:nvSpPr>
        <p:spPr>
          <a:xfrm>
            <a:off x="587388" y="1916832"/>
            <a:ext cx="11017224" cy="3744887"/>
          </a:xfrm>
        </p:spPr>
        <p:txBody>
          <a:bodyPr/>
          <a:lstStyle/>
          <a:p>
            <a:pPr marL="0" indent="0" algn="just" eaLnBrk="1">
              <a:lnSpc>
                <a:spcPct val="90000"/>
              </a:lnSpc>
              <a:spcAft>
                <a:spcPts val="600"/>
              </a:spcAft>
              <a:buNone/>
            </a:pPr>
            <a:r>
              <a:rPr lang="zh-TW" altLang="en-US" sz="3000" dirty="0">
                <a:latin typeface="標楷體" pitchFamily="65" charset="-120"/>
                <a:ea typeface="標楷體" pitchFamily="65" charset="-120"/>
              </a:rPr>
              <a:t>檢測國中畢業生</a:t>
            </a:r>
            <a:r>
              <a:rPr lang="zh-TW" altLang="en-US" sz="3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表達經驗見聞</a:t>
            </a:r>
            <a:r>
              <a:rPr lang="zh-TW" altLang="en-US" sz="3000" dirty="0">
                <a:latin typeface="標楷體" pitchFamily="65" charset="-120"/>
                <a:ea typeface="標楷體" pitchFamily="65" charset="-120"/>
              </a:rPr>
              <a:t>和</a:t>
            </a:r>
            <a:r>
              <a:rPr lang="zh-TW" altLang="en-US" sz="3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情感思想的綜合語文能力。</a:t>
            </a:r>
            <a:endParaRPr lang="zh-TW" altLang="en-US" sz="3000" dirty="0">
              <a:latin typeface="標楷體" pitchFamily="65" charset="-120"/>
              <a:ea typeface="標楷體" pitchFamily="65" charset="-120"/>
            </a:endParaRPr>
          </a:p>
          <a:p>
            <a:pPr marL="0" indent="0" algn="just" eaLnBrk="1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u"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立意與取材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：能依不同的寫作目的，統整閱讀內容、篩選合適素材，以表現個人意念。</a:t>
            </a:r>
          </a:p>
          <a:p>
            <a:pPr marL="0" indent="0" algn="just" eaLnBrk="1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u"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結構組織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：能掌握寫作步驟，首尾連貫，組織完整篇章。</a:t>
            </a:r>
          </a:p>
          <a:p>
            <a:pPr marL="0" indent="0" algn="just" eaLnBrk="1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u"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遣詞造句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：能正確使用本國語文，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適當的遣詞用字、運用各種句型及修辭寫作。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  <a:p>
            <a:pPr marL="0" indent="0" algn="just" eaLnBrk="1">
              <a:lnSpc>
                <a:spcPct val="90000"/>
              </a:lnSpc>
              <a:buFont typeface="Wingdings" pitchFamily="2" charset="2"/>
              <a:buChar char="u"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錯別字、格式及標點符號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：能正確運用文字、格式及標點符號。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標題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答案卷樣式</a:t>
            </a:r>
          </a:p>
        </p:txBody>
      </p:sp>
      <p:pic>
        <p:nvPicPr>
          <p:cNvPr id="116739" name="圖片 6" descr="會考_寫作測驗答案卷_0917_一般卷_頁面_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601" y="2017874"/>
            <a:ext cx="5903785" cy="421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740" name="圖片 6" descr="會考_寫作測驗答案卷_0826_反面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27740" y="1988840"/>
            <a:ext cx="6011783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標題 1"/>
          <p:cNvSpPr>
            <a:spLocks noGrp="1"/>
          </p:cNvSpPr>
          <p:nvPr>
            <p:ph type="title" idx="4294967295"/>
          </p:nvPr>
        </p:nvSpPr>
        <p:spPr>
          <a:xfrm>
            <a:off x="2438400" y="260648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寫作測驗作答注意事項</a:t>
            </a:r>
          </a:p>
        </p:txBody>
      </p:sp>
      <p:sp>
        <p:nvSpPr>
          <p:cNvPr id="117763" name="內容版面配置區 2"/>
          <p:cNvSpPr>
            <a:spLocks noGrp="1"/>
          </p:cNvSpPr>
          <p:nvPr>
            <p:ph idx="4294967295"/>
          </p:nvPr>
        </p:nvSpPr>
        <p:spPr>
          <a:xfrm>
            <a:off x="371364" y="1772817"/>
            <a:ext cx="11449271" cy="3816424"/>
          </a:xfrm>
        </p:spPr>
        <p:txBody>
          <a:bodyPr/>
          <a:lstStyle/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</a:pP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作答方式：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必須仔細閱讀完整試題後，撰寫一篇文章。 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從第一頁右邊第一行開始作答，並不得要求增加答案卷作答。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806450" indent="-498475" algn="just" defTabSz="1511300" eaLnBrk="1">
              <a:lnSpc>
                <a:spcPct val="95000"/>
              </a:lnSpc>
              <a:buFont typeface="Wingdings" pitchFamily="2" charset="2"/>
              <a:buChar char="u"/>
            </a:pP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以下情形影響作答結果呈現，可能影響得分：</a:t>
            </a:r>
            <a:endParaRPr lang="en-US" altLang="zh-TW" sz="2400" b="1" dirty="0">
              <a:latin typeface="標楷體" pitchFamily="65" charset="-120"/>
              <a:ea typeface="標楷體" pitchFamily="65" charset="-120"/>
            </a:endParaRPr>
          </a:p>
          <a:p>
            <a:pPr marL="806450" indent="-498475" algn="just" defTabSz="1511300" eaLnBrk="1">
              <a:lnSpc>
                <a:spcPct val="95000"/>
              </a:lnSpc>
              <a:buNone/>
            </a:pPr>
            <a:r>
              <a:rPr lang="en-US" altLang="zh-TW" sz="2400" b="1" dirty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未用本國文字書寫（正體字）；未用黑色墨水的筆書寫（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建議使用</a:t>
            </a:r>
            <a:r>
              <a:rPr lang="en-US" altLang="zh-TW" sz="24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0.5mm</a:t>
            </a:r>
            <a:r>
              <a:rPr lang="zh-TW" altLang="zh-TW" sz="24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〜</a:t>
            </a:r>
            <a:r>
              <a:rPr lang="en-US" altLang="zh-TW" sz="24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0.7mm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之筆尖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，且不得使用鉛筆）；書寫內容超出答案卷格線外框。</a:t>
            </a:r>
          </a:p>
          <a:p>
            <a:pPr marL="806450" indent="-498475" algn="just" defTabSz="1511300" eaLnBrk="1">
              <a:lnSpc>
                <a:spcPct val="95000"/>
              </a:lnSpc>
              <a:buFont typeface="Wingdings" pitchFamily="2" charset="2"/>
              <a:buChar char="u"/>
            </a:pP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以下情形違反考場規則，將不予計分：</a:t>
            </a:r>
            <a:endParaRPr lang="en-US" altLang="zh-TW" sz="2400" b="1" dirty="0">
              <a:latin typeface="標楷體" pitchFamily="65" charset="-120"/>
              <a:ea typeface="標楷體" pitchFamily="65" charset="-120"/>
            </a:endParaRPr>
          </a:p>
          <a:p>
            <a:pPr marL="806450" indent="-498475" algn="just" defTabSz="1511300" eaLnBrk="1">
              <a:lnSpc>
                <a:spcPct val="95000"/>
              </a:lnSpc>
              <a:buNone/>
            </a:pPr>
            <a:r>
              <a:rPr lang="en-US" altLang="zh-TW" sz="2400" b="1" dirty="0">
                <a:latin typeface="標楷體" pitchFamily="65" charset="-120"/>
                <a:ea typeface="標楷體" pitchFamily="65" charset="-120"/>
              </a:rPr>
              <a:t>   	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於答案紙上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洩漏私人身分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；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汙損答案卷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；或於答案卷上作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任何標記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866775" lvl="1" indent="-565150" defTabSz="1511300" eaLnBrk="1" hangingPunct="1">
              <a:lnSpc>
                <a:spcPct val="95000"/>
              </a:lnSpc>
              <a:buClr>
                <a:srgbClr val="000000"/>
              </a:buClr>
              <a:buFont typeface="Wingdings" pitchFamily="2" charset="2"/>
              <a:buChar char="u"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另針對使用詩歌體、完全離題、只抄寫題目或說明及空白卷等考生，因無法判斷其寫作能力，給予其零級分。</a:t>
            </a:r>
          </a:p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</a:pP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內容版面配置區 4" descr="105030114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35238" y="404814"/>
            <a:ext cx="8457306" cy="637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>
            <a:extLst/>
          </p:cNvPr>
          <p:cNvSpPr txBox="1">
            <a:spLocks/>
          </p:cNvSpPr>
          <p:nvPr/>
        </p:nvSpPr>
        <p:spPr bwMode="auto">
          <a:xfrm>
            <a:off x="1558926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墨水不足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內容版面配置區 4" descr="96260436301-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66989" y="361949"/>
            <a:ext cx="8353547" cy="636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>
            <a:extLst/>
          </p:cNvPr>
          <p:cNvSpPr txBox="1">
            <a:spLocks/>
          </p:cNvSpPr>
          <p:nvPr/>
        </p:nvSpPr>
        <p:spPr bwMode="auto">
          <a:xfrm>
            <a:off x="1558926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字體太小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/>
          </p:cNvPr>
          <p:cNvSpPr txBox="1">
            <a:spLocks/>
          </p:cNvSpPr>
          <p:nvPr/>
        </p:nvSpPr>
        <p:spPr bwMode="auto">
          <a:xfrm>
            <a:off x="1558926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詩歌體</a:t>
            </a:r>
          </a:p>
        </p:txBody>
      </p:sp>
      <p:pic>
        <p:nvPicPr>
          <p:cNvPr id="120835" name="內容版面配置區 4" descr="105073710A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711624" y="493714"/>
            <a:ext cx="8195938" cy="6217436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矩形 9">
            <a:extLst/>
          </p:cNvPr>
          <p:cNvSpPr/>
          <p:nvPr/>
        </p:nvSpPr>
        <p:spPr bwMode="auto">
          <a:xfrm>
            <a:off x="1487488" y="1624418"/>
            <a:ext cx="8988227" cy="4612871"/>
          </a:xfrm>
          <a:prstGeom prst="roundRect">
            <a:avLst/>
          </a:prstGeom>
          <a:solidFill>
            <a:srgbClr val="CCFF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</a:effectLst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念完醫學院發現自己不想當醫生，想開咖啡館；出國拿法律碩士學位後，改學烘焙甜點；藥學研究所畢業的研究助理，立志報考清潔隊員；博士學分修完後，回故鄉創業賣雞排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.. 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這些年輕人在所學和職業選擇路上跌跌撞撞的摸索故事，每一天，我們不但在媒體上讀到</a:t>
            </a:r>
            <a:r>
              <a:rPr lang="zh-TW" altLang="en-US" sz="2400" dirty="0">
                <a:ea typeface="標楷體" pitchFamily="65" charset="-120"/>
              </a:rPr>
              <a:t>，更在生活中遇到。而年輕的家長們，也許您就是徬徨其中的人。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TW" altLang="en-US" sz="2400" dirty="0">
                <a:ea typeface="標楷體" pitchFamily="65" charset="-120"/>
              </a:rPr>
              <a:t>「不知道自己想做甚麼？」不是新鮮問題。每個世代要進入社會的年輕人，遲早都要自問：「我的能力和興趣是甚麼？我想要做甚麼工作？」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TW" altLang="en-US" sz="2800" b="1" dirty="0">
                <a:solidFill>
                  <a:srgbClr val="FF0000"/>
                </a:solidFill>
                <a:ea typeface="標楷體" pitchFamily="65" charset="-120"/>
              </a:rPr>
              <a:t>最應該探索自我的時間就是在</a:t>
            </a:r>
            <a:r>
              <a:rPr lang="en-US" altLang="zh-TW" sz="2800" b="1" dirty="0">
                <a:solidFill>
                  <a:srgbClr val="FF0000"/>
                </a:solidFill>
                <a:ea typeface="標楷體" pitchFamily="65" charset="-120"/>
              </a:rPr>
              <a:t>『</a:t>
            </a:r>
            <a:r>
              <a:rPr lang="zh-TW" altLang="en-US" sz="2800" b="1" dirty="0">
                <a:solidFill>
                  <a:srgbClr val="FF0000"/>
                </a:solidFill>
                <a:ea typeface="標楷體" pitchFamily="65" charset="-120"/>
              </a:rPr>
              <a:t>國、高中階段</a:t>
            </a:r>
            <a:r>
              <a:rPr lang="en-US" altLang="zh-TW" sz="2800" b="1" dirty="0">
                <a:solidFill>
                  <a:srgbClr val="FF0000"/>
                </a:solidFill>
                <a:ea typeface="標楷體" pitchFamily="65" charset="-120"/>
              </a:rPr>
              <a:t>』</a:t>
            </a:r>
            <a:r>
              <a:rPr lang="zh-TW" altLang="en-US" sz="2800" b="1" dirty="0">
                <a:solidFill>
                  <a:srgbClr val="FF0000"/>
                </a:solidFill>
                <a:ea typeface="標楷體" pitchFamily="65" charset="-120"/>
              </a:rPr>
              <a:t>。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endParaRPr lang="zh-TW" altLang="en-US" sz="2200" dirty="0">
              <a:ea typeface="標楷體" pitchFamily="65" charset="-120"/>
            </a:endParaRPr>
          </a:p>
        </p:txBody>
      </p:sp>
      <p:sp>
        <p:nvSpPr>
          <p:cNvPr id="23557" name="文字方塊 1"/>
          <p:cNvSpPr txBox="1">
            <a:spLocks noChangeArrowheads="1"/>
          </p:cNvSpPr>
          <p:nvPr/>
        </p:nvSpPr>
        <p:spPr bwMode="auto">
          <a:xfrm>
            <a:off x="1919288" y="6237289"/>
            <a:ext cx="84185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TW" altLang="en-US" sz="20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資料來源：你就是改變的起點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嚴長壽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2014)</a:t>
            </a:r>
            <a:endParaRPr lang="zh-TW" altLang="en-US" sz="2000" dirty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  <p:grpSp>
        <p:nvGrpSpPr>
          <p:cNvPr id="23558" name="AutoShape 10"/>
          <p:cNvGrpSpPr>
            <a:grpSpLocks/>
          </p:cNvGrpSpPr>
          <p:nvPr/>
        </p:nvGrpSpPr>
        <p:grpSpPr bwMode="auto">
          <a:xfrm>
            <a:off x="2999656" y="476672"/>
            <a:ext cx="6696075" cy="982663"/>
            <a:chOff x="1144" y="614"/>
            <a:chExt cx="3518" cy="619"/>
          </a:xfrm>
        </p:grpSpPr>
        <p:pic>
          <p:nvPicPr>
            <p:cNvPr id="23559" name="AutoShape 10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>
              <a:off x="1144" y="614"/>
              <a:ext cx="3518" cy="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1237" y="689"/>
              <a:ext cx="3295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r>
                <a:rPr lang="zh-TW" altLang="en-US" b="1" dirty="0">
                  <a:solidFill>
                    <a:srgbClr val="000000"/>
                  </a:solidFill>
                  <a:latin typeface="微軟正黑體" pitchFamily="34" charset="-120"/>
                  <a:ea typeface="標楷體" pitchFamily="65" charset="-120"/>
                </a:rPr>
                <a:t>培養就業生存力</a:t>
              </a:r>
              <a:r>
                <a:rPr lang="zh-TW" altLang="en-US" b="1" dirty="0">
                  <a:ea typeface="標楷體" pitchFamily="65" charset="-120"/>
                </a:rPr>
                <a:t>，探索自我不嫌早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BFF91BE-3749-411C-9CB8-48E7247C7A7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631951" y="2390776"/>
            <a:ext cx="8964613" cy="14700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defRPr/>
            </a:pPr>
            <a:r>
              <a:rPr lang="zh-TW" altLang="en-US" sz="640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桃連區主要入學管道</a:t>
            </a:r>
          </a:p>
        </p:txBody>
      </p:sp>
      <p:pic>
        <p:nvPicPr>
          <p:cNvPr id="14339" name="群組 4">
            <a:extLst>
              <a:ext uri="{FF2B5EF4-FFF2-40B4-BE49-F238E27FC236}">
                <a16:creationId xmlns:a16="http://schemas.microsoft.com/office/drawing/2014/main" id="{E0E88659-18E4-4E98-BBE4-93AAEBFD06A8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4682443"/>
            <a:ext cx="1977826" cy="1728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投影片編號版面配置區 5">
            <a:extLst>
              <a:ext uri="{FF2B5EF4-FFF2-40B4-BE49-F238E27FC236}">
                <a16:creationId xmlns:a16="http://schemas.microsoft.com/office/drawing/2014/main" id="{68E2C345-2AEB-4330-905E-6769A8F8C200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Blip>
                <a:blip r:embed="rId4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5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4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5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6C45BBB-BD2A-4FC7-9B95-0E640AC89EC1}" type="slidenum">
              <a:rPr kumimoji="0" lang="zh-TW" altLang="en-US" sz="1200">
                <a:solidFill>
                  <a:srgbClr val="898989"/>
                </a:solidFill>
                <a:ea typeface="微軟正黑體" panose="020B0604030504040204" pitchFamily="34" charset="-12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71</a:t>
            </a:fld>
            <a:endParaRPr kumimoji="0" lang="zh-TW" altLang="en-US" sz="1200" dirty="0">
              <a:solidFill>
                <a:srgbClr val="898989"/>
              </a:solidFill>
              <a:ea typeface="微軟正黑體" panose="020B0604030504040204" pitchFamily="34" charset="-120"/>
            </a:endParaRPr>
          </a:p>
        </p:txBody>
      </p:sp>
      <p:grpSp>
        <p:nvGrpSpPr>
          <p:cNvPr id="16387" name="群組 17417">
            <a:extLst>
              <a:ext uri="{FF2B5EF4-FFF2-40B4-BE49-F238E27FC236}">
                <a16:creationId xmlns:a16="http://schemas.microsoft.com/office/drawing/2014/main" id="{F19E79B6-3F09-4D41-B613-9D8E1CBB422E}"/>
              </a:ext>
            </a:extLst>
          </p:cNvPr>
          <p:cNvGrpSpPr>
            <a:grpSpLocks/>
          </p:cNvGrpSpPr>
          <p:nvPr/>
        </p:nvGrpSpPr>
        <p:grpSpPr bwMode="auto">
          <a:xfrm>
            <a:off x="991691" y="310019"/>
            <a:ext cx="10621367" cy="6143018"/>
            <a:chOff x="148487" y="2143587"/>
            <a:chExt cx="8766353" cy="4479798"/>
          </a:xfrm>
        </p:grpSpPr>
        <p:sp>
          <p:nvSpPr>
            <p:cNvPr id="3" name="圓角矩形 2">
              <a:extLst>
                <a:ext uri="{FF2B5EF4-FFF2-40B4-BE49-F238E27FC236}">
                  <a16:creationId xmlns:a16="http://schemas.microsoft.com/office/drawing/2014/main" id="{33BC7B7A-FCC6-4F23-9E43-86546AF7CE6D}"/>
                </a:ext>
              </a:extLst>
            </p:cNvPr>
            <p:cNvSpPr/>
            <p:nvPr/>
          </p:nvSpPr>
          <p:spPr>
            <a:xfrm>
              <a:off x="2125311" y="2143587"/>
              <a:ext cx="5088750" cy="7215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defRPr/>
              </a:pPr>
              <a:r>
                <a:rPr kumimoji="0" lang="en-US" altLang="zh-TW" sz="3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110</a:t>
              </a:r>
              <a:r>
                <a:rPr kumimoji="0" lang="zh-TW" altLang="en-US" sz="3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學年度入學方式示意圖</a:t>
              </a:r>
              <a:endParaRPr kumimoji="0" lang="zh-TW" altLang="en-US" sz="3800" b="1" dirty="0">
                <a:latin typeface="Verdana" panose="020B0604030504040204" pitchFamily="34" charset="0"/>
                <a:ea typeface="微軟正黑體" panose="020B0604030504040204" pitchFamily="34" charset="-120"/>
              </a:endParaRPr>
            </a:p>
          </p:txBody>
        </p:sp>
        <p:grpSp>
          <p:nvGrpSpPr>
            <p:cNvPr id="16392" name="群組 17416">
              <a:extLst>
                <a:ext uri="{FF2B5EF4-FFF2-40B4-BE49-F238E27FC236}">
                  <a16:creationId xmlns:a16="http://schemas.microsoft.com/office/drawing/2014/main" id="{F30B6DC8-C09F-4FFE-8ECC-0361849105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487" y="2878969"/>
              <a:ext cx="8766353" cy="3744416"/>
              <a:chOff x="42754" y="2969568"/>
              <a:chExt cx="8766353" cy="3744416"/>
            </a:xfrm>
          </p:grpSpPr>
          <p:cxnSp>
            <p:nvCxnSpPr>
              <p:cNvPr id="26" name="直線單箭頭接點 25">
                <a:extLst>
                  <a:ext uri="{FF2B5EF4-FFF2-40B4-BE49-F238E27FC236}">
                    <a16:creationId xmlns:a16="http://schemas.microsoft.com/office/drawing/2014/main" id="{01552AE3-0D09-400C-BE67-895F4F7D3984}"/>
                  </a:ext>
                </a:extLst>
              </p:cNvPr>
              <p:cNvCxnSpPr/>
              <p:nvPr/>
            </p:nvCxnSpPr>
            <p:spPr>
              <a:xfrm>
                <a:off x="42754" y="6061497"/>
                <a:ext cx="1691616" cy="0"/>
              </a:xfrm>
              <a:prstGeom prst="straightConnector1">
                <a:avLst/>
              </a:prstGeom>
              <a:ln w="19050">
                <a:solidFill>
                  <a:srgbClr val="000099"/>
                </a:solidFill>
                <a:prstDash val="dash"/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394" name="群組 28">
                <a:extLst>
                  <a:ext uri="{FF2B5EF4-FFF2-40B4-BE49-F238E27FC236}">
                    <a16:creationId xmlns:a16="http://schemas.microsoft.com/office/drawing/2014/main" id="{7AE6ACF0-A4BE-4D57-88A6-4563A2FDDFE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754" y="2969568"/>
                <a:ext cx="8766353" cy="3744416"/>
                <a:chOff x="179513" y="2996952"/>
                <a:chExt cx="8766353" cy="3744416"/>
              </a:xfrm>
            </p:grpSpPr>
            <p:sp>
              <p:nvSpPr>
                <p:cNvPr id="7" name="圓角矩形 6">
                  <a:extLst>
                    <a:ext uri="{FF2B5EF4-FFF2-40B4-BE49-F238E27FC236}">
                      <a16:creationId xmlns:a16="http://schemas.microsoft.com/office/drawing/2014/main" id="{3BAA199D-8D9A-43C7-98AE-E36BECD7F31F}"/>
                    </a:ext>
                  </a:extLst>
                </p:cNvPr>
                <p:cNvSpPr/>
                <p:nvPr/>
              </p:nvSpPr>
              <p:spPr>
                <a:xfrm>
                  <a:off x="2005707" y="3143277"/>
                  <a:ext cx="6364290" cy="541125"/>
                </a:xfrm>
                <a:prstGeom prst="round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zh-TW" altLang="en-US" sz="2800" b="1" dirty="0">
                      <a:solidFill>
                        <a:srgbClr val="000099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標楷體"/>
                      <a:ea typeface="標楷體"/>
                    </a:rPr>
                    <a:t>高中、高職、五專多元入學管道</a:t>
                  </a:r>
                  <a:endParaRPr kumimoji="0" lang="zh-TW" altLang="en-US" sz="2800" b="1" dirty="0">
                    <a:solidFill>
                      <a:srgbClr val="0000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" name="圓角矩形 7">
                  <a:extLst>
                    <a:ext uri="{FF2B5EF4-FFF2-40B4-BE49-F238E27FC236}">
                      <a16:creationId xmlns:a16="http://schemas.microsoft.com/office/drawing/2014/main" id="{28DD3551-B0E0-43A0-805F-F509AC15940C}"/>
                    </a:ext>
                  </a:extLst>
                </p:cNvPr>
                <p:cNvSpPr/>
                <p:nvPr/>
              </p:nvSpPr>
              <p:spPr>
                <a:xfrm>
                  <a:off x="1908685" y="3789491"/>
                  <a:ext cx="1258148" cy="936381"/>
                </a:xfrm>
                <a:prstGeom prst="roundRect">
                  <a:avLst/>
                </a:prstGeom>
                <a:solidFill>
                  <a:srgbClr val="FFD9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zh-TW" altLang="en-US" sz="28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>免試</a:t>
                  </a:r>
                  <a:r>
                    <a:rPr kumimoji="0" lang="en-US" altLang="zh-TW" sz="28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/>
                  </a:r>
                  <a:br>
                    <a:rPr kumimoji="0" lang="en-US" altLang="zh-TW" sz="28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</a:br>
                  <a:r>
                    <a:rPr kumimoji="0" lang="zh-TW" altLang="en-US" sz="28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>入學</a:t>
                  </a:r>
                </a:p>
              </p:txBody>
            </p:sp>
            <p:sp>
              <p:nvSpPr>
                <p:cNvPr id="9" name="圓角矩形 8">
                  <a:extLst>
                    <a:ext uri="{FF2B5EF4-FFF2-40B4-BE49-F238E27FC236}">
                      <a16:creationId xmlns:a16="http://schemas.microsoft.com/office/drawing/2014/main" id="{05995E45-DD91-435F-BC8A-2D106E5EC4E7}"/>
                    </a:ext>
                  </a:extLst>
                </p:cNvPr>
                <p:cNvSpPr/>
                <p:nvPr/>
              </p:nvSpPr>
              <p:spPr>
                <a:xfrm>
                  <a:off x="3234122" y="3819291"/>
                  <a:ext cx="1873139" cy="934813"/>
                </a:xfrm>
                <a:prstGeom prst="roundRect">
                  <a:avLst/>
                </a:prstGeom>
                <a:solidFill>
                  <a:srgbClr val="DD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zh-TW" altLang="en-US" sz="28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>申請入學</a:t>
                  </a:r>
                  <a:endParaRPr kumimoji="0" lang="en-US" altLang="zh-TW" sz="2800" b="1" dirty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en-US" altLang="zh-TW" sz="16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>(</a:t>
                  </a:r>
                  <a:r>
                    <a:rPr kumimoji="0" lang="zh-TW" altLang="en-US" sz="16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>五專申請抽籤</a:t>
                  </a:r>
                  <a:r>
                    <a:rPr kumimoji="0" lang="en-US" altLang="zh-TW" sz="16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>)</a:t>
                  </a:r>
                  <a:endParaRPr kumimoji="0" lang="zh-TW" altLang="en-US" sz="1600" b="1" dirty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endParaRPr>
                </a:p>
              </p:txBody>
            </p:sp>
            <p:sp>
              <p:nvSpPr>
                <p:cNvPr id="11" name="圓角矩形 10">
                  <a:extLst>
                    <a:ext uri="{FF2B5EF4-FFF2-40B4-BE49-F238E27FC236}">
                      <a16:creationId xmlns:a16="http://schemas.microsoft.com/office/drawing/2014/main" id="{3BDCE4E3-B031-42BC-8683-9453529D22CC}"/>
                    </a:ext>
                  </a:extLst>
                </p:cNvPr>
                <p:cNvSpPr/>
                <p:nvPr/>
              </p:nvSpPr>
              <p:spPr>
                <a:xfrm>
                  <a:off x="5187069" y="3828702"/>
                  <a:ext cx="1225287" cy="934813"/>
                </a:xfrm>
                <a:prstGeom prst="roundRect">
                  <a:avLst/>
                </a:prstGeom>
                <a:solidFill>
                  <a:srgbClr val="E1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zh-TW" altLang="en-US" sz="28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>甄選入學</a:t>
                  </a:r>
                  <a:endParaRPr kumimoji="0" lang="en-US" altLang="zh-TW" sz="2800" b="1" dirty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endParaRPr>
                </a:p>
              </p:txBody>
            </p:sp>
            <p:sp>
              <p:nvSpPr>
                <p:cNvPr id="12" name="圓角矩形 11">
                  <a:extLst>
                    <a:ext uri="{FF2B5EF4-FFF2-40B4-BE49-F238E27FC236}">
                      <a16:creationId xmlns:a16="http://schemas.microsoft.com/office/drawing/2014/main" id="{B76C4E26-4AC0-4F16-9323-4CBC313A6A9F}"/>
                    </a:ext>
                  </a:extLst>
                </p:cNvPr>
                <p:cNvSpPr/>
                <p:nvPr/>
              </p:nvSpPr>
              <p:spPr>
                <a:xfrm>
                  <a:off x="6504682" y="3828702"/>
                  <a:ext cx="2305041" cy="934813"/>
                </a:xfrm>
                <a:prstGeom prst="roundRect">
                  <a:avLst/>
                </a:prstGeom>
                <a:solidFill>
                  <a:srgbClr val="E1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zh-TW" altLang="en-US" sz="28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>登記分發</a:t>
                  </a:r>
                  <a:r>
                    <a:rPr kumimoji="0" lang="en-US" altLang="zh-TW" sz="28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/>
                  </a:r>
                  <a:br>
                    <a:rPr kumimoji="0" lang="en-US" altLang="zh-TW" sz="28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</a:br>
                  <a:r>
                    <a:rPr kumimoji="0" lang="zh-TW" altLang="en-US" sz="28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>入學</a:t>
                  </a:r>
                  <a:endParaRPr kumimoji="0" lang="en-US" altLang="zh-TW" sz="2800" b="1" dirty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endParaRPr>
                </a:p>
              </p:txBody>
            </p:sp>
            <p:cxnSp>
              <p:nvCxnSpPr>
                <p:cNvPr id="5" name="直線單箭頭接點 4">
                  <a:extLst>
                    <a:ext uri="{FF2B5EF4-FFF2-40B4-BE49-F238E27FC236}">
                      <a16:creationId xmlns:a16="http://schemas.microsoft.com/office/drawing/2014/main" id="{4F6F05D4-AFA1-4509-AE67-10736A3C21E8}"/>
                    </a:ext>
                  </a:extLst>
                </p:cNvPr>
                <p:cNvCxnSpPr/>
                <p:nvPr/>
              </p:nvCxnSpPr>
              <p:spPr>
                <a:xfrm>
                  <a:off x="179513" y="4437272"/>
                  <a:ext cx="1729172" cy="0"/>
                </a:xfrm>
                <a:prstGeom prst="straightConnector1">
                  <a:avLst/>
                </a:prstGeom>
                <a:ln w="19050">
                  <a:solidFill>
                    <a:srgbClr val="000099"/>
                  </a:solidFill>
                  <a:prstDash val="dash"/>
                  <a:tailEnd type="triangle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圓角矩形 14">
                  <a:extLst>
                    <a:ext uri="{FF2B5EF4-FFF2-40B4-BE49-F238E27FC236}">
                      <a16:creationId xmlns:a16="http://schemas.microsoft.com/office/drawing/2014/main" id="{81399967-C15F-469F-92CD-1723D9047517}"/>
                    </a:ext>
                  </a:extLst>
                </p:cNvPr>
                <p:cNvSpPr/>
                <p:nvPr/>
              </p:nvSpPr>
              <p:spPr>
                <a:xfrm>
                  <a:off x="598896" y="3789491"/>
                  <a:ext cx="1117311" cy="719931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eaLnBrk="1" hangingPunct="1">
                    <a:defRPr/>
                  </a:pPr>
                  <a:r>
                    <a:rPr kumimoji="0" lang="zh-TW" altLang="en-US" sz="2800" b="1" dirty="0">
                      <a:solidFill>
                        <a:srgbClr val="000099"/>
                      </a:solidFill>
                      <a:latin typeface="標楷體" pitchFamily="65" charset="-120"/>
                      <a:ea typeface="標楷體" pitchFamily="65" charset="-120"/>
                    </a:rPr>
                    <a:t>過去</a:t>
                  </a:r>
                </a:p>
              </p:txBody>
            </p:sp>
            <p:sp>
              <p:nvSpPr>
                <p:cNvPr id="16" name="圓角矩形 15">
                  <a:extLst>
                    <a:ext uri="{FF2B5EF4-FFF2-40B4-BE49-F238E27FC236}">
                      <a16:creationId xmlns:a16="http://schemas.microsoft.com/office/drawing/2014/main" id="{4135F38F-0B8E-49D5-A9AD-3F0C35F391CE}"/>
                    </a:ext>
                  </a:extLst>
                </p:cNvPr>
                <p:cNvSpPr/>
                <p:nvPr/>
              </p:nvSpPr>
              <p:spPr>
                <a:xfrm>
                  <a:off x="1908685" y="4964281"/>
                  <a:ext cx="4600692" cy="1585733"/>
                </a:xfrm>
                <a:prstGeom prst="roundRect">
                  <a:avLst/>
                </a:prstGeom>
                <a:solidFill>
                  <a:srgbClr val="FFE1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zh-TW" altLang="en-US" sz="2800" b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標楷體" pitchFamily="65" charset="-120"/>
                      <a:ea typeface="標楷體" pitchFamily="65" charset="-120"/>
                    </a:rPr>
                    <a:t>免試入學</a:t>
                  </a:r>
                  <a:endParaRPr kumimoji="0" lang="zh-TW" altLang="en-US" sz="2800" b="1" dirty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endParaRPr>
                </a:p>
              </p:txBody>
            </p:sp>
            <p:sp>
              <p:nvSpPr>
                <p:cNvPr id="17" name="圓角矩形 16">
                  <a:extLst>
                    <a:ext uri="{FF2B5EF4-FFF2-40B4-BE49-F238E27FC236}">
                      <a16:creationId xmlns:a16="http://schemas.microsoft.com/office/drawing/2014/main" id="{2BA8F9BC-33E9-42C2-8ABC-03595C52A4DB}"/>
                    </a:ext>
                  </a:extLst>
                </p:cNvPr>
                <p:cNvSpPr/>
                <p:nvPr/>
              </p:nvSpPr>
              <p:spPr>
                <a:xfrm>
                  <a:off x="6562583" y="4843509"/>
                  <a:ext cx="2306606" cy="1681409"/>
                </a:xfrm>
                <a:prstGeom prst="roundRect">
                  <a:avLst/>
                </a:prstGeom>
                <a:solidFill>
                  <a:srgbClr val="E1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 altLang="zh-TW" sz="2000" b="1" dirty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endParaRPr>
                </a:p>
              </p:txBody>
            </p:sp>
            <p:sp>
              <p:nvSpPr>
                <p:cNvPr id="18" name="圓角矩形 17">
                  <a:extLst>
                    <a:ext uri="{FF2B5EF4-FFF2-40B4-BE49-F238E27FC236}">
                      <a16:creationId xmlns:a16="http://schemas.microsoft.com/office/drawing/2014/main" id="{AA79BDBA-2458-47B8-A450-F23578829275}"/>
                    </a:ext>
                  </a:extLst>
                </p:cNvPr>
                <p:cNvSpPr/>
                <p:nvPr/>
              </p:nvSpPr>
              <p:spPr>
                <a:xfrm>
                  <a:off x="6593880" y="5660686"/>
                  <a:ext cx="1012465" cy="890896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zh-TW" altLang="en-US" sz="2400" b="1" u="sng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標楷體" pitchFamily="65" charset="-120"/>
                      <a:ea typeface="標楷體" pitchFamily="65" charset="-120"/>
                    </a:rPr>
                    <a:t>甄選</a:t>
                  </a:r>
                  <a:r>
                    <a:rPr kumimoji="0" lang="zh-TW" altLang="en-US" sz="2400" b="1" dirty="0">
                      <a:solidFill>
                        <a:srgbClr val="000099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標楷體" pitchFamily="65" charset="-120"/>
                      <a:ea typeface="標楷體" pitchFamily="65" charset="-120"/>
                    </a:rPr>
                    <a:t>入學</a:t>
                  </a:r>
                  <a:endParaRPr kumimoji="0" lang="en-US" altLang="zh-TW" sz="2400" b="1" dirty="0">
                    <a:solidFill>
                      <a:srgbClr val="0000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標楷體" pitchFamily="65" charset="-120"/>
                    <a:ea typeface="標楷體" pitchFamily="65" charset="-120"/>
                  </a:endParaRPr>
                </a:p>
              </p:txBody>
            </p:sp>
            <p:sp>
              <p:nvSpPr>
                <p:cNvPr id="19" name="圓角矩形 18">
                  <a:extLst>
                    <a:ext uri="{FF2B5EF4-FFF2-40B4-BE49-F238E27FC236}">
                      <a16:creationId xmlns:a16="http://schemas.microsoft.com/office/drawing/2014/main" id="{B521E4FF-13C9-4379-A58A-AE534F205EDD}"/>
                    </a:ext>
                  </a:extLst>
                </p:cNvPr>
                <p:cNvSpPr/>
                <p:nvPr/>
              </p:nvSpPr>
              <p:spPr>
                <a:xfrm>
                  <a:off x="7398219" y="5660686"/>
                  <a:ext cx="1547647" cy="890896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lnSpc>
                      <a:spcPts val="28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zh-TW" altLang="en-US" sz="2400" b="1" u="sng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標楷體" pitchFamily="65" charset="-120"/>
                      <a:ea typeface="標楷體" pitchFamily="65" charset="-120"/>
                    </a:rPr>
                    <a:t>考試分發</a:t>
                  </a:r>
                  <a:r>
                    <a:rPr kumimoji="0" lang="en-US" altLang="zh-TW" sz="2400" b="1" u="sng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標楷體" pitchFamily="65" charset="-120"/>
                      <a:ea typeface="標楷體" pitchFamily="65" charset="-120"/>
                    </a:rPr>
                    <a:t/>
                  </a:r>
                  <a:br>
                    <a:rPr kumimoji="0" lang="en-US" altLang="zh-TW" sz="2400" b="1" u="sng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標楷體" pitchFamily="65" charset="-120"/>
                      <a:ea typeface="標楷體" pitchFamily="65" charset="-120"/>
                    </a:rPr>
                  </a:br>
                  <a:r>
                    <a:rPr kumimoji="0" lang="zh-TW" altLang="en-US" sz="2400" b="1" dirty="0">
                      <a:solidFill>
                        <a:srgbClr val="000099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標楷體" pitchFamily="65" charset="-120"/>
                      <a:ea typeface="標楷體" pitchFamily="65" charset="-120"/>
                    </a:rPr>
                    <a:t>入學</a:t>
                  </a:r>
                  <a:endParaRPr kumimoji="0" lang="en-US" altLang="zh-TW" sz="2400" b="1" dirty="0">
                    <a:solidFill>
                      <a:srgbClr val="0000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標楷體" pitchFamily="65" charset="-120"/>
                    <a:ea typeface="標楷體" pitchFamily="65" charset="-120"/>
                  </a:endParaRPr>
                </a:p>
              </p:txBody>
            </p:sp>
            <p:cxnSp>
              <p:nvCxnSpPr>
                <p:cNvPr id="14" name="直線接點 13">
                  <a:extLst>
                    <a:ext uri="{FF2B5EF4-FFF2-40B4-BE49-F238E27FC236}">
                      <a16:creationId xmlns:a16="http://schemas.microsoft.com/office/drawing/2014/main" id="{585BE7F9-F7B9-4E95-86C4-6AF2E2A62961}"/>
                    </a:ext>
                  </a:extLst>
                </p:cNvPr>
                <p:cNvCxnSpPr>
                  <a:endCxn id="17" idx="3"/>
                </p:cNvCxnSpPr>
                <p:nvPr/>
              </p:nvCxnSpPr>
              <p:spPr>
                <a:xfrm>
                  <a:off x="6562583" y="5684213"/>
                  <a:ext cx="2306606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線接點 22">
                  <a:extLst>
                    <a:ext uri="{FF2B5EF4-FFF2-40B4-BE49-F238E27FC236}">
                      <a16:creationId xmlns:a16="http://schemas.microsoft.com/office/drawing/2014/main" id="{FF5CF89E-928B-4B0A-86B9-516D79459F06}"/>
                    </a:ext>
                  </a:extLst>
                </p:cNvPr>
                <p:cNvCxnSpPr/>
                <p:nvPr/>
              </p:nvCxnSpPr>
              <p:spPr>
                <a:xfrm>
                  <a:off x="7548445" y="5684213"/>
                  <a:ext cx="0" cy="840705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圓角矩形 26">
                  <a:extLst>
                    <a:ext uri="{FF2B5EF4-FFF2-40B4-BE49-F238E27FC236}">
                      <a16:creationId xmlns:a16="http://schemas.microsoft.com/office/drawing/2014/main" id="{EE015A91-C2A6-47D0-8851-6777BEC309EC}"/>
                    </a:ext>
                  </a:extLst>
                </p:cNvPr>
                <p:cNvSpPr/>
                <p:nvPr/>
              </p:nvSpPr>
              <p:spPr>
                <a:xfrm>
                  <a:off x="179513" y="5183868"/>
                  <a:ext cx="1729172" cy="895602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en-US" altLang="zh-TW" sz="2800" b="1" dirty="0">
                      <a:solidFill>
                        <a:srgbClr val="000099"/>
                      </a:solidFill>
                      <a:latin typeface="標楷體" pitchFamily="65" charset="-120"/>
                      <a:ea typeface="標楷體" pitchFamily="65" charset="-120"/>
                    </a:rPr>
                    <a:t>103</a:t>
                  </a:r>
                  <a:br>
                    <a:rPr kumimoji="0" lang="en-US" altLang="zh-TW" sz="2800" b="1" dirty="0">
                      <a:solidFill>
                        <a:srgbClr val="000099"/>
                      </a:solidFill>
                      <a:latin typeface="標楷體" pitchFamily="65" charset="-120"/>
                      <a:ea typeface="標楷體" pitchFamily="65" charset="-120"/>
                    </a:rPr>
                  </a:br>
                  <a:r>
                    <a:rPr kumimoji="0" lang="zh-TW" altLang="en-US" sz="2800" b="1" dirty="0">
                      <a:solidFill>
                        <a:srgbClr val="000099"/>
                      </a:solidFill>
                      <a:latin typeface="標楷體" pitchFamily="65" charset="-120"/>
                      <a:ea typeface="標楷體" pitchFamily="65" charset="-120"/>
                    </a:rPr>
                    <a:t>學年度起</a:t>
                  </a:r>
                </a:p>
              </p:txBody>
            </p:sp>
            <p:sp>
              <p:nvSpPr>
                <p:cNvPr id="28" name="圓角矩形 27">
                  <a:extLst>
                    <a:ext uri="{FF2B5EF4-FFF2-40B4-BE49-F238E27FC236}">
                      <a16:creationId xmlns:a16="http://schemas.microsoft.com/office/drawing/2014/main" id="{D86845DE-A2F4-449B-9663-A16F779434EC}"/>
                    </a:ext>
                  </a:extLst>
                </p:cNvPr>
                <p:cNvSpPr/>
                <p:nvPr/>
              </p:nvSpPr>
              <p:spPr>
                <a:xfrm>
                  <a:off x="179513" y="2997408"/>
                  <a:ext cx="8766353" cy="3743960"/>
                </a:xfrm>
                <a:prstGeom prst="roundRect">
                  <a:avLst/>
                </a:prstGeom>
                <a:noFill/>
                <a:ln w="2222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/>
                </a:p>
              </p:txBody>
            </p:sp>
          </p:grpSp>
          <p:sp>
            <p:nvSpPr>
              <p:cNvPr id="20" name="圓角矩形 19">
                <a:extLst>
                  <a:ext uri="{FF2B5EF4-FFF2-40B4-BE49-F238E27FC236}">
                    <a16:creationId xmlns:a16="http://schemas.microsoft.com/office/drawing/2014/main" id="{005E49CF-51DD-4D8C-BBF5-D5E20070E58A}"/>
                  </a:ext>
                </a:extLst>
              </p:cNvPr>
              <p:cNvSpPr/>
              <p:nvPr/>
            </p:nvSpPr>
            <p:spPr>
              <a:xfrm>
                <a:off x="6425824" y="4816125"/>
                <a:ext cx="2306606" cy="889327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zh-TW" altLang="en-US" sz="28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標楷體" pitchFamily="65" charset="-120"/>
                    <a:ea typeface="標楷體" pitchFamily="65" charset="-120"/>
                  </a:rPr>
                  <a:t>特色招生</a:t>
                </a:r>
                <a:endParaRPr kumimoji="0" lang="en-US" altLang="zh-TW" sz="2000" b="1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</p:grpSp>
      <p:sp>
        <p:nvSpPr>
          <p:cNvPr id="16388" name="Line 25">
            <a:extLst>
              <a:ext uri="{FF2B5EF4-FFF2-40B4-BE49-F238E27FC236}">
                <a16:creationId xmlns:a16="http://schemas.microsoft.com/office/drawing/2014/main" id="{86F94AEC-6361-4780-89E0-1CAF9B156F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17941" y="2510168"/>
            <a:ext cx="7546611" cy="111941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6389" name="Line 26">
            <a:extLst>
              <a:ext uri="{FF2B5EF4-FFF2-40B4-BE49-F238E27FC236}">
                <a16:creationId xmlns:a16="http://schemas.microsoft.com/office/drawing/2014/main" id="{5D3E73D4-D600-47C7-8933-DC04B867ABA3}"/>
              </a:ext>
            </a:extLst>
          </p:cNvPr>
          <p:cNvSpPr>
            <a:spLocks noChangeShapeType="1"/>
          </p:cNvSpPr>
          <p:nvPr/>
        </p:nvSpPr>
        <p:spPr bwMode="auto">
          <a:xfrm>
            <a:off x="3386824" y="2619862"/>
            <a:ext cx="7813485" cy="101293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7274" name="Rectangle 26">
            <a:extLst>
              <a:ext uri="{FF2B5EF4-FFF2-40B4-BE49-F238E27FC236}">
                <a16:creationId xmlns:a16="http://schemas.microsoft.com/office/drawing/2014/main" id="{3809B631-3A01-4244-A6DD-179CED62F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25" y="3246438"/>
            <a:ext cx="412750" cy="366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dirty="0"/>
              <a:t>：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投影片編號版面配置區 3">
            <a:extLst>
              <a:ext uri="{FF2B5EF4-FFF2-40B4-BE49-F238E27FC236}">
                <a16:creationId xmlns:a16="http://schemas.microsoft.com/office/drawing/2014/main" id="{7A8B927D-DFA9-4A7F-A7FC-FF5B957E82CD}"/>
              </a:ext>
            </a:extLst>
          </p:cNvPr>
          <p:cNvSpPr txBox="1">
            <a:spLocks noGrp="1"/>
          </p:cNvSpPr>
          <p:nvPr/>
        </p:nvSpPr>
        <p:spPr bwMode="auto">
          <a:xfrm>
            <a:off x="8066088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Blip>
                <a:blip r:embed="rId4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5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4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5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B7F946D-33DB-403C-ABB8-EF26BAE8F088}" type="slidenum">
              <a:rPr kumimoji="0" lang="zh-TW" altLang="en-US" sz="1200">
                <a:solidFill>
                  <a:srgbClr val="898989"/>
                </a:solidFill>
                <a:ea typeface="微軟正黑體" panose="020B0604030504040204" pitchFamily="34" charset="-12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72</a:t>
            </a:fld>
            <a:endParaRPr kumimoji="0" lang="en-US" altLang="zh-TW" sz="1200" dirty="0">
              <a:solidFill>
                <a:srgbClr val="898989"/>
              </a:solidFill>
              <a:ea typeface="微軟正黑體" panose="020B0604030504040204" pitchFamily="34" charset="-12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82E8A93-BF2D-4403-AA0C-E9D6D51E249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127448" y="4509120"/>
          <a:ext cx="4889264" cy="914400"/>
        </p:xfrm>
        <a:graphic>
          <a:graphicData uri="http://schemas.openxmlformats.org/drawingml/2006/table">
            <a:tbl>
              <a:tblPr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889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身心障礙適性輔導安置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685CAC80-A29F-4123-991E-534F0221FB5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127448" y="1340768"/>
          <a:ext cx="4889264" cy="2664040"/>
        </p:xfrm>
        <a:graphic>
          <a:graphicData uri="http://schemas.openxmlformats.org/drawingml/2006/table">
            <a:tbl>
              <a:tblPr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881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76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6010">
                <a:tc rowSpan="4"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免試入學</a:t>
                      </a:r>
                    </a:p>
                  </a:txBody>
                  <a:tcPr marL="7620" marR="7620" marT="762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校內直升入學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01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免試入學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01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技優生甄審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01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單獨招生</a:t>
                      </a:r>
                      <a:r>
                        <a:rPr lang="en-US" altLang="zh-TW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含園區生</a:t>
                      </a:r>
                      <a:r>
                        <a:rPr lang="en-US" altLang="zh-TW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9FE7D1FF-4BF0-4FB7-84F5-C1320121FF6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312024" y="1340768"/>
          <a:ext cx="3960439" cy="3167730"/>
        </p:xfrm>
        <a:graphic>
          <a:graphicData uri="http://schemas.openxmlformats.org/drawingml/2006/table">
            <a:tbl>
              <a:tblPr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786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6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7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3546">
                <a:tc rowSpan="5"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特色招生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甄選入學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藝才班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54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體育班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54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科學班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354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endParaRPr lang="zh-TW" altLang="en-US" sz="2800" b="1" kern="1200" dirty="0">
                        <a:solidFill>
                          <a:srgbClr val="0000FF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專業群科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54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考試分發入學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標題 2">
            <a:extLst>
              <a:ext uri="{FF2B5EF4-FFF2-40B4-BE49-F238E27FC236}">
                <a16:creationId xmlns:a16="http://schemas.microsoft.com/office/drawing/2014/main" id="{677CFC95-3EAD-4DEF-9041-FD8533691B3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25095" y="221396"/>
            <a:ext cx="8784901" cy="1143000"/>
          </a:xfrm>
          <a:effectLst>
            <a:outerShdw blurRad="50800" dist="38100" dir="2700000" algn="tl" rotWithShape="0">
              <a:srgbClr val="000000">
                <a:alpha val="39998"/>
              </a:srgbClr>
            </a:outerShdw>
          </a:effectLst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defRPr/>
            </a:pPr>
            <a:r>
              <a:rPr lang="en-US" altLang="zh-TW" sz="4800" dirty="0">
                <a:ln>
                  <a:noFill/>
                </a:ln>
                <a:solidFill>
                  <a:srgbClr val="31859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110</a:t>
            </a:r>
            <a:r>
              <a:rPr lang="zh-TW" altLang="zh-TW" sz="4800" dirty="0">
                <a:ln>
                  <a:noFill/>
                </a:ln>
                <a:solidFill>
                  <a:srgbClr val="31859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</a:t>
            </a:r>
            <a:r>
              <a:rPr lang="zh-TW" altLang="en-US" sz="4800" dirty="0">
                <a:ln>
                  <a:noFill/>
                </a:ln>
                <a:solidFill>
                  <a:srgbClr val="31859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桃連區</a:t>
            </a:r>
            <a:r>
              <a:rPr lang="zh-TW" altLang="zh-TW" sz="4800" dirty="0">
                <a:ln>
                  <a:noFill/>
                </a:ln>
                <a:solidFill>
                  <a:srgbClr val="31859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適性入學管道</a:t>
            </a:r>
            <a:endParaRPr lang="zh-TW" altLang="en-US" sz="4800" dirty="0">
              <a:ln>
                <a:noFill/>
              </a:ln>
              <a:solidFill>
                <a:srgbClr val="31859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8439" name="圖片 24">
            <a:extLst>
              <a:ext uri="{FF2B5EF4-FFF2-40B4-BE49-F238E27FC236}">
                <a16:creationId xmlns:a16="http://schemas.microsoft.com/office/drawing/2014/main" id="{3F1E47A2-E4B8-43D5-A6AF-2CAEBB7DF2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5733256"/>
            <a:ext cx="38877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6CA73E1A-A080-481A-95AB-EA8D029B5B2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311901" y="4649088"/>
          <a:ext cx="3960439" cy="1835852"/>
        </p:xfrm>
        <a:graphic>
          <a:graphicData uri="http://schemas.openxmlformats.org/drawingml/2006/table">
            <a:tbl>
              <a:tblPr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854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6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8963">
                <a:tc rowSpan="4"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7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其他</a:t>
                      </a:r>
                    </a:p>
                  </a:txBody>
                  <a:tcPr marL="7620" marR="7620" marT="74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7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實用技能學程</a:t>
                      </a:r>
                    </a:p>
                  </a:txBody>
                  <a:tcPr marL="7620" marR="7620" marT="74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9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7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建教合作班</a:t>
                      </a:r>
                    </a:p>
                  </a:txBody>
                  <a:tcPr marL="7620" marR="7620" marT="74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9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7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體育績優</a:t>
                      </a:r>
                    </a:p>
                  </a:txBody>
                  <a:tcPr marL="7620" marR="7620" marT="74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9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7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軍校</a:t>
                      </a:r>
                    </a:p>
                  </a:txBody>
                  <a:tcPr marL="7620" marR="7620" marT="74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資料庫圖表 2">
            <a:extLst>
              <a:ext uri="{FF2B5EF4-FFF2-40B4-BE49-F238E27FC236}">
                <a16:creationId xmlns:a16="http://schemas.microsoft.com/office/drawing/2014/main" id="{C6398D41-320F-42AF-AB63-87E5AEB4AC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8711646"/>
              </p:ext>
            </p:extLst>
          </p:nvPr>
        </p:nvGraphicFramePr>
        <p:xfrm>
          <a:off x="1271464" y="836712"/>
          <a:ext cx="9793088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5"/>
          <p:cNvSpPr>
            <a:spLocks noChangeArrowheads="1"/>
          </p:cNvSpPr>
          <p:nvPr/>
        </p:nvSpPr>
        <p:spPr bwMode="auto">
          <a:xfrm>
            <a:off x="2527266" y="289140"/>
            <a:ext cx="888922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桃連區</a:t>
            </a:r>
            <a:r>
              <a:rPr lang="en-US" altLang="zh-TW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111</a:t>
            </a:r>
            <a:r>
              <a:rPr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年重要</a:t>
            </a:r>
            <a:r>
              <a:rPr lang="zh-TW" altLang="zh-TW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日程表</a:t>
            </a:r>
            <a:r>
              <a:rPr lang="en-US" altLang="zh-TW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教育部版</a:t>
            </a:r>
            <a:r>
              <a:rPr lang="en-US" altLang="zh-TW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  <a:endParaRPr lang="zh-TW" altLang="zh-TW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defRPr/>
            </a:pPr>
            <a:endParaRPr lang="en-US" altLang="zh-TW" sz="4000" b="1" dirty="0">
              <a:solidFill>
                <a:srgbClr val="3319F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defRPr/>
            </a:pPr>
            <a:r>
              <a:rPr lang="en-US" altLang="zh-TW" sz="2800" b="1" dirty="0">
                <a:solidFill>
                  <a:srgbClr val="3319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                            </a:t>
            </a:r>
            <a:endParaRPr lang="zh-TW" altLang="zh-TW" sz="2000" b="1" dirty="0">
              <a:solidFill>
                <a:srgbClr val="3319F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1343472" y="2085135"/>
            <a:ext cx="3467735" cy="738315"/>
          </a:xfrm>
          <a:prstGeom prst="roundRect">
            <a:avLst/>
          </a:prstGeom>
          <a:solidFill>
            <a:srgbClr val="80D3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特招專業群科報名</a:t>
            </a:r>
            <a:r>
              <a:rPr lang="en-US" altLang="zh-TW" sz="24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(3/14~3/18)</a:t>
            </a:r>
            <a:endParaRPr lang="zh-TW" altLang="en-US" sz="2400" dirty="0">
              <a:solidFill>
                <a:srgbClr val="3319F5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5" name="向下箭號 24"/>
          <p:cNvSpPr/>
          <p:nvPr/>
        </p:nvSpPr>
        <p:spPr>
          <a:xfrm>
            <a:off x="3214689" y="1694648"/>
            <a:ext cx="504825" cy="360363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TW" altLang="en-US"/>
          </a:p>
        </p:txBody>
      </p:sp>
      <p:sp>
        <p:nvSpPr>
          <p:cNvPr id="26" name="圓角矩形 25"/>
          <p:cNvSpPr/>
          <p:nvPr/>
        </p:nvSpPr>
        <p:spPr>
          <a:xfrm>
            <a:off x="1343472" y="941997"/>
            <a:ext cx="3490829" cy="71010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科學班報名</a:t>
            </a:r>
            <a:r>
              <a:rPr lang="en-US" altLang="zh-TW" sz="16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(2/21~3/4)</a:t>
            </a:r>
          </a:p>
          <a:p>
            <a:pPr algn="ctr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科學班檢定</a:t>
            </a:r>
            <a: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(3/12)</a:t>
            </a:r>
            <a:endParaRPr lang="zh-TW" altLang="en-US" sz="2400" dirty="0">
              <a:solidFill>
                <a:srgbClr val="3319F5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7" name="向下箭號 26"/>
          <p:cNvSpPr/>
          <p:nvPr/>
        </p:nvSpPr>
        <p:spPr>
          <a:xfrm>
            <a:off x="3190370" y="2866613"/>
            <a:ext cx="504825" cy="422275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TW" altLang="en-US"/>
          </a:p>
        </p:txBody>
      </p:sp>
      <p:sp>
        <p:nvSpPr>
          <p:cNvPr id="28" name="圓角矩形 27"/>
          <p:cNvSpPr/>
          <p:nvPr/>
        </p:nvSpPr>
        <p:spPr>
          <a:xfrm>
            <a:off x="1343472" y="3307201"/>
            <a:ext cx="3455291" cy="680039"/>
          </a:xfrm>
          <a:prstGeom prst="roundRect">
            <a:avLst/>
          </a:prstGeom>
          <a:solidFill>
            <a:srgbClr val="80D3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特招群科術科測驗</a:t>
            </a:r>
            <a:endParaRPr lang="en-US" altLang="zh-TW" sz="24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eaLnBrk="0" hangingPunct="0">
              <a:defRPr/>
            </a:pPr>
            <a:r>
              <a:rPr lang="en-US" altLang="zh-TW" sz="24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(4/23</a:t>
            </a:r>
            <a:r>
              <a:rPr lang="zh-TW" altLang="en-US" sz="24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4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4/24)</a:t>
            </a:r>
            <a:endParaRPr lang="zh-TW" altLang="en-US" sz="2400" dirty="0">
              <a:solidFill>
                <a:srgbClr val="3319F5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9" name="向下箭號 28"/>
          <p:cNvSpPr/>
          <p:nvPr/>
        </p:nvSpPr>
        <p:spPr>
          <a:xfrm>
            <a:off x="3200834" y="4034104"/>
            <a:ext cx="504825" cy="43815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TW" altLang="en-US"/>
          </a:p>
        </p:txBody>
      </p:sp>
      <p:sp>
        <p:nvSpPr>
          <p:cNvPr id="30" name="圓角矩形 29"/>
          <p:cNvSpPr/>
          <p:nvPr/>
        </p:nvSpPr>
        <p:spPr>
          <a:xfrm>
            <a:off x="7477937" y="976210"/>
            <a:ext cx="2736850" cy="73822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會考成績公告</a:t>
            </a:r>
            <a:r>
              <a:rPr lang="en-US" altLang="zh-TW" sz="24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(6/10)</a:t>
            </a:r>
            <a:endParaRPr lang="zh-TW" altLang="en-US" sz="2400" dirty="0">
              <a:solidFill>
                <a:srgbClr val="3319F5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" name="向下箭號 30"/>
          <p:cNvSpPr/>
          <p:nvPr/>
        </p:nvSpPr>
        <p:spPr>
          <a:xfrm>
            <a:off x="8549688" y="1701654"/>
            <a:ext cx="503237" cy="346075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TW" altLang="en-US"/>
          </a:p>
        </p:txBody>
      </p:sp>
      <p:sp>
        <p:nvSpPr>
          <p:cNvPr id="32" name="圓角矩形 31"/>
          <p:cNvSpPr/>
          <p:nvPr/>
        </p:nvSpPr>
        <p:spPr>
          <a:xfrm>
            <a:off x="7471504" y="2051992"/>
            <a:ext cx="2963242" cy="865188"/>
          </a:xfrm>
          <a:prstGeom prst="roundRect">
            <a:avLst/>
          </a:prstGeom>
          <a:solidFill>
            <a:srgbClr val="80D3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特招高職放榜</a:t>
            </a:r>
            <a:r>
              <a:rPr lang="en-US" altLang="zh-TW" sz="20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(6/15)</a:t>
            </a:r>
            <a:endParaRPr lang="en-US" altLang="zh-TW" sz="2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eaLnBrk="0" hangingPunct="0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報到</a:t>
            </a:r>
            <a:r>
              <a:rPr lang="en-US" altLang="zh-TW" sz="24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(6/16)</a:t>
            </a:r>
            <a:endParaRPr lang="zh-TW" altLang="en-US" sz="2400" dirty="0">
              <a:solidFill>
                <a:srgbClr val="3319F5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3" name="向下箭號 32"/>
          <p:cNvSpPr/>
          <p:nvPr/>
        </p:nvSpPr>
        <p:spPr>
          <a:xfrm>
            <a:off x="8575997" y="2905671"/>
            <a:ext cx="503237" cy="3302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TW" altLang="en-US"/>
          </a:p>
        </p:txBody>
      </p:sp>
      <p:sp>
        <p:nvSpPr>
          <p:cNvPr id="35" name="圓角矩形 1"/>
          <p:cNvSpPr>
            <a:spLocks noChangeArrowheads="1"/>
          </p:cNvSpPr>
          <p:nvPr/>
        </p:nvSpPr>
        <p:spPr bwMode="auto">
          <a:xfrm>
            <a:off x="4926830" y="4829426"/>
            <a:ext cx="2551107" cy="1417781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桃園市辦理</a:t>
            </a:r>
            <a:endParaRPr lang="en-US" altLang="zh-TW" sz="2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高中職博覽會</a:t>
            </a:r>
            <a: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24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(3/12</a:t>
            </a:r>
            <a:r>
              <a:rPr lang="zh-TW" altLang="en-US" sz="24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4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3/13)</a:t>
            </a:r>
            <a:endParaRPr lang="zh-TW" altLang="en-US" sz="24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6" name="圓角矩形 35"/>
          <p:cNvSpPr/>
          <p:nvPr/>
        </p:nvSpPr>
        <p:spPr>
          <a:xfrm>
            <a:off x="1343472" y="4484845"/>
            <a:ext cx="3490829" cy="71669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國中教育會考</a:t>
            </a:r>
            <a: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4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(5/21~5/22)</a:t>
            </a:r>
            <a:endParaRPr lang="zh-TW" altLang="en-US" sz="2400" dirty="0">
              <a:solidFill>
                <a:srgbClr val="3319F5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8" name="向下箭號 37"/>
          <p:cNvSpPr/>
          <p:nvPr/>
        </p:nvSpPr>
        <p:spPr>
          <a:xfrm>
            <a:off x="8575996" y="4197454"/>
            <a:ext cx="503237" cy="3302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TW" altLang="en-US"/>
          </a:p>
        </p:txBody>
      </p:sp>
      <p:sp>
        <p:nvSpPr>
          <p:cNvPr id="39" name="圓角矩形 38"/>
          <p:cNvSpPr/>
          <p:nvPr/>
        </p:nvSpPr>
        <p:spPr>
          <a:xfrm>
            <a:off x="7471504" y="4558235"/>
            <a:ext cx="2916593" cy="70315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免試、特招考試、藝才班</a:t>
            </a:r>
            <a: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放榜</a:t>
            </a:r>
            <a:r>
              <a:rPr lang="en-US" altLang="zh-TW" sz="24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(7/12)</a:t>
            </a:r>
            <a:endParaRPr lang="zh-TW" altLang="en-US" sz="2400" dirty="0">
              <a:solidFill>
                <a:srgbClr val="3319F5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0" name="向下箭號 39"/>
          <p:cNvSpPr/>
          <p:nvPr/>
        </p:nvSpPr>
        <p:spPr>
          <a:xfrm>
            <a:off x="3204224" y="5235208"/>
            <a:ext cx="503238" cy="184943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TW" altLang="en-US"/>
          </a:p>
        </p:txBody>
      </p:sp>
      <p:sp>
        <p:nvSpPr>
          <p:cNvPr id="41" name="圓角矩形 1"/>
          <p:cNvSpPr>
            <a:spLocks noChangeArrowheads="1"/>
          </p:cNvSpPr>
          <p:nvPr/>
        </p:nvSpPr>
        <p:spPr bwMode="auto">
          <a:xfrm>
            <a:off x="1343472" y="5420151"/>
            <a:ext cx="3490829" cy="1016263"/>
          </a:xfrm>
          <a:prstGeom prst="roundRect">
            <a:avLst>
              <a:gd name="adj" fmla="val 13932"/>
            </a:avLst>
          </a:prstGeom>
          <a:solidFill>
            <a:srgbClr val="00B050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zh-TW" altLang="en-US" sz="20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實用技能、高職技優</a:t>
            </a:r>
            <a:endParaRPr lang="en-US" altLang="zh-TW" sz="20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pPr algn="ctr" eaLnBrk="0" hangingPunct="0"/>
            <a:r>
              <a:rPr lang="zh-TW" altLang="en-US" sz="1600" dirty="0">
                <a:latin typeface="標楷體" pitchFamily="65" charset="-120"/>
                <a:ea typeface="標楷體" pitchFamily="65" charset="-120"/>
              </a:rPr>
              <a:t>報名</a:t>
            </a:r>
            <a:r>
              <a:rPr lang="en-US" altLang="zh-TW" sz="1600" dirty="0">
                <a:latin typeface="標楷體" pitchFamily="65" charset="-120"/>
                <a:ea typeface="標楷體" pitchFamily="65" charset="-120"/>
              </a:rPr>
              <a:t>5/26</a:t>
            </a:r>
            <a:r>
              <a:rPr lang="zh-TW" altLang="en-US" sz="16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1600" dirty="0">
                <a:latin typeface="標楷體" pitchFamily="65" charset="-120"/>
                <a:ea typeface="標楷體" pitchFamily="65" charset="-120"/>
              </a:rPr>
              <a:t>5/27</a:t>
            </a:r>
          </a:p>
          <a:p>
            <a:pPr algn="ctr"/>
            <a:r>
              <a:rPr lang="zh-TW" altLang="en-US" sz="16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實技</a:t>
            </a:r>
            <a:r>
              <a:rPr lang="zh-TW" altLang="en-US" sz="1600" dirty="0">
                <a:latin typeface="標楷體" pitchFamily="65" charset="-120"/>
                <a:ea typeface="標楷體" pitchFamily="65" charset="-120"/>
              </a:rPr>
              <a:t>放榜</a:t>
            </a:r>
            <a:r>
              <a:rPr lang="en-US" altLang="zh-TW" sz="1600" dirty="0">
                <a:latin typeface="標楷體" pitchFamily="65" charset="-120"/>
                <a:ea typeface="標楷體" pitchFamily="65" charset="-120"/>
              </a:rPr>
              <a:t>6/13</a:t>
            </a:r>
            <a:r>
              <a:rPr lang="zh-TW" altLang="en-US" sz="1600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16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技優</a:t>
            </a:r>
            <a:r>
              <a:rPr lang="zh-TW" altLang="en-US" sz="1600" dirty="0">
                <a:latin typeface="標楷體" pitchFamily="65" charset="-120"/>
                <a:ea typeface="標楷體" pitchFamily="65" charset="-120"/>
              </a:rPr>
              <a:t>放榜</a:t>
            </a:r>
            <a:r>
              <a:rPr lang="en-US" altLang="zh-TW" sz="1600" dirty="0">
                <a:latin typeface="標楷體" pitchFamily="65" charset="-120"/>
                <a:ea typeface="標楷體" pitchFamily="65" charset="-120"/>
              </a:rPr>
              <a:t>6/15</a:t>
            </a:r>
          </a:p>
          <a:p>
            <a:pPr algn="ctr"/>
            <a:r>
              <a:rPr lang="zh-TW" altLang="en-US" sz="1600" dirty="0">
                <a:latin typeface="標楷體" pitchFamily="65" charset="-120"/>
                <a:ea typeface="標楷體" pitchFamily="65" charset="-120"/>
              </a:rPr>
              <a:t>報到</a:t>
            </a:r>
            <a:r>
              <a:rPr lang="en-US" altLang="zh-TW" sz="1600" dirty="0">
                <a:latin typeface="標楷體" pitchFamily="65" charset="-120"/>
                <a:ea typeface="標楷體" pitchFamily="65" charset="-120"/>
              </a:rPr>
              <a:t>6/16</a:t>
            </a:r>
            <a:endParaRPr lang="zh-TW" altLang="en-US" sz="1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4" name="圓角矩形 43"/>
          <p:cNvSpPr/>
          <p:nvPr/>
        </p:nvSpPr>
        <p:spPr>
          <a:xfrm>
            <a:off x="7471504" y="3278183"/>
            <a:ext cx="2927705" cy="95073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免試入學填志願</a:t>
            </a:r>
            <a: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1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含特招考試分發</a:t>
            </a:r>
            <a:r>
              <a:rPr lang="en-US" altLang="zh-TW" sz="1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4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(6/23</a:t>
            </a:r>
            <a:r>
              <a:rPr lang="zh-TW" altLang="en-US" sz="24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起</a:t>
            </a:r>
            <a:r>
              <a:rPr lang="en-US" altLang="zh-TW" sz="24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solidFill>
                <a:srgbClr val="3319F5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五角星形 1"/>
          <p:cNvSpPr/>
          <p:nvPr/>
        </p:nvSpPr>
        <p:spPr bwMode="auto">
          <a:xfrm rot="1635059">
            <a:off x="10128791" y="2886809"/>
            <a:ext cx="1109296" cy="1048144"/>
          </a:xfrm>
          <a:prstGeom prst="star5">
            <a:avLst>
              <a:gd name="adj" fmla="val 32307"/>
              <a:gd name="hf" fmla="val 105146"/>
              <a:gd name="vf" fmla="val 110557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2000" b="1" dirty="0">
                <a:solidFill>
                  <a:srgbClr val="3D25F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注意返校</a:t>
            </a:r>
          </a:p>
        </p:txBody>
      </p:sp>
      <p:sp>
        <p:nvSpPr>
          <p:cNvPr id="37" name="向下箭號 36"/>
          <p:cNvSpPr/>
          <p:nvPr/>
        </p:nvSpPr>
        <p:spPr>
          <a:xfrm>
            <a:off x="8594743" y="5310034"/>
            <a:ext cx="503237" cy="3302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TW" altLang="en-US"/>
          </a:p>
        </p:txBody>
      </p:sp>
      <p:sp>
        <p:nvSpPr>
          <p:cNvPr id="43" name="圓角矩形 42"/>
          <p:cNvSpPr/>
          <p:nvPr/>
        </p:nvSpPr>
        <p:spPr>
          <a:xfrm>
            <a:off x="7477937" y="5688875"/>
            <a:ext cx="2916593" cy="70315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免試、特招考試、藝才班</a:t>
            </a:r>
            <a: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報到</a:t>
            </a:r>
            <a:r>
              <a:rPr lang="en-US" altLang="zh-TW" sz="24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(7/13)</a:t>
            </a:r>
            <a:endParaRPr lang="zh-TW" altLang="en-US" sz="2400" dirty="0">
              <a:solidFill>
                <a:srgbClr val="3319F5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5" name="圓角矩形 1"/>
          <p:cNvSpPr>
            <a:spLocks noChangeArrowheads="1"/>
          </p:cNvSpPr>
          <p:nvPr/>
        </p:nvSpPr>
        <p:spPr bwMode="auto">
          <a:xfrm>
            <a:off x="4926830" y="978681"/>
            <a:ext cx="2452145" cy="3753922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endParaRPr lang="en-US" altLang="zh-TW" sz="2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algn="ctr" eaLnBrk="0" hangingPunct="0"/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桃園市辦理試模擬測驗</a:t>
            </a:r>
            <a:r>
              <a:rPr lang="en-US" altLang="zh-TW" sz="2400" dirty="0">
                <a:solidFill>
                  <a:srgbClr val="3D25F6"/>
                </a:solidFill>
                <a:latin typeface="標楷體" pitchFamily="65" charset="-120"/>
                <a:ea typeface="標楷體" pitchFamily="65" charset="-120"/>
              </a:rPr>
              <a:t>(12/15</a:t>
            </a:r>
            <a:r>
              <a:rPr lang="zh-TW" altLang="en-US" sz="2400" dirty="0">
                <a:solidFill>
                  <a:srgbClr val="3D25F6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400" dirty="0">
                <a:solidFill>
                  <a:srgbClr val="3D25F6"/>
                </a:solidFill>
                <a:latin typeface="標楷體" pitchFamily="65" charset="-120"/>
                <a:ea typeface="標楷體" pitchFamily="65" charset="-120"/>
              </a:rPr>
              <a:t>16)</a:t>
            </a:r>
          </a:p>
          <a:p>
            <a:pPr algn="ctr" eaLnBrk="0" hangingPunct="0"/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試模擬</a:t>
            </a:r>
            <a:endParaRPr lang="en-US" altLang="zh-TW" sz="2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algn="ctr" eaLnBrk="0" hangingPunct="0"/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選填志願</a:t>
            </a:r>
            <a: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4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(1/6-1/14)</a:t>
            </a:r>
          </a:p>
          <a:p>
            <a:pPr algn="ctr"/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試模擬分發放榜</a:t>
            </a:r>
            <a:r>
              <a:rPr lang="en-US" altLang="zh-TW" sz="2400" dirty="0">
                <a:solidFill>
                  <a:srgbClr val="3D25F6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sz="24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2/18</a:t>
            </a:r>
            <a:r>
              <a:rPr lang="en-US" altLang="zh-TW" sz="2400" dirty="0">
                <a:solidFill>
                  <a:srgbClr val="3D25F6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2400" dirty="0">
              <a:solidFill>
                <a:srgbClr val="3D25F6"/>
              </a:solidFill>
              <a:latin typeface="標楷體" pitchFamily="65" charset="-120"/>
              <a:ea typeface="標楷體" pitchFamily="65" charset="-120"/>
            </a:endParaRPr>
          </a:p>
          <a:p>
            <a:pPr algn="ctr" eaLnBrk="0" hangingPunct="0"/>
            <a:endParaRPr lang="zh-TW" altLang="en-US" sz="1800" dirty="0">
              <a:solidFill>
                <a:srgbClr val="3D25F6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3" name="五角星形 22"/>
          <p:cNvSpPr/>
          <p:nvPr/>
        </p:nvSpPr>
        <p:spPr bwMode="auto">
          <a:xfrm rot="1638504">
            <a:off x="4397868" y="1788087"/>
            <a:ext cx="539552" cy="44506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/>
          </a:p>
        </p:txBody>
      </p:sp>
      <p:sp>
        <p:nvSpPr>
          <p:cNvPr id="34" name="圓角矩形 33"/>
          <p:cNvSpPr/>
          <p:nvPr/>
        </p:nvSpPr>
        <p:spPr>
          <a:xfrm>
            <a:off x="1511867" y="6428152"/>
            <a:ext cx="6660231" cy="39596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桃連區實施日期以桃園市政府教育局公告為主</a:t>
            </a:r>
            <a:endParaRPr lang="zh-TW" altLang="en-US" sz="2400" dirty="0">
              <a:solidFill>
                <a:srgbClr val="3319F5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0600942"/>
      </p:ext>
    </p:extLst>
  </p:cSld>
  <p:clrMapOvr>
    <a:masterClrMapping/>
  </p:clrMapOvr>
  <p:transition spd="med"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3">
            <a:extLst>
              <a:ext uri="{FF2B5EF4-FFF2-40B4-BE49-F238E27FC236}">
                <a16:creationId xmlns:a16="http://schemas.microsoft.com/office/drawing/2014/main" id="{777F29A0-0CAF-4FA9-BE6A-ABF1EE8DF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448" y="692151"/>
            <a:ext cx="105851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Blip>
                <a:blip r:embed="rId3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4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3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桃連區的特色招生</a:t>
            </a:r>
            <a:r>
              <a:rPr lang="en-US" altLang="zh-TW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甄選入學</a:t>
            </a:r>
            <a:r>
              <a:rPr lang="en-US" altLang="zh-TW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藝才班、體育班</a:t>
            </a:r>
            <a:r>
              <a:rPr lang="en-US" altLang="zh-TW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21507" name="文字方塊 1">
            <a:extLst>
              <a:ext uri="{FF2B5EF4-FFF2-40B4-BE49-F238E27FC236}">
                <a16:creationId xmlns:a16="http://schemas.microsoft.com/office/drawing/2014/main" id="{501B912D-3DED-4CA4-B470-6F4B6EEB0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1484784"/>
            <a:ext cx="9829278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Blip>
                <a:blip r:embed="rId3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4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3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武陵高中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科學班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班、音樂班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桃園高中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班、舞蹈班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中大壢中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音樂班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內壢高中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美術班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陽明高中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美術班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南崁高中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班、音樂班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班、美術班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永豐高中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平鎮高中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班、美術班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大園高中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    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楊梅高中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大溪高中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    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觀音高中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北科附工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    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新屋高中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壽山高中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    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懷恩高中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</a:p>
          <a:p>
            <a:pPr eaLnBrk="1" hangingPunct="1">
              <a:spcBef>
                <a:spcPct val="0"/>
              </a:spcBef>
              <a:buNone/>
            </a:pP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3EE37E-3C7A-44F3-9F39-D580EA11322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703388" y="1714501"/>
            <a:ext cx="8964612" cy="14700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zh-TW" altLang="en-US" sz="6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專業群科甄選</a:t>
            </a:r>
            <a:r>
              <a:rPr lang="en-US" altLang="zh-TW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特色招生</a:t>
            </a:r>
            <a:r>
              <a:rPr lang="en-US" altLang="zh-TW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8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2531" name="群組 4">
            <a:extLst>
              <a:ext uri="{FF2B5EF4-FFF2-40B4-BE49-F238E27FC236}">
                <a16:creationId xmlns:a16="http://schemas.microsoft.com/office/drawing/2014/main" id="{D452935B-B10C-4673-8187-2AFE8B408328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810" y="4221088"/>
            <a:ext cx="1829750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34" name="Group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53722"/>
              </p:ext>
            </p:extLst>
          </p:nvPr>
        </p:nvGraphicFramePr>
        <p:xfrm>
          <a:off x="551384" y="605144"/>
          <a:ext cx="10945215" cy="6065520"/>
        </p:xfrm>
        <a:graphic>
          <a:graphicData uri="http://schemas.openxmlformats.org/drawingml/2006/table">
            <a:tbl>
              <a:tblPr/>
              <a:tblGrid>
                <a:gridCol w="1747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8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62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3994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              </a:t>
                      </a: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各校術科考試類型歸類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參考，以簡章為準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12" marR="52812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6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考試類型</a:t>
                      </a: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科數</a:t>
                      </a: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學校科別</a:t>
                      </a: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29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術科</a:t>
                      </a: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+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面試</a:t>
                      </a: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41</a:t>
                      </a:r>
                      <a:endParaRPr kumimoji="0" lang="zh-TW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大興電機、大興餐管、大興資訊、大興時尚造型、六和機電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六和應日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育達資訊、育達資處、育達廣設、育達時尚、育達幼保、育達餐管、方曙飛修、方曙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照服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、方曙資訊、方曙餐飲、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啟英動力機械、啟英資訊、啟英資處、啟英電商、啟英應日、啟英時尚造型、啟英廣設、啟英表藝、永平資處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、永平汽車、永平餐管（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國際餐飲廚藝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）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永平餐管（烘焙）、永平餐管（鐵板燒）、永平餐管（日本料理）、永平表演藝術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、成功機械、成功流通、成功幼保、成功資訊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成功餐管</a:t>
                      </a: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異國料理</a:t>
                      </a: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、至善傢俱木工</a:t>
                      </a:r>
                      <a:endParaRPr kumimoji="0" lang="zh-TW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12" marR="5281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7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術科</a:t>
                      </a: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+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書審</a:t>
                      </a: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5</a:t>
                      </a:r>
                      <a:endParaRPr kumimoji="0" lang="zh-TW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光啟資訊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北科附工汽車、清華餐飲管理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清華軌道車輛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清華汽車</a:t>
                      </a:r>
                      <a:endParaRPr kumimoji="0" lang="zh-TW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52812" marR="5281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143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術科</a:t>
                      </a: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+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面試</a:t>
                      </a: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+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書審</a:t>
                      </a: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25</a:t>
                      </a:r>
                      <a:endParaRPr kumimoji="0" lang="zh-TW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北科附工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農業群特色班、大興飛修、新興機械、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新興汽車、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新興飛修、新興資訊、新興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電子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、新興資處、新興國貿、新興應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、新興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應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英、新興多媒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體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設計、新興觀光事業、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振聲多媒體設計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振聲觀光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振聲資訊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振聲電子商務、振聲應英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、治平資訊、治平資處、治平應英、治平應日、治平電機、治平時尚</a:t>
                      </a:r>
                      <a:endParaRPr kumimoji="0" lang="zh-TW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12" marR="5281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39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合計</a:t>
                      </a: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71</a:t>
                      </a:r>
                      <a:endParaRPr kumimoji="0" lang="zh-TW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 </a:t>
                      </a:r>
                      <a:endParaRPr kumimoji="0" lang="zh-TW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12" marR="5281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8749" name="標題 1"/>
          <p:cNvSpPr txBox="1">
            <a:spLocks/>
          </p:cNvSpPr>
          <p:nvPr/>
        </p:nvSpPr>
        <p:spPr bwMode="auto">
          <a:xfrm>
            <a:off x="2207568" y="28881"/>
            <a:ext cx="79914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buFont typeface="Arial" pitchFamily="34" charset="0"/>
              <a:buNone/>
            </a:pPr>
            <a:r>
              <a:rPr kumimoji="0" lang="zh-TW" altLang="en-US" sz="32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特色招生甄選入學辦理概況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988459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/>
          </p:cNvPr>
          <p:cNvSpPr>
            <a:spLocks noGrp="1"/>
          </p:cNvSpPr>
          <p:nvPr>
            <p:ph type="title" idx="4294967295"/>
          </p:nvPr>
        </p:nvSpPr>
        <p:spPr>
          <a:xfrm>
            <a:off x="191344" y="1043814"/>
            <a:ext cx="2808312" cy="576262"/>
          </a:xfrm>
          <a:solidFill>
            <a:srgbClr val="FF0000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>
            <a:noAutofit/>
          </a:bodyPr>
          <a:lstStyle/>
          <a:p>
            <a:pPr>
              <a:defRPr/>
            </a:pPr>
            <a:r>
              <a:rPr lang="zh-TW" altLang="en-US" sz="2400" kern="1200" dirty="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latin typeface="微軟正黑體" pitchFamily="34" charset="-120"/>
                <a:cs typeface="Tahoma" pitchFamily="34" charset="0"/>
              </a:rPr>
              <a:t>術科考試舉隅</a:t>
            </a:r>
            <a:r>
              <a:rPr lang="en-US" altLang="zh-TW" sz="2400" kern="1200" dirty="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latin typeface="微軟正黑體" pitchFamily="34" charset="-120"/>
                <a:cs typeface="Tahoma" pitchFamily="34" charset="0"/>
              </a:rPr>
              <a:t>(</a:t>
            </a:r>
            <a:r>
              <a:rPr lang="zh-TW" altLang="en-US" sz="2400" kern="1200" dirty="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latin typeface="微軟正黑體" pitchFamily="34" charset="-120"/>
                <a:cs typeface="Tahoma" pitchFamily="34" charset="0"/>
              </a:rPr>
              <a:t>一</a:t>
            </a:r>
            <a:r>
              <a:rPr lang="en-US" altLang="zh-TW" sz="2400" kern="1200" dirty="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latin typeface="微軟正黑體" pitchFamily="34" charset="-120"/>
                <a:cs typeface="Tahoma" pitchFamily="34" charset="0"/>
              </a:rPr>
              <a:t>)</a:t>
            </a:r>
            <a:endParaRPr lang="zh-TW" altLang="en-US" sz="2400" kern="1200" dirty="0">
              <a:ln w="19050">
                <a:solidFill>
                  <a:schemeClr val="bg1"/>
                </a:solidFill>
              </a:ln>
              <a:solidFill>
                <a:srgbClr val="FF0000"/>
              </a:solidFill>
              <a:latin typeface="微軟正黑體" pitchFamily="34" charset="-120"/>
              <a:cs typeface="Tahoma" pitchFamily="34" charset="0"/>
            </a:endParaRPr>
          </a:p>
        </p:txBody>
      </p:sp>
      <p:graphicFrame>
        <p:nvGraphicFramePr>
          <p:cNvPr id="4" name="表格 3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603565"/>
              </p:ext>
            </p:extLst>
          </p:nvPr>
        </p:nvGraphicFramePr>
        <p:xfrm>
          <a:off x="1271464" y="1773238"/>
          <a:ext cx="10081120" cy="4896118"/>
        </p:xfrm>
        <a:graphic>
          <a:graphicData uri="http://schemas.openxmlformats.org/drawingml/2006/table">
            <a:tbl>
              <a:tblPr/>
              <a:tblGrid>
                <a:gridCol w="2589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91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37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職</a:t>
                      </a:r>
                      <a:r>
                        <a:rPr kumimoji="0" lang="zh-TW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群</a:t>
                      </a:r>
                    </a:p>
                  </a:txBody>
                  <a:tcPr marL="15239" marR="15239" marT="95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各校術科測驗舉隅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487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機械群</a:t>
                      </a:r>
                    </a:p>
                  </a:txBody>
                  <a:tcPr marL="15239" marR="15239" marT="95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機械能力測驗、空間概念三視圖及立體圖繪製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鉛筆素描、製圖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24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平面圖繪製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2487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動力機械群</a:t>
                      </a:r>
                    </a:p>
                  </a:txBody>
                  <a:tcPr marL="15239" marR="15239" marT="95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基本手工具使用與辨識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24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汽車修護基礎工具認識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24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汽車修護相關手工具使用、歐姆定律量測電路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2487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電機與電子群</a:t>
                      </a:r>
                    </a:p>
                  </a:txBody>
                  <a:tcPr marL="15239" marR="15239" marT="95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樂高機器人組裝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24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簡易電路焊接製作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24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碰碰車組裝與控制設計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37248" name="標題 1"/>
          <p:cNvSpPr txBox="1">
            <a:spLocks/>
          </p:cNvSpPr>
          <p:nvPr/>
        </p:nvSpPr>
        <p:spPr bwMode="auto">
          <a:xfrm>
            <a:off x="2279651" y="476251"/>
            <a:ext cx="79930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buFont typeface="Arial" pitchFamily="34" charset="0"/>
              <a:buNone/>
            </a:pPr>
            <a:r>
              <a:rPr kumimoji="0" lang="zh-TW" altLang="en-US" sz="42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特色招生甄選入學辦理概況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151023"/>
              </p:ext>
            </p:extLst>
          </p:nvPr>
        </p:nvGraphicFramePr>
        <p:xfrm>
          <a:off x="1631504" y="1196752"/>
          <a:ext cx="9361040" cy="5486400"/>
        </p:xfrm>
        <a:graphic>
          <a:graphicData uri="http://schemas.openxmlformats.org/drawingml/2006/table">
            <a:tbl>
              <a:tblPr/>
              <a:tblGrid>
                <a:gridCol w="2169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1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203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土木與建築群</a:t>
                      </a:r>
                    </a:p>
                  </a:txBody>
                  <a:tcPr marL="15239" marR="15239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素描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0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設計圖草圖繪製、立體模型製作、設計理念說明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0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模型製作與測量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03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商業與管理群</a:t>
                      </a:r>
                    </a:p>
                  </a:txBody>
                  <a:tcPr marL="15239" marR="15239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商業理財規劃實作、商品創意行銷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0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邏輯推理測驗、中英文輸入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0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個人理財規劃、商品創意行銷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03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外語群</a:t>
                      </a:r>
                    </a:p>
                  </a:txBody>
                  <a:tcPr marL="15239" marR="15239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文章朗讀、生活英語口語問答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20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英文口試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20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口語表達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203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設計群</a:t>
                      </a:r>
                    </a:p>
                  </a:txBody>
                  <a:tcPr marL="15239" marR="15239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素描、插畫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20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素描、立體造型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20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設計繪畫術科測驗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203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農業群</a:t>
                      </a:r>
                    </a:p>
                  </a:txBody>
                  <a:tcPr marL="15239" marR="15239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農藝作物識別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20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園藝作物與資材識別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20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經濟動物與寵物種類識別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38282" name="標題 1"/>
          <p:cNvSpPr txBox="1">
            <a:spLocks/>
          </p:cNvSpPr>
          <p:nvPr/>
        </p:nvSpPr>
        <p:spPr bwMode="auto">
          <a:xfrm>
            <a:off x="2771595" y="569480"/>
            <a:ext cx="7467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buFont typeface="Arial" pitchFamily="34" charset="0"/>
              <a:buNone/>
            </a:pPr>
            <a:r>
              <a:rPr kumimoji="0" lang="zh-TW" altLang="en-US" sz="42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特色招生甄選入學辦理概況</a:t>
            </a:r>
          </a:p>
        </p:txBody>
      </p:sp>
      <p:sp>
        <p:nvSpPr>
          <p:cNvPr id="6" name="標題 1">
            <a:extLst/>
          </p:cNvPr>
          <p:cNvSpPr txBox="1">
            <a:spLocks/>
          </p:cNvSpPr>
          <p:nvPr/>
        </p:nvSpPr>
        <p:spPr>
          <a:xfrm>
            <a:off x="119336" y="594699"/>
            <a:ext cx="2664296" cy="504825"/>
          </a:xfrm>
          <a:prstGeom prst="rect">
            <a:avLst/>
          </a:prstGeom>
          <a:solidFill>
            <a:srgbClr val="FF0000"/>
          </a:solidFill>
        </p:spPr>
        <p:txBody>
          <a:bodyPr anchor="ctr">
            <a:noAutofit/>
          </a:bodyPr>
          <a:lstStyle/>
          <a:p>
            <a:pPr algn="ctr">
              <a:defRPr/>
            </a:pPr>
            <a:r>
              <a:rPr kumimoji="0" lang="zh-TW" altLang="en-US" sz="24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術科考試舉隅</a:t>
            </a:r>
            <a:r>
              <a:rPr kumimoji="0" lang="en-US" altLang="zh-TW" sz="24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(</a:t>
            </a:r>
            <a:r>
              <a:rPr kumimoji="0" lang="zh-TW" altLang="en-US" sz="24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二</a:t>
            </a:r>
            <a:r>
              <a:rPr kumimoji="0" lang="en-US" altLang="zh-TW" sz="24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)</a:t>
            </a:r>
            <a:endParaRPr kumimoji="0" lang="zh-TW" altLang="en-US" sz="2400" dirty="0">
              <a:ln w="19050">
                <a:solidFill>
                  <a:srgbClr val="FFFFFF"/>
                </a:solidFill>
              </a:ln>
              <a:solidFill>
                <a:srgbClr val="FF0000"/>
              </a:solidFill>
              <a:latin typeface="微軟正黑體" pitchFamily="34" charset="-120"/>
              <a:ea typeface="新細明體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文字方塊 1"/>
          <p:cNvSpPr txBox="1">
            <a:spLocks noChangeArrowheads="1"/>
          </p:cNvSpPr>
          <p:nvPr/>
        </p:nvSpPr>
        <p:spPr bwMode="auto">
          <a:xfrm>
            <a:off x="191344" y="6381328"/>
            <a:ext cx="84185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TW" altLang="en-US" sz="16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資料來源：聯合新聞網。</a:t>
            </a:r>
            <a:r>
              <a:rPr lang="en-US" altLang="en-US" sz="1600" dirty="0">
                <a:ea typeface="微軟正黑體" pitchFamily="34" charset="-120"/>
                <a:cs typeface="Times New Roman" pitchFamily="18" charset="0"/>
              </a:rPr>
              <a:t>http://udn.com/news/story/7314/1175233</a:t>
            </a:r>
            <a:endParaRPr lang="zh-TW" altLang="en-US" sz="1600" dirty="0">
              <a:ea typeface="微軟正黑體" pitchFamily="34" charset="-120"/>
              <a:cs typeface="Times New Roman" pitchFamily="18" charset="0"/>
            </a:endParaRPr>
          </a:p>
        </p:txBody>
      </p:sp>
      <p:pic>
        <p:nvPicPr>
          <p:cNvPr id="25603" name="Picture 10" descr="Capture_2015_09_13_20_41_38_2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5680" y="50164"/>
            <a:ext cx="8418512" cy="6324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Rectangle 11"/>
          <p:cNvSpPr>
            <a:spLocks noChangeArrowheads="1"/>
          </p:cNvSpPr>
          <p:nvPr/>
        </p:nvSpPr>
        <p:spPr bwMode="auto">
          <a:xfrm>
            <a:off x="3359696" y="3933056"/>
            <a:ext cx="3024336" cy="100811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</p:spPr>
        <p:txBody>
          <a:bodyPr wrap="none" anchor="ctr"/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5900329"/>
              </p:ext>
            </p:extLst>
          </p:nvPr>
        </p:nvGraphicFramePr>
        <p:xfrm>
          <a:off x="983432" y="1844824"/>
          <a:ext cx="10081120" cy="4693920"/>
        </p:xfrm>
        <a:graphic>
          <a:graphicData uri="http://schemas.openxmlformats.org/drawingml/2006/table">
            <a:tbl>
              <a:tblPr/>
              <a:tblGrid>
                <a:gridCol w="1945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36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50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家政群</a:t>
                      </a:r>
                    </a:p>
                  </a:txBody>
                  <a:tcPr marL="15241" marR="15241" marT="952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創意繪圖（設計理念文字說明）、基礎設計手縫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0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眼部化粧設計圖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0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說故事、帶動唱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0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餐旅群</a:t>
                      </a:r>
                    </a:p>
                  </a:txBody>
                  <a:tcPr marL="15241" marR="15241" marT="952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由個人自選特殊才藝表現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0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廚藝刀工、創意盤飾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0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麵包包餡技巧、辨識基本食材及調味料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9736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藝術群</a:t>
                      </a:r>
                    </a:p>
                  </a:txBody>
                  <a:tcPr marL="15241" marR="15241" marT="952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自選才藝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96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任選器樂</a:t>
                      </a:r>
                      <a:r>
                        <a:rPr kumimoji="0" lang="en-US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國樂、西樂擇一</a:t>
                      </a:r>
                      <a:r>
                        <a:rPr kumimoji="0" lang="en-US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自選曲一首、任選肢體</a:t>
                      </a:r>
                      <a:r>
                        <a:rPr kumimoji="0" lang="en-US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拳擊、舞蹈擇一</a:t>
                      </a:r>
                      <a:r>
                        <a:rPr kumimoji="0" lang="en-US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創意表演、現場音感測驗、體能潛力測驗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50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 </a:t>
                      </a:r>
                      <a:r>
                        <a:rPr kumimoji="0" lang="zh-TW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才藝專長與口語表達</a:t>
                      </a:r>
                      <a:endParaRPr kumimoji="0" lang="zh-TW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39292" name="標題 1"/>
          <p:cNvSpPr txBox="1">
            <a:spLocks/>
          </p:cNvSpPr>
          <p:nvPr/>
        </p:nvSpPr>
        <p:spPr bwMode="auto">
          <a:xfrm>
            <a:off x="2362200" y="683078"/>
            <a:ext cx="7467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lnSpc>
                <a:spcPct val="80000"/>
              </a:lnSpc>
              <a:buFont typeface="Arial" pitchFamily="34" charset="0"/>
              <a:buNone/>
            </a:pPr>
            <a:r>
              <a:rPr kumimoji="0" lang="zh-TW" altLang="en-US" sz="42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特色招生甄選入學辦理概況</a:t>
            </a:r>
          </a:p>
        </p:txBody>
      </p:sp>
      <p:sp>
        <p:nvSpPr>
          <p:cNvPr id="11" name="標題 1">
            <a:extLst/>
          </p:cNvPr>
          <p:cNvSpPr txBox="1">
            <a:spLocks/>
          </p:cNvSpPr>
          <p:nvPr/>
        </p:nvSpPr>
        <p:spPr>
          <a:xfrm>
            <a:off x="407368" y="1187903"/>
            <a:ext cx="2664296" cy="504825"/>
          </a:xfrm>
          <a:prstGeom prst="rect">
            <a:avLst/>
          </a:prstGeom>
          <a:solidFill>
            <a:srgbClr val="FF0000"/>
          </a:solidFill>
        </p:spPr>
        <p:txBody>
          <a:bodyPr anchor="ctr">
            <a:noAutofit/>
          </a:bodyPr>
          <a:lstStyle/>
          <a:p>
            <a:pPr algn="ctr">
              <a:defRPr/>
            </a:pPr>
            <a:r>
              <a:rPr kumimoji="0" lang="zh-TW" altLang="en-US" sz="24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術科考試舉隅</a:t>
            </a:r>
            <a:r>
              <a:rPr kumimoji="0" lang="en-US" altLang="zh-TW" sz="24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(</a:t>
            </a:r>
            <a:r>
              <a:rPr kumimoji="0" lang="zh-TW" altLang="en-US" sz="24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三</a:t>
            </a:r>
            <a:r>
              <a:rPr kumimoji="0" lang="en-US" altLang="zh-TW" sz="24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)</a:t>
            </a:r>
            <a:endParaRPr kumimoji="0" lang="zh-TW" altLang="en-US" sz="2400" dirty="0">
              <a:ln w="19050">
                <a:solidFill>
                  <a:srgbClr val="FFFFFF"/>
                </a:solidFill>
              </a:ln>
              <a:solidFill>
                <a:srgbClr val="FF0000"/>
              </a:solidFill>
              <a:latin typeface="微軟正黑體" pitchFamily="34" charset="-120"/>
              <a:ea typeface="新細明體"/>
              <a:cs typeface="Tahoma" pitchFamily="34" charset="0"/>
            </a:endParaRPr>
          </a:p>
        </p:txBody>
      </p:sp>
    </p:spTree>
  </p:cSld>
  <p:clrMapOvr>
    <a:masterClrMapping/>
  </p:clrMapOvr>
  <p:transition spd="slow" advClick="0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BA019657-AA9A-4872-90FB-687A669D6A3D}"/>
              </a:ext>
            </a:extLst>
          </p:cNvPr>
          <p:cNvSpPr txBox="1">
            <a:spLocks/>
          </p:cNvSpPr>
          <p:nvPr/>
        </p:nvSpPr>
        <p:spPr>
          <a:xfrm>
            <a:off x="1613694" y="1878013"/>
            <a:ext cx="8964612" cy="14700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ln w="19050">
                  <a:solidFill>
                    <a:schemeClr val="bg1"/>
                  </a:solidFill>
                </a:ln>
                <a:solidFill>
                  <a:srgbClr val="00133A"/>
                </a:solidFill>
                <a:latin typeface="+mj-lt"/>
                <a:ea typeface="+mj-ea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zh-TW" altLang="en-US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考試分發入學</a:t>
            </a:r>
            <a:r>
              <a:rPr lang="en-US" altLang="zh-TW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(</a:t>
            </a:r>
            <a:r>
              <a:rPr lang="zh-TW" altLang="en-US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特色招生</a:t>
            </a:r>
            <a:r>
              <a:rPr lang="en-US" altLang="zh-TW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)</a:t>
            </a:r>
            <a:endParaRPr lang="zh-TW" altLang="en-US" sz="6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pic>
        <p:nvPicPr>
          <p:cNvPr id="5" name="群組 4">
            <a:extLst>
              <a:ext uri="{FF2B5EF4-FFF2-40B4-BE49-F238E27FC236}">
                <a16:creationId xmlns:a16="http://schemas.microsoft.com/office/drawing/2014/main" id="{567576FA-4BBF-4D8F-8A6A-493DC641684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810" y="4221088"/>
            <a:ext cx="1829750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文字方塊 3">
            <a:extLst>
              <a:ext uri="{FF2B5EF4-FFF2-40B4-BE49-F238E27FC236}">
                <a16:creationId xmlns:a16="http://schemas.microsoft.com/office/drawing/2014/main" id="{036BE0FD-3CBB-41FE-AC48-79123B8DA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472" y="550421"/>
            <a:ext cx="957706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Blip>
                <a:blip r:embed="rId3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4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3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桃連區的特色招生</a:t>
            </a:r>
            <a:endParaRPr lang="en-US" altLang="zh-TW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考試分發入學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大園國際高中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國際文憑</a:t>
            </a: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IB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39DBE3DF-BD04-4593-BDE3-1B986E9CFC55}"/>
              </a:ext>
            </a:extLst>
          </p:cNvPr>
          <p:cNvSpPr txBox="1">
            <a:spLocks/>
          </p:cNvSpPr>
          <p:nvPr/>
        </p:nvSpPr>
        <p:spPr>
          <a:xfrm>
            <a:off x="1127448" y="2085092"/>
            <a:ext cx="10515600" cy="465627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742950" indent="-742950">
              <a:buFont typeface="+mj-lt"/>
              <a:buAutoNum type="arabicPeriod"/>
            </a:pPr>
            <a:r>
              <a:rPr kumimoji="0" lang="zh-TW" altLang="en-US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特色招生</a:t>
            </a:r>
            <a:r>
              <a:rPr kumimoji="0" lang="en-US" altLang="zh-TW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0" lang="en-US" altLang="zh-TW" sz="3600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2A3B</a:t>
            </a:r>
            <a:r>
              <a:rPr kumimoji="0" lang="zh-TW" altLang="en-US" sz="3600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門檻</a:t>
            </a:r>
            <a:r>
              <a:rPr kumimoji="0" lang="en-US" altLang="zh-TW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kumimoji="0" lang="zh-TW" altLang="en-US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，考英文閱讀與寫作</a:t>
            </a:r>
            <a:endParaRPr kumimoji="0" lang="en-US" altLang="zh-TW" sz="3600" kern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buFont typeface="+mj-lt"/>
              <a:buAutoNum type="arabicPeriod"/>
            </a:pPr>
            <a:r>
              <a:rPr kumimoji="0" lang="zh-TW" altLang="en-US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名額：</a:t>
            </a:r>
            <a:r>
              <a:rPr kumimoji="0" lang="en-US" altLang="zh-TW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50 </a:t>
            </a:r>
            <a:r>
              <a:rPr kumimoji="0" lang="zh-TW" altLang="en-US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名</a:t>
            </a:r>
            <a:endParaRPr kumimoji="0" lang="en-US" altLang="zh-TW" sz="3600" kern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buFont typeface="+mj-lt"/>
              <a:buAutoNum type="arabicPeriod"/>
            </a:pPr>
            <a:r>
              <a:rPr kumimoji="0" lang="zh-TW" altLang="en-US" sz="3600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全英文授課</a:t>
            </a:r>
            <a:endParaRPr kumimoji="0" lang="en-US" altLang="zh-TW" sz="3600" kern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buFont typeface="+mj-lt"/>
              <a:buAutoNum type="arabicPeriod"/>
            </a:pPr>
            <a:r>
              <a:rPr kumimoji="0" lang="zh-TW" altLang="en-US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畢業要寫論文，</a:t>
            </a:r>
            <a:r>
              <a:rPr kumimoji="0" lang="en-US" altLang="zh-TW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APA</a:t>
            </a:r>
            <a:r>
              <a:rPr kumimoji="0" lang="zh-TW" altLang="en-US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格式、外部審查</a:t>
            </a:r>
            <a:endParaRPr kumimoji="0" lang="en-US" altLang="zh-TW" sz="3600" kern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buFont typeface="+mj-lt"/>
              <a:buAutoNum type="arabicPeriod"/>
            </a:pPr>
            <a:r>
              <a:rPr kumimoji="0" lang="en-US" altLang="zh-TW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kumimoji="0" lang="zh-TW" altLang="en-US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月考全球大會考</a:t>
            </a:r>
            <a:endParaRPr kumimoji="0" lang="en-US" altLang="zh-TW" sz="3600" kern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buFont typeface="+mj-lt"/>
              <a:buAutoNum type="arabicPeriod"/>
            </a:pPr>
            <a:r>
              <a:rPr kumimoji="0" lang="zh-TW" altLang="en-US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不用考託福、雅思</a:t>
            </a:r>
            <a:endParaRPr kumimoji="0" lang="en-US" altLang="zh-TW" sz="3600" kern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buFont typeface="+mj-lt"/>
              <a:buAutoNum type="arabicPeriod"/>
            </a:pPr>
            <a:r>
              <a:rPr kumimoji="0" lang="zh-TW" altLang="en-US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升學：國內外大學都可以</a:t>
            </a:r>
            <a:endParaRPr kumimoji="0" lang="en-US" altLang="zh-TW" sz="3600" kern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buFont typeface="+mj-lt"/>
              <a:buAutoNum type="arabicPeriod"/>
            </a:pPr>
            <a:r>
              <a:rPr kumimoji="0" lang="zh-TW" altLang="en-US" sz="3600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學費：每學期</a:t>
            </a:r>
            <a:r>
              <a:rPr kumimoji="0" lang="en-US" altLang="zh-TW" sz="3600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45000</a:t>
            </a:r>
            <a:r>
              <a:rPr kumimoji="0" lang="zh-TW" altLang="en-US" sz="3600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endParaRPr kumimoji="0" lang="en-US" altLang="zh-TW" sz="3600" kern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3EA23F4B-C65B-4DD4-A62D-1EAB67736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6C224598-3B1A-4161-9E0F-7744F74605B9}"/>
              </a:ext>
            </a:extLst>
          </p:cNvPr>
          <p:cNvSpPr txBox="1">
            <a:spLocks/>
          </p:cNvSpPr>
          <p:nvPr/>
        </p:nvSpPr>
        <p:spPr>
          <a:xfrm>
            <a:off x="1271464" y="1556792"/>
            <a:ext cx="9793088" cy="37832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ln w="19050">
                  <a:solidFill>
                    <a:schemeClr val="bg1"/>
                  </a:solidFill>
                </a:ln>
                <a:solidFill>
                  <a:srgbClr val="00133A"/>
                </a:solidFill>
                <a:latin typeface="+mj-lt"/>
                <a:ea typeface="+mj-ea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zh-TW" altLang="en-US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桃園市公私立高中</a:t>
            </a:r>
            <a:endParaRPr lang="en-US" altLang="zh-TW" sz="6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eaLnBrk="1" hangingPunct="1">
              <a:defRPr/>
            </a:pPr>
            <a:r>
              <a:rPr lang="zh-TW" altLang="en-US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雙聯學位</a:t>
            </a:r>
            <a:endParaRPr lang="en-US" altLang="zh-TW" sz="6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eaLnBrk="1" hangingPunct="1">
              <a:defRPr/>
            </a:pPr>
            <a:r>
              <a:rPr lang="en-US" altLang="zh-TW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(</a:t>
            </a:r>
            <a:r>
              <a:rPr lang="zh-TW" altLang="en-US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同時取得美、加的高中學位</a:t>
            </a:r>
            <a:r>
              <a:rPr lang="en-US" altLang="zh-TW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)</a:t>
            </a:r>
            <a:endParaRPr lang="zh-TW" altLang="en-US" sz="6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384885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970790E-B3E5-4FA9-A3C3-99DE37FC3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美國緬因州中央中學</a:t>
            </a: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D2254AE5-3830-4477-8AF9-29326A310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00150" lvl="1" indent="-742950">
              <a:buFont typeface="+mj-lt"/>
              <a:buAutoNum type="arabicPeriod"/>
            </a:pP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合作學校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：武陵高中、桃園高中、陽明高中、內壢高中、大園國際高中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74295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國內學分必須全部及格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74295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每年修一門美國課程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時間：晚間、假日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1200150" lvl="1" indent="-74295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其中一個暑假到美國上課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74295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學費約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18000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美金</a:t>
            </a: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2CDDAF55-743F-462A-8F65-B87921005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2486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D2A5174-7E77-4CFF-975B-C4EAB331F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加拿大薩省</a:t>
            </a:r>
            <a:r>
              <a:rPr lang="en-US" altLang="zh-TW" dirty="0">
                <a:solidFill>
                  <a:srgbClr val="00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GSCS</a:t>
            </a:r>
            <a:r>
              <a:rPr lang="zh-TW" altLang="en-US" dirty="0">
                <a:solidFill>
                  <a:srgbClr val="00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、卑詩省第</a:t>
            </a:r>
            <a:r>
              <a:rPr lang="en-US" altLang="zh-TW" dirty="0">
                <a:solidFill>
                  <a:srgbClr val="00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73</a:t>
            </a:r>
            <a:r>
              <a:rPr lang="zh-TW" altLang="en-US" dirty="0">
                <a:solidFill>
                  <a:srgbClr val="00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學區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8409308-9706-4063-B18D-81AD05797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00201"/>
            <a:ext cx="11103024" cy="5121275"/>
          </a:xfrm>
        </p:spPr>
        <p:txBody>
          <a:bodyPr/>
          <a:lstStyle/>
          <a:p>
            <a:pPr marL="1200150" lvl="1" indent="-742950">
              <a:buFont typeface="+mj-lt"/>
              <a:buAutoNum type="arabicPeriod"/>
            </a:pP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合作學校：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扣除前述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所學校之外的本市其他高中，合計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36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所學校。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74295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要參加加拿大的測驗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74295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每年修一門加拿大課程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時間：晚間、假日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1200150" lvl="1" indent="-74295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卑詩省其中一暑假到加拿大學校、薩省要到加拿大一年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74295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學費約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20000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美金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33AA7990-2FA5-4BE4-96F3-B71B5C2E0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101672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向右箭號 13"/>
          <p:cNvSpPr>
            <a:spLocks noChangeArrowheads="1"/>
          </p:cNvSpPr>
          <p:nvPr/>
        </p:nvSpPr>
        <p:spPr bwMode="auto">
          <a:xfrm>
            <a:off x="1524001" y="2208213"/>
            <a:ext cx="7019925" cy="876300"/>
          </a:xfrm>
          <a:prstGeom prst="rightArrow">
            <a:avLst>
              <a:gd name="adj1" fmla="val 75148"/>
              <a:gd name="adj2" fmla="val 82111"/>
            </a:avLst>
          </a:prstGeom>
          <a:solidFill>
            <a:srgbClr val="CCFFCC"/>
          </a:solidFill>
          <a:ln w="25400" algn="ctr">
            <a:solidFill>
              <a:srgbClr val="00B0F0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一、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報名人數</a:t>
            </a:r>
            <a:r>
              <a:rPr lang="zh-TW" altLang="zh-TW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未超過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學校招生名額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八角星形 14">
            <a:extLst/>
          </p:cNvPr>
          <p:cNvSpPr/>
          <p:nvPr/>
        </p:nvSpPr>
        <p:spPr bwMode="auto">
          <a:xfrm>
            <a:off x="8359776" y="1652589"/>
            <a:ext cx="1839913" cy="1271587"/>
          </a:xfrm>
          <a:prstGeom prst="star8">
            <a:avLst/>
          </a:prstGeom>
          <a:solidFill>
            <a:srgbClr val="FFFFCC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全額</a:t>
            </a:r>
            <a:endParaRPr lang="en-US" altLang="zh-TW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錄取</a:t>
            </a:r>
            <a:endParaRPr lang="zh-TW" altLang="en-US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向右箭號 15"/>
          <p:cNvSpPr>
            <a:spLocks noChangeArrowheads="1"/>
          </p:cNvSpPr>
          <p:nvPr/>
        </p:nvSpPr>
        <p:spPr bwMode="auto">
          <a:xfrm>
            <a:off x="1524001" y="3227389"/>
            <a:ext cx="7135813" cy="777875"/>
          </a:xfrm>
          <a:prstGeom prst="rightArrow">
            <a:avLst>
              <a:gd name="adj1" fmla="val 75148"/>
              <a:gd name="adj2" fmla="val 76318"/>
            </a:avLst>
          </a:prstGeom>
          <a:solidFill>
            <a:srgbClr val="FFCC99"/>
          </a:solidFill>
          <a:ln w="2857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二、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報名人數</a:t>
            </a:r>
            <a:r>
              <a:rPr lang="zh-TW" altLang="zh-TW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超過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學校招生名額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八角星形 16">
            <a:extLst/>
          </p:cNvPr>
          <p:cNvSpPr/>
          <p:nvPr/>
        </p:nvSpPr>
        <p:spPr bwMode="auto">
          <a:xfrm>
            <a:off x="8594726" y="2825750"/>
            <a:ext cx="2009775" cy="1333500"/>
          </a:xfrm>
          <a:prstGeom prst="star8">
            <a:avLst/>
          </a:prstGeom>
          <a:solidFill>
            <a:srgbClr val="CCFF99"/>
          </a:solidFill>
          <a:ln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超額</a:t>
            </a:r>
            <a:endParaRPr lang="en-US" altLang="zh-TW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比序</a:t>
            </a:r>
          </a:p>
        </p:txBody>
      </p:sp>
      <p:sp>
        <p:nvSpPr>
          <p:cNvPr id="145414" name="矩形 31"/>
          <p:cNvSpPr>
            <a:spLocks noChangeArrowheads="1"/>
          </p:cNvSpPr>
          <p:nvPr/>
        </p:nvSpPr>
        <p:spPr bwMode="auto">
          <a:xfrm>
            <a:off x="1493838" y="658814"/>
            <a:ext cx="9144001" cy="504825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sz="36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適性入學方式</a:t>
            </a: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</a:t>
            </a: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免試入學</a:t>
            </a:r>
            <a:endParaRPr lang="zh-TW" altLang="zh-TW" sz="3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文字方塊 2">
            <a:extLst/>
          </p:cNvPr>
          <p:cNvSpPr txBox="1"/>
          <p:nvPr/>
        </p:nvSpPr>
        <p:spPr>
          <a:xfrm>
            <a:off x="1493838" y="4205289"/>
            <a:ext cx="9174163" cy="23082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accent5">
                <a:lumMod val="50000"/>
              </a:schemeClr>
            </a:solidFill>
          </a:ln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110</a:t>
            </a: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年全國約有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20</a:t>
            </a: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萬名國中畢業生</a:t>
            </a:r>
          </a:p>
          <a:p>
            <a:pPr eaLnBrk="1" hangingPunct="1">
              <a:defRPr/>
            </a:pP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高中、高職及五專總招生名額約有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30</a:t>
            </a: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萬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高中職五專招生名額 ＞</a:t>
            </a:r>
            <a:r>
              <a:rPr lang="en-US" altLang="zh-TW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國中畢業生人數</a:t>
            </a:r>
            <a:endParaRPr lang="zh-TW" altLang="zh-TW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資料來源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十二年國民基本教育資訊網 </a:t>
            </a:r>
            <a:r>
              <a:rPr lang="en-US" altLang="zh-TW" sz="2400" u="sng" dirty="0">
                <a:latin typeface="微軟正黑體" pitchFamily="34" charset="-120"/>
                <a:ea typeface="微軟正黑體" pitchFamily="34" charset="-120"/>
                <a:hlinkClick r:id="rId3"/>
              </a:rPr>
              <a:t>http://12basic.edu.tw/Detail.php?LevelNo=229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流程圖: 替代處理程序 10"/>
          <p:cNvSpPr>
            <a:spLocks noChangeArrowheads="1"/>
          </p:cNvSpPr>
          <p:nvPr/>
        </p:nvSpPr>
        <p:spPr bwMode="auto">
          <a:xfrm>
            <a:off x="1524001" y="1516063"/>
            <a:ext cx="6640513" cy="652462"/>
          </a:xfrm>
          <a:prstGeom prst="flowChartAlternateProcess">
            <a:avLst/>
          </a:prstGeom>
          <a:solidFill>
            <a:srgbClr val="FFFF99"/>
          </a:solidFill>
          <a:ln w="25400" algn="ctr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r>
              <a:rPr lang="zh-TW" altLang="en-US" sz="36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免試入學</a:t>
            </a:r>
            <a:r>
              <a:rPr lang="en-US" altLang="zh-TW" sz="3600" dirty="0">
                <a:latin typeface="微軟正黑體" pitchFamily="34" charset="-120"/>
                <a:ea typeface="微軟正黑體" pitchFamily="34" charset="-120"/>
              </a:rPr>
              <a:t>－</a:t>
            </a:r>
            <a:r>
              <a:rPr lang="zh-TW" altLang="en-US" sz="3600" dirty="0">
                <a:latin typeface="微軟正黑體" pitchFamily="34" charset="-120"/>
                <a:ea typeface="微軟正黑體" pitchFamily="34" charset="-120"/>
              </a:rPr>
              <a:t>無入學門檻或條件</a:t>
            </a:r>
            <a:endParaRPr lang="en-US" altLang="zh-TW" sz="36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45417" name="圖片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80551" y="5149850"/>
            <a:ext cx="1044575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458" name="群組 5"/>
          <p:cNvGrpSpPr>
            <a:grpSpLocks/>
          </p:cNvGrpSpPr>
          <p:nvPr/>
        </p:nvGrpSpPr>
        <p:grpSpPr bwMode="auto">
          <a:xfrm>
            <a:off x="2400813" y="847059"/>
            <a:ext cx="7179494" cy="5558369"/>
            <a:chOff x="2099453" y="847684"/>
            <a:chExt cx="7405859" cy="5556352"/>
          </a:xfrm>
        </p:grpSpPr>
        <p:sp>
          <p:nvSpPr>
            <p:cNvPr id="9" name="文字方塊 8">
              <a:extLst/>
            </p:cNvPr>
            <p:cNvSpPr txBox="1"/>
            <p:nvPr/>
          </p:nvSpPr>
          <p:spPr>
            <a:xfrm>
              <a:off x="6084871" y="847684"/>
              <a:ext cx="3168352" cy="1815882"/>
            </a:xfrm>
            <a:prstGeom prst="rect">
              <a:avLst/>
            </a:prstGeom>
            <a:ln/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1.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畢業資格：</a:t>
              </a: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6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分</a:t>
              </a:r>
              <a:endParaRPr kumimoji="0" lang="en-US" altLang="zh-TW" sz="2800" b="1" dirty="0">
                <a:solidFill>
                  <a:srgbClr val="000090"/>
                </a:solidFill>
                <a:latin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2.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生涯規劃：</a:t>
              </a: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21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分</a:t>
              </a:r>
              <a:endParaRPr kumimoji="0" lang="en-US" altLang="zh-TW" sz="2800" b="1" dirty="0">
                <a:solidFill>
                  <a:srgbClr val="000090"/>
                </a:solidFill>
                <a:latin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【</a:t>
              </a:r>
              <a:r>
                <a:rPr kumimoji="0" lang="zh-TW" altLang="en-US" sz="2800" b="1" dirty="0">
                  <a:solidFill>
                    <a:srgbClr val="FF0000"/>
                  </a:solidFill>
                  <a:latin typeface="微軟正黑體" pitchFamily="34" charset="-120"/>
                </a:rPr>
                <a:t>變動式積分</a:t>
              </a: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】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3.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就近入學：</a:t>
              </a: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5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分</a:t>
              </a:r>
            </a:p>
          </p:txBody>
        </p:sp>
        <p:graphicFrame>
          <p:nvGraphicFramePr>
            <p:cNvPr id="11" name="資料庫圖表 10">
              <a:extLst/>
            </p:cNvPr>
            <p:cNvGraphicFramePr/>
            <p:nvPr/>
          </p:nvGraphicFramePr>
          <p:xfrm>
            <a:off x="2099453" y="847684"/>
            <a:ext cx="3948905" cy="555635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2" name="文字方塊 11">
              <a:extLst/>
            </p:cNvPr>
            <p:cNvSpPr txBox="1"/>
            <p:nvPr/>
          </p:nvSpPr>
          <p:spPr>
            <a:xfrm>
              <a:off x="6084871" y="2677099"/>
              <a:ext cx="3168352" cy="2492990"/>
            </a:xfrm>
            <a:prstGeom prst="rect">
              <a:avLst/>
            </a:prstGeom>
            <a:ln/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1.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均衡學習：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9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2.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品德表現：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10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3.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服務表現：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10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4.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才藝表現：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5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5.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體適能：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6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6.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本土語言認證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:2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文字方塊 12">
              <a:extLst/>
            </p:cNvPr>
            <p:cNvSpPr txBox="1"/>
            <p:nvPr/>
          </p:nvSpPr>
          <p:spPr>
            <a:xfrm>
              <a:off x="6048358" y="5255850"/>
              <a:ext cx="3456954" cy="1101779"/>
            </a:xfrm>
            <a:prstGeom prst="rect">
              <a:avLst/>
            </a:prstGeom>
            <a:ln/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90000" tIns="180000" rIns="0" bIns="180000" anchor="ctr">
              <a:spAutoFit/>
            </a:bodyPr>
            <a:lstStyle/>
            <a:p>
              <a:pPr eaLnBrk="1" hangingPunct="1">
                <a:defRPr/>
              </a:pPr>
              <a:r>
                <a:rPr kumimoji="0" lang="en-US" altLang="zh-TW" sz="2400" b="1" dirty="0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1.</a:t>
              </a:r>
              <a:r>
                <a:rPr kumimoji="0" lang="zh-TW" altLang="en-US" sz="2400" b="1" dirty="0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會考成績：</a:t>
              </a:r>
              <a:r>
                <a:rPr kumimoji="0" lang="en-US" altLang="zh-TW" sz="2400" b="1" dirty="0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30</a:t>
              </a:r>
              <a:r>
                <a:rPr kumimoji="0" lang="zh-TW" altLang="en-US" sz="2400" b="1" dirty="0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kumimoji="0" lang="en-US" altLang="zh-TW" sz="2400" b="1" dirty="0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eaLnBrk="1" hangingPunct="1">
                <a:defRPr/>
              </a:pPr>
              <a:r>
                <a:rPr kumimoji="0" lang="en-US" altLang="zh-TW" sz="2400" b="1" dirty="0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2.</a:t>
              </a:r>
              <a:r>
                <a:rPr kumimoji="0" lang="zh-TW" altLang="en-US" sz="2400" b="1" dirty="0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寫作測驗成績：</a:t>
              </a:r>
              <a:r>
                <a:rPr kumimoji="0" lang="en-US" altLang="zh-TW" sz="2400" b="1" dirty="0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3</a:t>
              </a:r>
              <a:r>
                <a:rPr kumimoji="0" lang="zh-TW" altLang="en-US" sz="2400" b="1" dirty="0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kumimoji="0" lang="en-US" altLang="zh-TW" sz="2400" b="1" dirty="0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295362" name="Rectangle 2">
            <a:extLst/>
          </p:cNvPr>
          <p:cNvSpPr>
            <a:spLocks noChangeArrowheads="1"/>
          </p:cNvSpPr>
          <p:nvPr/>
        </p:nvSpPr>
        <p:spPr bwMode="auto">
          <a:xfrm>
            <a:off x="2205826" y="-1902"/>
            <a:ext cx="84621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8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桃連區入學方式─</a:t>
            </a:r>
            <a:r>
              <a:rPr kumimoji="0" lang="zh-TW" altLang="en-US" sz="28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標楷體" charset="0"/>
                <a:cs typeface="標楷體" charset="0"/>
              </a:rPr>
              <a:t>免試比序說明</a:t>
            </a:r>
            <a:endParaRPr kumimoji="0" lang="en-US" altLang="zh-TW" sz="28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ea typeface="標楷體" charset="0"/>
              <a:cs typeface="標楷體" charset="0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Text Box 9"/>
          <p:cNvSpPr txBox="1">
            <a:spLocks noChangeArrowheads="1"/>
          </p:cNvSpPr>
          <p:nvPr/>
        </p:nvSpPr>
        <p:spPr bwMode="auto">
          <a:xfrm>
            <a:off x="2208213" y="1557339"/>
            <a:ext cx="7777162" cy="5869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995C1F"/>
            </a:prst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dirty="0">
                <a:latin typeface="Arial" pitchFamily="34" charset="0"/>
                <a:ea typeface="標楷體" pitchFamily="65" charset="-120"/>
              </a:rPr>
              <a:t>符合國民中學成績評量準則畢業資格者。</a:t>
            </a:r>
          </a:p>
        </p:txBody>
      </p:sp>
      <p:sp>
        <p:nvSpPr>
          <p:cNvPr id="148483" name="AutoShape 11"/>
          <p:cNvSpPr>
            <a:spLocks noChangeArrowheads="1"/>
          </p:cNvSpPr>
          <p:nvPr/>
        </p:nvSpPr>
        <p:spPr bwMode="auto">
          <a:xfrm>
            <a:off x="2208214" y="2276475"/>
            <a:ext cx="8135937" cy="4465638"/>
          </a:xfrm>
          <a:prstGeom prst="roundRect">
            <a:avLst>
              <a:gd name="adj" fmla="val 7542"/>
            </a:avLst>
          </a:prstGeom>
          <a:solidFill>
            <a:srgbClr val="E8E558"/>
          </a:solidFill>
          <a:ln w="9525" algn="ctr">
            <a:noFill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tIns="180000"/>
          <a:lstStyle/>
          <a:p>
            <a:pPr eaLnBrk="1" hangingPunct="1"/>
            <a:r>
              <a:rPr lang="zh-TW" altLang="en-US" sz="2800" dirty="0">
                <a:latin typeface="Arial" pitchFamily="34" charset="0"/>
                <a:ea typeface="標楷體" pitchFamily="65" charset="-120"/>
                <a:cs typeface="新細明體" pitchFamily="18" charset="-120"/>
              </a:rPr>
              <a:t>一、</a:t>
            </a:r>
            <a:r>
              <a:rPr lang="en-US" altLang="zh-TW" sz="2800" dirty="0">
                <a:ea typeface="微軟正黑體" pitchFamily="34" charset="-120"/>
                <a:cs typeface="新細明體" pitchFamily="18" charset="-120"/>
              </a:rPr>
              <a:t> 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學生實際出席日數（不含公、喪、病假），須達六學期總出席日數之三分之二以上。 </a:t>
            </a:r>
          </a:p>
          <a:p>
            <a:pPr eaLnBrk="1" hangingPunct="1"/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二、學生日常生活表現六學期成績依教師輔導與管教學生之相關規定，辦理功過相抵、獎懲實施、懲罰存記及改過銷過等事項，且依規定程式審核通過註銷後，其記錄未達三大過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(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三小過等同一大過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)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者。</a:t>
            </a:r>
            <a:r>
              <a:rPr lang="zh-TW" altLang="en-US" sz="2800" dirty="0">
                <a:ea typeface="微軟正黑體" pitchFamily="34" charset="-120"/>
                <a:cs typeface="新細明體" pitchFamily="18" charset="-120"/>
              </a:rPr>
              <a:t> </a:t>
            </a:r>
          </a:p>
          <a:p>
            <a:pPr eaLnBrk="1" hangingPunct="1"/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三、學生學習領域畢業成績至少四大領域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(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含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)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成績達丙等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(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六十分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)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以上者。</a:t>
            </a:r>
            <a:endParaRPr lang="zh-TW" altLang="en-US" sz="2800" dirty="0">
              <a:latin typeface="Arial" pitchFamily="34" charset="0"/>
              <a:ea typeface="標楷體" pitchFamily="65" charset="-120"/>
              <a:cs typeface="新細明體" pitchFamily="18" charset="-120"/>
            </a:endParaRPr>
          </a:p>
        </p:txBody>
      </p:sp>
      <p:grpSp>
        <p:nvGrpSpPr>
          <p:cNvPr id="148484" name="群組 4"/>
          <p:cNvGrpSpPr>
            <a:grpSpLocks/>
          </p:cNvGrpSpPr>
          <p:nvPr/>
        </p:nvGrpSpPr>
        <p:grpSpPr bwMode="auto">
          <a:xfrm>
            <a:off x="1738313" y="500063"/>
            <a:ext cx="2786062" cy="857250"/>
            <a:chOff x="2389" y="1239"/>
            <a:chExt cx="2315099" cy="1266281"/>
          </a:xfrm>
        </p:grpSpPr>
        <p:sp>
          <p:nvSpPr>
            <p:cNvPr id="6" name="圓角矩形 5">
              <a:extLst/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/>
            </p:cNvPr>
            <p:cNvSpPr/>
            <p:nvPr/>
          </p:nvSpPr>
          <p:spPr>
            <a:xfrm>
              <a:off x="64388" y="62208"/>
              <a:ext cx="2191100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適性輔導</a:t>
              </a:r>
            </a:p>
          </p:txBody>
        </p:sp>
      </p:grpSp>
      <p:grpSp>
        <p:nvGrpSpPr>
          <p:cNvPr id="148485" name="群組 7"/>
          <p:cNvGrpSpPr>
            <a:grpSpLocks/>
          </p:cNvGrpSpPr>
          <p:nvPr/>
        </p:nvGrpSpPr>
        <p:grpSpPr bwMode="auto">
          <a:xfrm>
            <a:off x="4524376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/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/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anchor="ctr"/>
            <a:lstStyle>
              <a:lvl1pPr marL="342900" indent="-3429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2286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/>
          </p:cNvPr>
          <p:cNvSpPr txBox="1"/>
          <p:nvPr/>
        </p:nvSpPr>
        <p:spPr>
          <a:xfrm>
            <a:off x="6413475" y="228422"/>
            <a:ext cx="3571900" cy="1200329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畢業資格：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6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修業資格：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506" name="群組 4"/>
          <p:cNvGrpSpPr>
            <a:grpSpLocks/>
          </p:cNvGrpSpPr>
          <p:nvPr/>
        </p:nvGrpSpPr>
        <p:grpSpPr bwMode="auto">
          <a:xfrm>
            <a:off x="1738313" y="500063"/>
            <a:ext cx="2786062" cy="857250"/>
            <a:chOff x="2389" y="1239"/>
            <a:chExt cx="2315099" cy="1266281"/>
          </a:xfrm>
        </p:grpSpPr>
        <p:sp>
          <p:nvSpPr>
            <p:cNvPr id="6" name="圓角矩形 5">
              <a:extLst/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/>
            </p:cNvPr>
            <p:cNvSpPr/>
            <p:nvPr/>
          </p:nvSpPr>
          <p:spPr>
            <a:xfrm>
              <a:off x="64388" y="62208"/>
              <a:ext cx="2191100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適性輔導</a:t>
              </a:r>
            </a:p>
          </p:txBody>
        </p:sp>
      </p:grpSp>
      <p:grpSp>
        <p:nvGrpSpPr>
          <p:cNvPr id="149507" name="群組 7"/>
          <p:cNvGrpSpPr>
            <a:grpSpLocks/>
          </p:cNvGrpSpPr>
          <p:nvPr/>
        </p:nvGrpSpPr>
        <p:grpSpPr bwMode="auto">
          <a:xfrm>
            <a:off x="4524376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/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/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anchor="ctr"/>
            <a:lstStyle>
              <a:lvl1pPr marL="342900" indent="-3429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2286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/>
          </p:cNvPr>
          <p:cNvSpPr txBox="1"/>
          <p:nvPr/>
        </p:nvSpPr>
        <p:spPr>
          <a:xfrm>
            <a:off x="6381752" y="571481"/>
            <a:ext cx="3571900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生涯規劃：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Rectangle 11">
            <a:extLst/>
          </p:cNvPr>
          <p:cNvSpPr>
            <a:spLocks noChangeArrowheads="1"/>
          </p:cNvSpPr>
          <p:nvPr/>
        </p:nvSpPr>
        <p:spPr bwMode="auto">
          <a:xfrm>
            <a:off x="1343472" y="1916832"/>
            <a:ext cx="9505056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buFontTx/>
              <a:buChar char="•"/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第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2</a:t>
            </a:r>
            <a:r>
              <a:rPr kumimoji="0" lang="zh-TW" altLang="zh-TW" dirty="0">
                <a:ea typeface="標楷體" panose="03000509000000000000" pitchFamily="65" charset="-120"/>
                <a:cs typeface="新細明體" panose="02020500000000000000" pitchFamily="18" charset="-120"/>
              </a:rPr>
              <a:t>、 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3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志願序（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15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分）第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4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5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6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志願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(12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第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7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8</a:t>
            </a:r>
            <a:r>
              <a:rPr kumimoji="0" lang="zh-TW" altLang="zh-TW" dirty="0"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9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志願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(9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第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10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11</a:t>
            </a:r>
            <a:r>
              <a:rPr kumimoji="0" lang="zh-TW" altLang="zh-TW" dirty="0"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2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志願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(6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 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第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13</a:t>
            </a:r>
            <a:r>
              <a:rPr kumimoji="0"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4</a:t>
            </a:r>
            <a:r>
              <a:rPr kumimoji="0"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5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志願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(3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，第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16~30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志願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(1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kumimoji="0" lang="en-US" altLang="zh-TW" dirty="0"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kumimoji="0" lang="zh-TW" altLang="en-US" dirty="0">
                <a:ea typeface="標楷體" panose="03000509000000000000" pitchFamily="65" charset="-120"/>
                <a:cs typeface="新細明體" panose="02020500000000000000" pitchFamily="18" charset="-120"/>
              </a:rPr>
              <a:t> 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，可選填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30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個志願數</a:t>
            </a:r>
          </a:p>
          <a:p>
            <a:pPr eaLnBrk="1" hangingPunct="1">
              <a:buFontTx/>
              <a:buChar char="•"/>
              <a:defRPr/>
            </a:pPr>
            <a:r>
              <a:rPr lang="zh-TW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職業類科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同一職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群各科別連續選填為志願時，視為同一志願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序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計分</a:t>
            </a:r>
            <a:endParaRPr kumimoji="0"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pPr eaLnBrk="1" hangingPunct="1">
              <a:buFontTx/>
              <a:buChar char="•"/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當總積分完全相同需進行超額比序</a:t>
            </a:r>
            <a:r>
              <a:rPr kumimoji="0" lang="zh-TW" altLang="en-US" dirty="0">
                <a:ea typeface="標楷體" panose="03000509000000000000" pitchFamily="65" charset="-120"/>
                <a:cs typeface="新細明體" panose="02020500000000000000" pitchFamily="18" charset="-120"/>
              </a:rPr>
              <a:t>，比序至「志願序積分」項目時，</a:t>
            </a:r>
            <a:r>
              <a:rPr kumimoji="0" lang="zh-TW" altLang="en-US" dirty="0">
                <a:solidFill>
                  <a:srgbClr val="FF0000"/>
                </a:solidFill>
                <a:ea typeface="標楷體" panose="03000509000000000000" pitchFamily="65" charset="-120"/>
                <a:cs typeface="新細明體" panose="02020500000000000000" pitchFamily="18" charset="-120"/>
              </a:rPr>
              <a:t>志願序積分高者將優先錄取</a:t>
            </a:r>
            <a:r>
              <a:rPr kumimoji="0"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文字方塊 1"/>
          <p:cNvSpPr txBox="1">
            <a:spLocks noChangeArrowheads="1"/>
          </p:cNvSpPr>
          <p:nvPr/>
        </p:nvSpPr>
        <p:spPr bwMode="auto">
          <a:xfrm>
            <a:off x="122237" y="6381328"/>
            <a:ext cx="84185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TW" altLang="en-US" sz="16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資料來源：聯合新聞網。</a:t>
            </a:r>
            <a:r>
              <a:rPr lang="en-US" altLang="en-US" sz="1600" dirty="0">
                <a:ea typeface="微軟正黑體" pitchFamily="34" charset="-120"/>
                <a:cs typeface="Times New Roman" pitchFamily="18" charset="0"/>
              </a:rPr>
              <a:t>http://udn.com/news/story/7314/1175233</a:t>
            </a:r>
            <a:endParaRPr lang="zh-TW" altLang="en-US" sz="1600" dirty="0">
              <a:ea typeface="微軟正黑體" pitchFamily="34" charset="-120"/>
              <a:cs typeface="Times New Roman" pitchFamily="18" charset="0"/>
            </a:endParaRPr>
          </a:p>
        </p:txBody>
      </p:sp>
      <p:pic>
        <p:nvPicPr>
          <p:cNvPr id="27651" name="Picture 4" descr="Capture_2015_09_13_20_42_26_6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1624" y="692696"/>
            <a:ext cx="8635074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Rectangle 5"/>
          <p:cNvSpPr>
            <a:spLocks noChangeArrowheads="1"/>
          </p:cNvSpPr>
          <p:nvPr/>
        </p:nvSpPr>
        <p:spPr bwMode="auto">
          <a:xfrm>
            <a:off x="2999656" y="644947"/>
            <a:ext cx="2735982" cy="122413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</p:spPr>
        <p:txBody>
          <a:bodyPr wrap="none" anchor="ctr"/>
          <a:lstStyle/>
          <a:p>
            <a:pPr eaLnBrk="1" hangingPunct="1"/>
            <a:endParaRPr lang="zh-TW" altLang="en-US"/>
          </a:p>
        </p:txBody>
      </p:sp>
      <p:sp>
        <p:nvSpPr>
          <p:cNvPr id="27653" name="Rectangle 6"/>
          <p:cNvSpPr>
            <a:spLocks noChangeArrowheads="1"/>
          </p:cNvSpPr>
          <p:nvPr/>
        </p:nvSpPr>
        <p:spPr bwMode="auto">
          <a:xfrm>
            <a:off x="3143672" y="4869160"/>
            <a:ext cx="3240360" cy="50323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</p:spPr>
        <p:txBody>
          <a:bodyPr wrap="none" anchor="ctr"/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標題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/>
          <a:lstStyle/>
          <a:p>
            <a:r>
              <a:rPr lang="zh-TW" altLang="en-US" dirty="0">
                <a:ea typeface="標楷體" pitchFamily="65" charset="-120"/>
              </a:rPr>
              <a:t>志願序計分方式</a:t>
            </a:r>
          </a:p>
        </p:txBody>
      </p:sp>
      <p:sp>
        <p:nvSpPr>
          <p:cNvPr id="150531" name="內容版面配置區 2"/>
          <p:cNvSpPr>
            <a:spLocks noGrp="1"/>
          </p:cNvSpPr>
          <p:nvPr>
            <p:ph idx="4294967295"/>
          </p:nvPr>
        </p:nvSpPr>
        <p:spPr>
          <a:xfrm>
            <a:off x="551384" y="1325564"/>
            <a:ext cx="11017224" cy="2535237"/>
          </a:xfrm>
        </p:spPr>
        <p:txBody>
          <a:bodyPr/>
          <a:lstStyle/>
          <a:p>
            <a:pPr marL="228600" indent="-228600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志願序別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志願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15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分，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志願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分，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…16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至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30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志願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分。</a:t>
            </a:r>
          </a:p>
          <a:p>
            <a:pPr marL="228600" indent="-228600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總積分完全相同，需進行超額比序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低收入→適性輔導→多元學習→會考總積分→志願序積分→教育會考成績標示總點數→教育會考成績標示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，比序至</a:t>
            </a:r>
            <a:r>
              <a:rPr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「志願序積分」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項目時，</a:t>
            </a:r>
            <a:r>
              <a:rPr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志願序積分高者將優先錄取。</a:t>
            </a:r>
          </a:p>
          <a:p>
            <a:pPr marL="228600" indent="-228600"/>
            <a:endParaRPr lang="zh-TW" altLang="en-US" sz="26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582703" name="Group 47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708755"/>
              </p:ext>
            </p:extLst>
          </p:nvPr>
        </p:nvGraphicFramePr>
        <p:xfrm>
          <a:off x="1127448" y="3717032"/>
          <a:ext cx="10009111" cy="2808312"/>
        </p:xfrm>
        <a:graphic>
          <a:graphicData uri="http://schemas.openxmlformats.org/drawingml/2006/table">
            <a:tbl>
              <a:tblPr/>
              <a:tblGrid>
                <a:gridCol w="1422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0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90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09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27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09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509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6160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志願順序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509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校、科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A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普通科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B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普通科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C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普通科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D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普通科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D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應外科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E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  <a:endParaRPr kumimoji="0" lang="en-US" altLang="zh-TW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應外科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F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普通科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160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志願積分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12</a:t>
                      </a:r>
                      <a:endParaRPr kumimoji="0" lang="zh-TW" altLang="en-US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標題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/>
          <a:lstStyle/>
          <a:p>
            <a:r>
              <a:rPr lang="zh-TW" altLang="en-US" dirty="0">
                <a:ea typeface="標楷體" pitchFamily="65" charset="-120"/>
              </a:rPr>
              <a:t>同群科志願跨校連續選填</a:t>
            </a:r>
          </a:p>
        </p:txBody>
      </p:sp>
      <p:sp>
        <p:nvSpPr>
          <p:cNvPr id="151555" name="內容版面配置區 2"/>
          <p:cNvSpPr>
            <a:spLocks noGrp="1"/>
          </p:cNvSpPr>
          <p:nvPr>
            <p:ph idx="4294967295"/>
          </p:nvPr>
        </p:nvSpPr>
        <p:spPr>
          <a:xfrm>
            <a:off x="1199456" y="1268412"/>
            <a:ext cx="10153128" cy="5453063"/>
          </a:xfrm>
        </p:spPr>
        <p:txBody>
          <a:bodyPr/>
          <a:lstStyle/>
          <a:p>
            <a:pPr marL="228600" indent="-228600"/>
            <a:r>
              <a:rPr lang="zh-TW" altLang="en-US" dirty="0">
                <a:ea typeface="標楷體" pitchFamily="65" charset="-120"/>
              </a:rPr>
              <a:t>舉例：</a:t>
            </a:r>
          </a:p>
          <a:p>
            <a:pPr marL="228600" indent="-228600"/>
            <a:r>
              <a:rPr lang="zh-TW" altLang="en-US" dirty="0">
                <a:ea typeface="標楷體" pitchFamily="65" charset="-120"/>
              </a:rPr>
              <a:t>甲生</a:t>
            </a:r>
            <a:endParaRPr lang="en-US" altLang="zh-TW" dirty="0">
              <a:ea typeface="標楷體" pitchFamily="65" charset="-120"/>
            </a:endParaRPr>
          </a:p>
          <a:p>
            <a:pPr marL="228600" indent="-228600"/>
            <a:endParaRPr lang="en-US" altLang="zh-TW" dirty="0">
              <a:ea typeface="標楷體" pitchFamily="65" charset="-120"/>
            </a:endParaRPr>
          </a:p>
          <a:p>
            <a:pPr marL="228600" indent="-228600"/>
            <a:endParaRPr lang="en-US" altLang="zh-TW" dirty="0">
              <a:ea typeface="標楷體" pitchFamily="65" charset="-120"/>
            </a:endParaRPr>
          </a:p>
          <a:p>
            <a:pPr marL="228600" indent="-228600"/>
            <a:endParaRPr lang="en-US" altLang="zh-TW" dirty="0">
              <a:ea typeface="標楷體" pitchFamily="65" charset="-120"/>
            </a:endParaRPr>
          </a:p>
          <a:p>
            <a:pPr marL="228600" indent="-228600"/>
            <a:endParaRPr lang="en-US" altLang="zh-TW" dirty="0">
              <a:ea typeface="標楷體" pitchFamily="65" charset="-120"/>
            </a:endParaRPr>
          </a:p>
          <a:p>
            <a:pPr marL="228600" indent="-228600"/>
            <a:r>
              <a:rPr lang="zh-TW" altLang="en-US" dirty="0">
                <a:ea typeface="標楷體" pitchFamily="65" charset="-120"/>
              </a:rPr>
              <a:t>乙生</a:t>
            </a:r>
            <a:endParaRPr lang="en-US" altLang="zh-TW" dirty="0">
              <a:ea typeface="標楷體" pitchFamily="65" charset="-120"/>
            </a:endParaRPr>
          </a:p>
          <a:p>
            <a:pPr marL="228600" indent="-228600"/>
            <a:endParaRPr lang="zh-TW" altLang="en-US" dirty="0">
              <a:ea typeface="標楷體" pitchFamily="65" charset="-120"/>
            </a:endParaRPr>
          </a:p>
        </p:txBody>
      </p:sp>
      <p:sp>
        <p:nvSpPr>
          <p:cNvPr id="151556" name="投影片編號版面配置區 3"/>
          <p:cNvSpPr txBox="1">
            <a:spLocks noGrp="1"/>
          </p:cNvSpPr>
          <p:nvPr/>
        </p:nvSpPr>
        <p:spPr bwMode="auto">
          <a:xfrm>
            <a:off x="7981950" y="6356351"/>
            <a:ext cx="2057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1BF4EF2E-EA40-43E6-B6E6-FAA1152817DF}" type="slidenum">
              <a:rPr kumimoji="0" lang="en-US" altLang="zh-TW" sz="1200">
                <a:solidFill>
                  <a:srgbClr val="898989"/>
                </a:solidFill>
              </a:rPr>
              <a:pPr algn="r" eaLnBrk="1" hangingPunct="1"/>
              <a:t>91</a:t>
            </a:fld>
            <a:endParaRPr kumimoji="0" lang="en-US" altLang="zh-TW" sz="1200" dirty="0">
              <a:solidFill>
                <a:srgbClr val="898989"/>
              </a:solidFill>
            </a:endParaRPr>
          </a:p>
        </p:txBody>
      </p:sp>
      <p:graphicFrame>
        <p:nvGraphicFramePr>
          <p:cNvPr id="583771" name="Group 91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566069"/>
              </p:ext>
            </p:extLst>
          </p:nvPr>
        </p:nvGraphicFramePr>
        <p:xfrm>
          <a:off x="2639616" y="1920875"/>
          <a:ext cx="8856984" cy="2049465"/>
        </p:xfrm>
        <a:graphic>
          <a:graphicData uri="http://schemas.openxmlformats.org/drawingml/2006/table">
            <a:tbl>
              <a:tblPr/>
              <a:tblGrid>
                <a:gridCol w="1219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44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88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7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57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79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057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9907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志願順序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2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3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4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5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6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7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132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校、科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A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普通科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B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普通科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C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園藝科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D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造園科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E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園藝科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F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普通科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G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普通科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907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志願積分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5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12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12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83769" name="Group 89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35969"/>
              </p:ext>
            </p:extLst>
          </p:nvPr>
        </p:nvGraphicFramePr>
        <p:xfrm>
          <a:off x="2639616" y="4783137"/>
          <a:ext cx="8856984" cy="1493520"/>
        </p:xfrm>
        <a:graphic>
          <a:graphicData uri="http://schemas.openxmlformats.org/drawingml/2006/table">
            <a:tbl>
              <a:tblPr/>
              <a:tblGrid>
                <a:gridCol w="1206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86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2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69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33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1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63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482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志願順序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2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3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4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5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6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7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校、科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A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國貿科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B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國貿科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B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商經科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B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資處科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C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資處科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D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普通科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E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普通科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志願積分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框架 2">
            <a:extLst/>
          </p:cNvPr>
          <p:cNvSpPr/>
          <p:nvPr/>
        </p:nvSpPr>
        <p:spPr>
          <a:xfrm>
            <a:off x="4031009" y="3353300"/>
            <a:ext cx="647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8" name="框架 7">
            <a:extLst/>
          </p:cNvPr>
          <p:cNvSpPr/>
          <p:nvPr/>
        </p:nvSpPr>
        <p:spPr>
          <a:xfrm>
            <a:off x="5087938" y="3357563"/>
            <a:ext cx="647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9" name="框架 8">
            <a:extLst/>
          </p:cNvPr>
          <p:cNvSpPr/>
          <p:nvPr/>
        </p:nvSpPr>
        <p:spPr>
          <a:xfrm>
            <a:off x="9452692" y="3384313"/>
            <a:ext cx="647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11" name="框架 10">
            <a:extLst/>
          </p:cNvPr>
          <p:cNvSpPr/>
          <p:nvPr/>
        </p:nvSpPr>
        <p:spPr>
          <a:xfrm>
            <a:off x="6170493" y="3369320"/>
            <a:ext cx="3021850" cy="461786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12" name="框架 11">
            <a:extLst/>
          </p:cNvPr>
          <p:cNvSpPr/>
          <p:nvPr/>
        </p:nvSpPr>
        <p:spPr>
          <a:xfrm>
            <a:off x="3863032" y="5805487"/>
            <a:ext cx="5329311" cy="576263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13" name="框架 12">
            <a:extLst/>
          </p:cNvPr>
          <p:cNvSpPr/>
          <p:nvPr/>
        </p:nvSpPr>
        <p:spPr>
          <a:xfrm>
            <a:off x="9547942" y="5860227"/>
            <a:ext cx="649288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14" name="框架 13">
            <a:extLst/>
          </p:cNvPr>
          <p:cNvSpPr/>
          <p:nvPr/>
        </p:nvSpPr>
        <p:spPr>
          <a:xfrm>
            <a:off x="10668694" y="5860227"/>
            <a:ext cx="647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15" name="框架 14">
            <a:extLst>
              <a:ext uri="{FF2B5EF4-FFF2-40B4-BE49-F238E27FC236}">
                <a16:creationId xmlns:a16="http://schemas.microsoft.com/office/drawing/2014/main" id="{32451139-6046-4450-BE81-72C15C288263}"/>
              </a:ext>
            </a:extLst>
          </p:cNvPr>
          <p:cNvSpPr/>
          <p:nvPr/>
        </p:nvSpPr>
        <p:spPr>
          <a:xfrm>
            <a:off x="10585649" y="3362487"/>
            <a:ext cx="647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1"/>
          <p:cNvSpPr>
            <a:spLocks noChangeArrowheads="1"/>
          </p:cNvSpPr>
          <p:nvPr/>
        </p:nvSpPr>
        <p:spPr bwMode="auto">
          <a:xfrm>
            <a:off x="1817688" y="1943100"/>
            <a:ext cx="6119812" cy="579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5C7A00"/>
            </a:prstShdw>
          </a:effectLst>
        </p:spPr>
        <p:txBody>
          <a:bodyPr>
            <a:spAutoFit/>
          </a:bodyPr>
          <a:lstStyle/>
          <a:p>
            <a:pPr eaLnBrk="1" hangingPunct="1"/>
            <a:r>
              <a:rPr kumimoji="0"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技巧一：</a:t>
            </a:r>
            <a:r>
              <a:rPr kumimoji="0"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同群連續填</a:t>
            </a:r>
            <a:r>
              <a:rPr kumimoji="0"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同分</a:t>
            </a:r>
          </a:p>
        </p:txBody>
      </p:sp>
      <p:graphicFrame>
        <p:nvGraphicFramePr>
          <p:cNvPr id="326660" name="Group 4"/>
          <p:cNvGraphicFramePr>
            <a:graphicFrameLocks noGrp="1"/>
          </p:cNvGraphicFramePr>
          <p:nvPr/>
        </p:nvGraphicFramePr>
        <p:xfrm>
          <a:off x="1919288" y="3789363"/>
          <a:ext cx="8424862" cy="1828800"/>
        </p:xfrm>
        <a:graphic>
          <a:graphicData uri="http://schemas.openxmlformats.org/drawingml/2006/table">
            <a:tbl>
              <a:tblPr/>
              <a:tblGrid>
                <a:gridCol w="1573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14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14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14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14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志願數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04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志願序</a:t>
                      </a:r>
                      <a:br>
                        <a:rPr kumimoji="1" lang="zh-TW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</a:br>
                      <a:r>
                        <a:rPr kumimoji="1" lang="zh-TW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校科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□</a:t>
                      </a:r>
                      <a:endParaRPr kumimoji="1" lang="en-US" altLang="zh-TW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國貿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□</a:t>
                      </a:r>
                      <a:endParaRPr kumimoji="1" lang="en-US" altLang="zh-TW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資料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□</a:t>
                      </a:r>
                      <a:endParaRPr kumimoji="1" lang="en-US" altLang="zh-TW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電商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□</a:t>
                      </a:r>
                      <a:endParaRPr kumimoji="1" lang="en-US" altLang="zh-TW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商經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□</a:t>
                      </a:r>
                      <a:endParaRPr kumimoji="1" lang="en-US" altLang="zh-TW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國貿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□</a:t>
                      </a:r>
                      <a:endParaRPr kumimoji="1" lang="en-US" altLang="zh-TW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商經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2606" name="Oval 86"/>
          <p:cNvSpPr>
            <a:spLocks noChangeArrowheads="1"/>
          </p:cNvSpPr>
          <p:nvPr/>
        </p:nvSpPr>
        <p:spPr bwMode="auto">
          <a:xfrm>
            <a:off x="3359151" y="3860800"/>
            <a:ext cx="6913563" cy="17272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</p:spPr>
        <p:txBody>
          <a:bodyPr wrap="none" anchor="ctr"/>
          <a:lstStyle/>
          <a:p>
            <a:pPr eaLnBrk="1" hangingPunct="1"/>
            <a:endParaRPr lang="zh-TW" altLang="zh-TW" b="1"/>
          </a:p>
        </p:txBody>
      </p:sp>
      <p:sp>
        <p:nvSpPr>
          <p:cNvPr id="131160" name="Text Box 88">
            <a:extLst/>
          </p:cNvPr>
          <p:cNvSpPr txBox="1">
            <a:spLocks noChangeArrowheads="1"/>
          </p:cNvSpPr>
          <p:nvPr/>
        </p:nvSpPr>
        <p:spPr bwMode="auto">
          <a:xfrm>
            <a:off x="3884613" y="6100764"/>
            <a:ext cx="48244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0"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 panose="020B0604030504040204" pitchFamily="34" charset="-120"/>
              </a:rPr>
              <a:t>同群連續填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微軟正黑體" panose="020B0604030504040204" pitchFamily="34" charset="-120"/>
              </a:rPr>
              <a:t>同志願分</a:t>
            </a:r>
          </a:p>
        </p:txBody>
      </p:sp>
      <p:sp>
        <p:nvSpPr>
          <p:cNvPr id="131161" name="Text Box 89">
            <a:extLst/>
          </p:cNvPr>
          <p:cNvSpPr txBox="1">
            <a:spLocks noChangeArrowheads="1"/>
          </p:cNvSpPr>
          <p:nvPr/>
        </p:nvSpPr>
        <p:spPr bwMode="auto">
          <a:xfrm>
            <a:off x="6383339" y="5661025"/>
            <a:ext cx="10810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0" lang="en-US" altLang="zh-TW" dirty="0">
                <a:latin typeface="標楷體" pitchFamily="65" charset="-120"/>
                <a:ea typeface="標楷體" pitchFamily="65" charset="-120"/>
              </a:rPr>
              <a:t>15</a:t>
            </a:r>
            <a:r>
              <a:rPr kumimoji="0" lang="zh-TW" altLang="en-US" dirty="0">
                <a:latin typeface="標楷體" pitchFamily="65" charset="-120"/>
                <a:ea typeface="標楷體" pitchFamily="65" charset="-120"/>
                <a:cs typeface="微軟正黑體" pitchFamily="34" charset="-120"/>
              </a:rPr>
              <a:t>分</a:t>
            </a:r>
          </a:p>
        </p:txBody>
      </p:sp>
      <p:sp>
        <p:nvSpPr>
          <p:cNvPr id="152609" name="Rectangle 11"/>
          <p:cNvSpPr>
            <a:spLocks noChangeArrowheads="1"/>
          </p:cNvSpPr>
          <p:nvPr/>
        </p:nvSpPr>
        <p:spPr bwMode="auto">
          <a:xfrm>
            <a:off x="1817688" y="2565400"/>
            <a:ext cx="6119812" cy="579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5C7A00"/>
            </a:prstShdw>
          </a:effectLst>
        </p:spPr>
        <p:txBody>
          <a:bodyPr>
            <a:spAutoFit/>
          </a:bodyPr>
          <a:lstStyle/>
          <a:p>
            <a:pPr eaLnBrk="1" hangingPunct="1"/>
            <a:r>
              <a:rPr kumimoji="0"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技巧二：志願</a:t>
            </a:r>
            <a:r>
              <a:rPr kumimoji="0"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前填</a:t>
            </a:r>
          </a:p>
        </p:txBody>
      </p:sp>
      <p:sp>
        <p:nvSpPr>
          <p:cNvPr id="152610" name="Rectangle 11"/>
          <p:cNvSpPr>
            <a:spLocks noChangeArrowheads="1"/>
          </p:cNvSpPr>
          <p:nvPr/>
        </p:nvSpPr>
        <p:spPr bwMode="auto">
          <a:xfrm>
            <a:off x="1847851" y="3141664"/>
            <a:ext cx="6119813" cy="579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5C7A00"/>
            </a:prstShdw>
          </a:effectLst>
        </p:spPr>
        <p:txBody>
          <a:bodyPr>
            <a:spAutoFit/>
          </a:bodyPr>
          <a:lstStyle/>
          <a:p>
            <a:pPr eaLnBrk="1" hangingPunct="1"/>
            <a:r>
              <a:rPr kumimoji="0"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技巧三：志願</a:t>
            </a:r>
            <a:r>
              <a:rPr kumimoji="0"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多填</a:t>
            </a:r>
          </a:p>
        </p:txBody>
      </p:sp>
      <p:sp>
        <p:nvSpPr>
          <p:cNvPr id="2" name="Rectangle 11">
            <a:extLst/>
          </p:cNvPr>
          <p:cNvSpPr>
            <a:spLocks noChangeArrowheads="1"/>
          </p:cNvSpPr>
          <p:nvPr/>
        </p:nvSpPr>
        <p:spPr bwMode="auto">
          <a:xfrm>
            <a:off x="1524001" y="1146176"/>
            <a:ext cx="92122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kumimoji="0" lang="zh-TW" altLang="en-US" sz="4000" dirty="0">
                <a:latin typeface="標楷體" pitchFamily="65" charset="-120"/>
                <a:ea typeface="標楷體" pitchFamily="65" charset="-120"/>
              </a:rPr>
              <a:t>免試入學</a:t>
            </a:r>
            <a:r>
              <a:rPr kumimoji="0" lang="zh-TW" altLang="en-US" sz="4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技巧填志願 </a:t>
            </a:r>
            <a:r>
              <a:rPr kumimoji="0" lang="zh-TW" altLang="en-US" sz="4000" dirty="0">
                <a:solidFill>
                  <a:srgbClr val="008000"/>
                </a:solidFill>
                <a:latin typeface="標楷體" pitchFamily="65" charset="-120"/>
                <a:ea typeface="標楷體" pitchFamily="65" charset="-120"/>
              </a:rPr>
              <a:t>幫助學生得高分</a:t>
            </a:r>
            <a:r>
              <a:rPr kumimoji="0" lang="en-US" altLang="zh-TW" sz="4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!!</a:t>
            </a:r>
            <a:endParaRPr kumimoji="0" lang="en-US" altLang="zh-TW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1">
            <a:extLst/>
          </p:cNvPr>
          <p:cNvSpPr>
            <a:spLocks noChangeArrowheads="1"/>
          </p:cNvSpPr>
          <p:nvPr/>
        </p:nvSpPr>
        <p:spPr bwMode="auto">
          <a:xfrm>
            <a:off x="3250841" y="334336"/>
            <a:ext cx="626499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kumimoji="0" lang="zh-TW" altLang="en-US" sz="4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桃連區填志願小叮嚀</a:t>
            </a:r>
          </a:p>
        </p:txBody>
      </p:sp>
      <p:sp>
        <p:nvSpPr>
          <p:cNvPr id="152613" name="矩形 3"/>
          <p:cNvSpPr>
            <a:spLocks noChangeArrowheads="1"/>
          </p:cNvSpPr>
          <p:nvPr/>
        </p:nvSpPr>
        <p:spPr bwMode="auto">
          <a:xfrm>
            <a:off x="3900488" y="4540251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fontAlgn="ctr" hangingPunct="1"/>
            <a:r>
              <a:rPr lang="en-US" altLang="zh-TW" sz="1800" dirty="0">
                <a:latin typeface="標楷體" pitchFamily="65" charset="-120"/>
                <a:ea typeface="標楷體" pitchFamily="65" charset="-120"/>
              </a:rPr>
              <a:t>A</a:t>
            </a:r>
          </a:p>
        </p:txBody>
      </p:sp>
      <p:sp>
        <p:nvSpPr>
          <p:cNvPr id="152614" name="矩形 14"/>
          <p:cNvSpPr>
            <a:spLocks noChangeArrowheads="1"/>
          </p:cNvSpPr>
          <p:nvPr/>
        </p:nvSpPr>
        <p:spPr bwMode="auto">
          <a:xfrm>
            <a:off x="5046663" y="4554538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fontAlgn="ctr" hangingPunct="1"/>
            <a:r>
              <a:rPr lang="en-US" altLang="zh-TW" sz="1800" dirty="0">
                <a:latin typeface="標楷體" pitchFamily="65" charset="-120"/>
                <a:ea typeface="標楷體" pitchFamily="65" charset="-120"/>
              </a:rPr>
              <a:t>A</a:t>
            </a:r>
          </a:p>
        </p:txBody>
      </p:sp>
      <p:sp>
        <p:nvSpPr>
          <p:cNvPr id="152615" name="矩形 15"/>
          <p:cNvSpPr>
            <a:spLocks noChangeArrowheads="1"/>
          </p:cNvSpPr>
          <p:nvPr/>
        </p:nvSpPr>
        <p:spPr bwMode="auto">
          <a:xfrm>
            <a:off x="6164263" y="45577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fontAlgn="ctr" hangingPunct="1"/>
            <a:r>
              <a:rPr lang="en-US" altLang="zh-TW" sz="1800" dirty="0">
                <a:latin typeface="標楷體" pitchFamily="65" charset="-120"/>
                <a:ea typeface="標楷體" pitchFamily="65" charset="-120"/>
              </a:rPr>
              <a:t>A</a:t>
            </a:r>
          </a:p>
        </p:txBody>
      </p:sp>
      <p:sp>
        <p:nvSpPr>
          <p:cNvPr id="152616" name="矩形 16"/>
          <p:cNvSpPr>
            <a:spLocks noChangeArrowheads="1"/>
          </p:cNvSpPr>
          <p:nvPr/>
        </p:nvSpPr>
        <p:spPr bwMode="auto">
          <a:xfrm>
            <a:off x="7319963" y="45577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fontAlgn="ctr" hangingPunct="1"/>
            <a:r>
              <a:rPr lang="en-US" altLang="zh-TW" sz="1800" dirty="0">
                <a:latin typeface="標楷體" pitchFamily="65" charset="-120"/>
                <a:ea typeface="標楷體" pitchFamily="65" charset="-120"/>
              </a:rPr>
              <a:t>A</a:t>
            </a:r>
          </a:p>
        </p:txBody>
      </p:sp>
      <p:sp>
        <p:nvSpPr>
          <p:cNvPr id="152617" name="矩形 17"/>
          <p:cNvSpPr>
            <a:spLocks noChangeArrowheads="1"/>
          </p:cNvSpPr>
          <p:nvPr/>
        </p:nvSpPr>
        <p:spPr bwMode="auto">
          <a:xfrm>
            <a:off x="8485188" y="45577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fontAlgn="ctr" hangingPunct="1"/>
            <a:r>
              <a:rPr lang="en-US" altLang="zh-TW" sz="1800" dirty="0">
                <a:latin typeface="標楷體" pitchFamily="65" charset="-120"/>
                <a:ea typeface="標楷體" pitchFamily="65" charset="-120"/>
              </a:rPr>
              <a:t>B</a:t>
            </a:r>
          </a:p>
        </p:txBody>
      </p:sp>
      <p:sp>
        <p:nvSpPr>
          <p:cNvPr id="152618" name="矩形 18"/>
          <p:cNvSpPr>
            <a:spLocks noChangeArrowheads="1"/>
          </p:cNvSpPr>
          <p:nvPr/>
        </p:nvSpPr>
        <p:spPr bwMode="auto">
          <a:xfrm>
            <a:off x="9605963" y="45577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fontAlgn="ctr" hangingPunct="1"/>
            <a:r>
              <a:rPr lang="en-US" altLang="zh-TW" sz="1800" dirty="0">
                <a:latin typeface="標楷體" pitchFamily="65" charset="-120"/>
                <a:ea typeface="標楷體" pitchFamily="65" charset="-120"/>
              </a:rPr>
              <a:t>B</a:t>
            </a:r>
          </a:p>
        </p:txBody>
      </p:sp>
    </p:spTree>
  </p:cSld>
  <p:clrMapOvr>
    <a:masterClrMapping/>
  </p:clrMapOvr>
  <p:transition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626" name="群組 4"/>
          <p:cNvGrpSpPr>
            <a:grpSpLocks/>
          </p:cNvGrpSpPr>
          <p:nvPr/>
        </p:nvGrpSpPr>
        <p:grpSpPr bwMode="auto">
          <a:xfrm>
            <a:off x="1738313" y="500063"/>
            <a:ext cx="2786062" cy="857250"/>
            <a:chOff x="2389" y="1239"/>
            <a:chExt cx="2315099" cy="1266281"/>
          </a:xfrm>
        </p:grpSpPr>
        <p:sp>
          <p:nvSpPr>
            <p:cNvPr id="6" name="圓角矩形 5">
              <a:extLst/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/>
            </p:cNvPr>
            <p:cNvSpPr/>
            <p:nvPr/>
          </p:nvSpPr>
          <p:spPr>
            <a:xfrm>
              <a:off x="64388" y="62208"/>
              <a:ext cx="2191100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適性輔導</a:t>
              </a:r>
            </a:p>
          </p:txBody>
        </p:sp>
      </p:grpSp>
      <p:grpSp>
        <p:nvGrpSpPr>
          <p:cNvPr id="154627" name="群組 7"/>
          <p:cNvGrpSpPr>
            <a:grpSpLocks/>
          </p:cNvGrpSpPr>
          <p:nvPr/>
        </p:nvGrpSpPr>
        <p:grpSpPr bwMode="auto">
          <a:xfrm>
            <a:off x="4524376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/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/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anchor="ctr"/>
            <a:lstStyle>
              <a:lvl1pPr marL="342900" indent="-3429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2286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/>
          </p:cNvPr>
          <p:cNvSpPr txBox="1"/>
          <p:nvPr/>
        </p:nvSpPr>
        <p:spPr>
          <a:xfrm>
            <a:off x="6381752" y="571481"/>
            <a:ext cx="3571900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生涯規劃：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Rectangle 11">
            <a:extLst/>
          </p:cNvPr>
          <p:cNvSpPr>
            <a:spLocks noChangeArrowheads="1"/>
          </p:cNvSpPr>
          <p:nvPr/>
        </p:nvSpPr>
        <p:spPr bwMode="auto">
          <a:xfrm>
            <a:off x="1919288" y="1571626"/>
            <a:ext cx="82804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buFontTx/>
              <a:buChar char="•"/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報名校、科與生涯規劃建議</a:t>
            </a:r>
          </a:p>
          <a:p>
            <a:pPr lvl="1" eaLnBrk="1" hangingPunct="1"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與「家長意見」相符者得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2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分。</a:t>
            </a:r>
          </a:p>
          <a:p>
            <a:pPr lvl="1" eaLnBrk="1" hangingPunct="1"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與「導師意見」相符者得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2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分。</a:t>
            </a:r>
          </a:p>
          <a:p>
            <a:pPr lvl="1" eaLnBrk="1" hangingPunct="1"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與「輔導教師意見」相符者得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2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分。</a:t>
            </a:r>
          </a:p>
        </p:txBody>
      </p:sp>
      <p:grpSp>
        <p:nvGrpSpPr>
          <p:cNvPr id="154633" name="群組 4"/>
          <p:cNvGrpSpPr>
            <a:grpSpLocks/>
          </p:cNvGrpSpPr>
          <p:nvPr/>
        </p:nvGrpSpPr>
        <p:grpSpPr bwMode="auto">
          <a:xfrm>
            <a:off x="1738313" y="4000500"/>
            <a:ext cx="2786062" cy="857250"/>
            <a:chOff x="2389" y="1239"/>
            <a:chExt cx="2315099" cy="1266281"/>
          </a:xfrm>
        </p:grpSpPr>
        <p:sp>
          <p:nvSpPr>
            <p:cNvPr id="14" name="圓角矩形 13">
              <a:extLst/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圓角矩形 4">
              <a:extLst/>
            </p:cNvPr>
            <p:cNvSpPr/>
            <p:nvPr/>
          </p:nvSpPr>
          <p:spPr>
            <a:xfrm>
              <a:off x="64388" y="62208"/>
              <a:ext cx="2191100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適性輔導</a:t>
              </a:r>
            </a:p>
          </p:txBody>
        </p:sp>
      </p:grpSp>
      <p:grpSp>
        <p:nvGrpSpPr>
          <p:cNvPr id="154634" name="群組 7"/>
          <p:cNvGrpSpPr>
            <a:grpSpLocks/>
          </p:cNvGrpSpPr>
          <p:nvPr/>
        </p:nvGrpSpPr>
        <p:grpSpPr bwMode="auto">
          <a:xfrm>
            <a:off x="4524376" y="3857626"/>
            <a:ext cx="1857375" cy="1071563"/>
            <a:chOff x="2103175" y="-428010"/>
            <a:chExt cx="2040083" cy="1267522"/>
          </a:xfrm>
        </p:grpSpPr>
        <p:sp>
          <p:nvSpPr>
            <p:cNvPr id="17" name="向右箭號 16">
              <a:extLst/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向右箭號 4">
              <a:extLst/>
            </p:cNvPr>
            <p:cNvSpPr/>
            <p:nvPr/>
          </p:nvSpPr>
          <p:spPr>
            <a:xfrm>
              <a:off x="2103175" y="-174505"/>
              <a:ext cx="1757610" cy="7849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anchor="ctr"/>
            <a:lstStyle>
              <a:lvl1pPr marL="342900" indent="-3429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2286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</a:p>
          </p:txBody>
        </p:sp>
      </p:grpSp>
      <p:sp>
        <p:nvSpPr>
          <p:cNvPr id="19" name="文字方塊 18">
            <a:extLst/>
          </p:cNvPr>
          <p:cNvSpPr txBox="1"/>
          <p:nvPr/>
        </p:nvSpPr>
        <p:spPr>
          <a:xfrm>
            <a:off x="6381721" y="4071929"/>
            <a:ext cx="3571900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就近入學：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4638" name="Text Box 12"/>
          <p:cNvSpPr txBox="1">
            <a:spLocks noChangeArrowheads="1"/>
          </p:cNvSpPr>
          <p:nvPr/>
        </p:nvSpPr>
        <p:spPr bwMode="auto">
          <a:xfrm>
            <a:off x="2595564" y="5175251"/>
            <a:ext cx="6624637" cy="1325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995C1F"/>
            </a:prst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桃園區學生符合就近入學得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分。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共同就學區學生得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分。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650" name="群組 4"/>
          <p:cNvGrpSpPr>
            <a:grpSpLocks/>
          </p:cNvGrpSpPr>
          <p:nvPr/>
        </p:nvGrpSpPr>
        <p:grpSpPr bwMode="auto">
          <a:xfrm>
            <a:off x="1524000" y="500063"/>
            <a:ext cx="3786188" cy="857250"/>
            <a:chOff x="2389" y="1239"/>
            <a:chExt cx="2315099" cy="1266281"/>
          </a:xfrm>
        </p:grpSpPr>
        <p:sp>
          <p:nvSpPr>
            <p:cNvPr id="6" name="圓角矩形 5">
              <a:extLst/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/>
            </p:cNvPr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155651" name="群組 7"/>
          <p:cNvGrpSpPr>
            <a:grpSpLocks/>
          </p:cNvGrpSpPr>
          <p:nvPr/>
        </p:nvGrpSpPr>
        <p:grpSpPr bwMode="auto">
          <a:xfrm>
            <a:off x="5238751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/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/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/>
          </p:cNvPr>
          <p:cNvSpPr txBox="1"/>
          <p:nvPr/>
        </p:nvSpPr>
        <p:spPr>
          <a:xfrm>
            <a:off x="7024694" y="571481"/>
            <a:ext cx="3429024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均衡學習：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9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5655" name="Text Box 25"/>
          <p:cNvSpPr txBox="1">
            <a:spLocks noChangeArrowheads="1"/>
          </p:cNvSpPr>
          <p:nvPr/>
        </p:nvSpPr>
        <p:spPr bwMode="auto">
          <a:xfrm>
            <a:off x="1625600" y="1389928"/>
            <a:ext cx="9438952" cy="2831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1938" indent="-261938" eaLnBrk="1" hangingPunct="1">
              <a:lnSpc>
                <a:spcPct val="75000"/>
              </a:lnSpc>
              <a:spcBef>
                <a:spcPct val="10000"/>
              </a:spcBef>
              <a:buFontTx/>
              <a:buChar char="•"/>
            </a:pP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107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學年度以前入學：基本條件為國中健體、藝文、綜合領域五學期平均成績達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60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分以上者各得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261938" indent="-261938" eaLnBrk="1" hangingPunct="1">
              <a:lnSpc>
                <a:spcPct val="75000"/>
              </a:lnSpc>
              <a:spcBef>
                <a:spcPct val="10000"/>
              </a:spcBef>
              <a:buFontTx/>
              <a:buChar char="•"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261938" indent="-261938" eaLnBrk="1" hangingPunct="1">
              <a:lnSpc>
                <a:spcPct val="75000"/>
              </a:lnSpc>
              <a:spcBef>
                <a:spcPct val="10000"/>
              </a:spcBef>
              <a:buFontTx/>
              <a:buChar char="•"/>
            </a:pP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108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學年度以後入學：基本條件為國中健體、藝術、綜合活動、科技領域五學期平均成績達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60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分以上者，每個領域各得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分，最高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261938" indent="-261938" eaLnBrk="1" hangingPunct="1">
              <a:lnSpc>
                <a:spcPct val="75000"/>
              </a:lnSpc>
              <a:spcBef>
                <a:spcPct val="10000"/>
              </a:spcBef>
              <a:buFontTx/>
              <a:buChar char="•"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155657" name="群組 4"/>
          <p:cNvGrpSpPr>
            <a:grpSpLocks/>
          </p:cNvGrpSpPr>
          <p:nvPr/>
        </p:nvGrpSpPr>
        <p:grpSpPr bwMode="auto">
          <a:xfrm>
            <a:off x="1524000" y="3820404"/>
            <a:ext cx="3786188" cy="857250"/>
            <a:chOff x="2389" y="1239"/>
            <a:chExt cx="2315099" cy="1266281"/>
          </a:xfrm>
        </p:grpSpPr>
        <p:sp>
          <p:nvSpPr>
            <p:cNvPr id="13" name="圓角矩形 12">
              <a:extLst/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圓角矩形 4">
              <a:extLst/>
            </p:cNvPr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155658" name="群組 7"/>
          <p:cNvGrpSpPr>
            <a:grpSpLocks/>
          </p:cNvGrpSpPr>
          <p:nvPr/>
        </p:nvGrpSpPr>
        <p:grpSpPr bwMode="auto">
          <a:xfrm>
            <a:off x="5238751" y="3708893"/>
            <a:ext cx="1857375" cy="1071562"/>
            <a:chOff x="2103175" y="-428010"/>
            <a:chExt cx="2040083" cy="1267522"/>
          </a:xfrm>
        </p:grpSpPr>
        <p:sp>
          <p:nvSpPr>
            <p:cNvPr id="16" name="向右箭號 15">
              <a:extLst/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向右箭號 4">
              <a:extLst/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8" name="文字方塊 17">
            <a:extLst/>
          </p:cNvPr>
          <p:cNvSpPr txBox="1"/>
          <p:nvPr/>
        </p:nvSpPr>
        <p:spPr>
          <a:xfrm>
            <a:off x="7024694" y="3891819"/>
            <a:ext cx="3500462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品德表現：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10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9" name="Rectangle 3">
            <a:extLst/>
          </p:cNvPr>
          <p:cNvSpPr>
            <a:spLocks noChangeArrowheads="1"/>
          </p:cNvSpPr>
          <p:nvPr/>
        </p:nvSpPr>
        <p:spPr bwMode="auto">
          <a:xfrm>
            <a:off x="1703512" y="4749092"/>
            <a:ext cx="8750206" cy="2064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buFontTx/>
              <a:buChar char="•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大功每次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4.5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分，記功每次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1.5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分，嘉獎每次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0.5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最高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6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。</a:t>
            </a:r>
          </a:p>
          <a:p>
            <a:pPr eaLnBrk="1" hangingPunct="1">
              <a:defRPr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pPr eaLnBrk="1" hangingPunct="1">
              <a:buFontTx/>
              <a:buChar char="•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銷過後，無記過或二次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含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警告以下者得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6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分。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674" name="群組 4"/>
          <p:cNvGrpSpPr>
            <a:grpSpLocks/>
          </p:cNvGrpSpPr>
          <p:nvPr/>
        </p:nvGrpSpPr>
        <p:grpSpPr bwMode="auto">
          <a:xfrm>
            <a:off x="1524000" y="500063"/>
            <a:ext cx="3786188" cy="857250"/>
            <a:chOff x="2389" y="1239"/>
            <a:chExt cx="2315099" cy="1266281"/>
          </a:xfrm>
        </p:grpSpPr>
        <p:sp>
          <p:nvSpPr>
            <p:cNvPr id="6" name="圓角矩形 5">
              <a:extLst/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/>
            </p:cNvPr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156675" name="群組 7"/>
          <p:cNvGrpSpPr>
            <a:grpSpLocks/>
          </p:cNvGrpSpPr>
          <p:nvPr/>
        </p:nvGrpSpPr>
        <p:grpSpPr bwMode="auto">
          <a:xfrm>
            <a:off x="5238751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/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/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/>
          </p:cNvPr>
          <p:cNvSpPr txBox="1"/>
          <p:nvPr/>
        </p:nvSpPr>
        <p:spPr>
          <a:xfrm>
            <a:off x="7024694" y="571481"/>
            <a:ext cx="3500462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服務表現：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10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Rectangle 3">
            <a:extLst/>
          </p:cNvPr>
          <p:cNvSpPr>
            <a:spLocks noChangeArrowheads="1"/>
          </p:cNvSpPr>
          <p:nvPr/>
        </p:nvSpPr>
        <p:spPr bwMode="auto">
          <a:xfrm>
            <a:off x="1325154" y="2060848"/>
            <a:ext cx="9684567" cy="35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lIns="90000" tIns="46800" rIns="90000" bIns="46800">
            <a:spAutoFit/>
          </a:bodyPr>
          <a:lstStyle/>
          <a:p>
            <a:pPr eaLnBrk="1" hangingPunct="1">
              <a:buFontTx/>
              <a:buChar char="•"/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擔任班級內幹部、自治市幹部及社團幹部任滿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1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學期，經考核表現優良者得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2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上限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4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)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。</a:t>
            </a:r>
          </a:p>
          <a:p>
            <a:pPr eaLnBrk="1" hangingPunct="1">
              <a:buFontTx/>
              <a:buChar char="•"/>
              <a:defRPr/>
            </a:pPr>
            <a:endParaRPr lang="zh-TW" altLang="en-US" dirty="0">
              <a:latin typeface="標楷體" pitchFamily="65" charset="-120"/>
              <a:ea typeface="標楷體" pitchFamily="65" charset="-120"/>
              <a:cs typeface="新細明體" charset="0"/>
            </a:endParaRPr>
          </a:p>
          <a:p>
            <a:pPr eaLnBrk="1" hangingPunct="1">
              <a:buFontTx/>
              <a:buChar char="•"/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志願服務學習時數，每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1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小時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0.3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分。</a:t>
            </a:r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(</a:t>
            </a: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未滿</a:t>
            </a:r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1</a:t>
            </a: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小時不計分</a:t>
            </a:r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)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新細明體" charset="0"/>
            </a:endParaRPr>
          </a:p>
          <a:p>
            <a:pPr eaLnBrk="1" hangingPunct="1">
              <a:defRPr/>
            </a:pPr>
            <a:endParaRPr lang="zh-TW" altLang="en-US" dirty="0">
              <a:latin typeface="標楷體" pitchFamily="65" charset="-120"/>
              <a:ea typeface="標楷體" pitchFamily="65" charset="-120"/>
              <a:cs typeface="新細明體" charset="0"/>
            </a:endParaRPr>
          </a:p>
          <a:p>
            <a:pPr eaLnBrk="1" hangingPunct="1"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擔任班級或學生幹部及志願服務學習時數得合併計分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698" name="群組 4"/>
          <p:cNvGrpSpPr>
            <a:grpSpLocks/>
          </p:cNvGrpSpPr>
          <p:nvPr/>
        </p:nvGrpSpPr>
        <p:grpSpPr bwMode="auto">
          <a:xfrm>
            <a:off x="1524000" y="500063"/>
            <a:ext cx="3786188" cy="857250"/>
            <a:chOff x="2389" y="1239"/>
            <a:chExt cx="2315099" cy="1266281"/>
          </a:xfrm>
        </p:grpSpPr>
        <p:sp>
          <p:nvSpPr>
            <p:cNvPr id="6" name="圓角矩形 5">
              <a:extLst/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/>
            </p:cNvPr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157699" name="群組 7"/>
          <p:cNvGrpSpPr>
            <a:grpSpLocks/>
          </p:cNvGrpSpPr>
          <p:nvPr/>
        </p:nvGrpSpPr>
        <p:grpSpPr bwMode="auto">
          <a:xfrm>
            <a:off x="5238751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/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/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/>
          </p:cNvPr>
          <p:cNvSpPr txBox="1"/>
          <p:nvPr/>
        </p:nvSpPr>
        <p:spPr>
          <a:xfrm>
            <a:off x="7024694" y="571481"/>
            <a:ext cx="3214710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才藝表現：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7703" name="Text Box 12"/>
          <p:cNvSpPr txBox="1">
            <a:spLocks noChangeArrowheads="1"/>
          </p:cNvSpPr>
          <p:nvPr/>
        </p:nvSpPr>
        <p:spPr bwMode="auto">
          <a:xfrm>
            <a:off x="1666876" y="1857375"/>
            <a:ext cx="8786813" cy="3443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995C1F"/>
            </a:prst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2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限中央部會、教育主管機關主辦或委託辦理者。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20000"/>
              </a:spcBef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2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同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學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年度同項比賽擇優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次採計；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同一事蹟、同一獎項不得重複採記積分。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20000"/>
              </a:spcBef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2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團體賽：依個人賽積分折半計算。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746" name="群組 4"/>
          <p:cNvGrpSpPr>
            <a:grpSpLocks/>
          </p:cNvGrpSpPr>
          <p:nvPr/>
        </p:nvGrpSpPr>
        <p:grpSpPr bwMode="auto">
          <a:xfrm>
            <a:off x="1524000" y="500063"/>
            <a:ext cx="3786188" cy="857250"/>
            <a:chOff x="2389" y="1239"/>
            <a:chExt cx="2315099" cy="1266281"/>
          </a:xfrm>
        </p:grpSpPr>
        <p:sp>
          <p:nvSpPr>
            <p:cNvPr id="6" name="圓角矩形 5">
              <a:extLst/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/>
            </p:cNvPr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159747" name="群組 7"/>
          <p:cNvGrpSpPr>
            <a:grpSpLocks/>
          </p:cNvGrpSpPr>
          <p:nvPr/>
        </p:nvGrpSpPr>
        <p:grpSpPr bwMode="auto">
          <a:xfrm>
            <a:off x="5238751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/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/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/>
          </p:cNvPr>
          <p:cNvSpPr txBox="1"/>
          <p:nvPr/>
        </p:nvSpPr>
        <p:spPr>
          <a:xfrm>
            <a:off x="7024694" y="571481"/>
            <a:ext cx="3214710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體適能：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6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9751" name="矩形 11"/>
          <p:cNvSpPr>
            <a:spLocks noChangeArrowheads="1"/>
          </p:cNvSpPr>
          <p:nvPr/>
        </p:nvSpPr>
        <p:spPr bwMode="auto">
          <a:xfrm>
            <a:off x="1625600" y="1500189"/>
            <a:ext cx="915092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各單項包括肌耐力、柔軟度、瞬發力、心肺耐力等，單項門檻達標準者得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身心障礙、重大疾病、體弱或因故無法測試者特殊學生等依教育部相關辦法辦理。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pic>
        <p:nvPicPr>
          <p:cNvPr id="159752" name="Picture 3" descr="一分鐘仰臥起坐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4825" y="4643439"/>
            <a:ext cx="2338388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9753" name="Picture 2" descr="坐姿體前彎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10063" y="4643439"/>
            <a:ext cx="200025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9754" name="Picture 4" descr="800公尺跑走照片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7263" y="4608513"/>
            <a:ext cx="2038350" cy="153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9756" name="Picture 2" descr="立定跳遠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4614" y="4635501"/>
            <a:ext cx="2079625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770" name="群組 4"/>
          <p:cNvGrpSpPr>
            <a:grpSpLocks/>
          </p:cNvGrpSpPr>
          <p:nvPr/>
        </p:nvGrpSpPr>
        <p:grpSpPr bwMode="auto">
          <a:xfrm>
            <a:off x="1524000" y="500063"/>
            <a:ext cx="3786188" cy="857250"/>
            <a:chOff x="2389" y="1239"/>
            <a:chExt cx="2315099" cy="1266281"/>
          </a:xfrm>
        </p:grpSpPr>
        <p:sp>
          <p:nvSpPr>
            <p:cNvPr id="6" name="圓角矩形 5">
              <a:extLst/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/>
            </p:cNvPr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160771" name="群組 7"/>
          <p:cNvGrpSpPr>
            <a:grpSpLocks/>
          </p:cNvGrpSpPr>
          <p:nvPr/>
        </p:nvGrpSpPr>
        <p:grpSpPr bwMode="auto">
          <a:xfrm>
            <a:off x="5238751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/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/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/>
          </p:cNvPr>
          <p:cNvSpPr txBox="1"/>
          <p:nvPr/>
        </p:nvSpPr>
        <p:spPr>
          <a:xfrm>
            <a:off x="7024694" y="571481"/>
            <a:ext cx="3214710" cy="1200329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本土語言認證：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60775" name="矩形 11"/>
          <p:cNvSpPr>
            <a:spLocks noChangeArrowheads="1"/>
          </p:cNvSpPr>
          <p:nvPr/>
        </p:nvSpPr>
        <p:spPr bwMode="auto">
          <a:xfrm>
            <a:off x="1524000" y="2178051"/>
            <a:ext cx="9108504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原住民族語言能力認證：原住民族委員會主辦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客語能力認證：客家委員會主辦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閩南語語言能力認證：教育部主辦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單項通過者得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0">
            <a:extLst/>
          </p:cNvPr>
          <p:cNvGrpSpPr>
            <a:grpSpLocks/>
          </p:cNvGrpSpPr>
          <p:nvPr/>
        </p:nvGrpSpPr>
        <p:grpSpPr bwMode="auto">
          <a:xfrm>
            <a:off x="6888088" y="224644"/>
            <a:ext cx="1656902" cy="1368003"/>
            <a:chOff x="2459051" y="3514890"/>
            <a:chExt cx="1630027" cy="1597677"/>
          </a:xfrm>
          <a:solidFill>
            <a:srgbClr val="88F2F2"/>
          </a:solidFill>
        </p:grpSpPr>
        <p:sp>
          <p:nvSpPr>
            <p:cNvPr id="20" name="向右箭號 19">
              <a:extLst/>
            </p:cNvPr>
            <p:cNvSpPr/>
            <p:nvPr/>
          </p:nvSpPr>
          <p:spPr>
            <a:xfrm>
              <a:off x="2600730" y="3514890"/>
              <a:ext cx="1488348" cy="1597677"/>
            </a:xfrm>
            <a:prstGeom prst="rightArrow">
              <a:avLst>
                <a:gd name="adj1" fmla="val 75000"/>
                <a:gd name="adj2" fmla="val 50000"/>
              </a:avLst>
            </a:prstGeom>
            <a:grpFill/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向右箭號 4">
              <a:extLst/>
            </p:cNvPr>
            <p:cNvSpPr/>
            <p:nvPr/>
          </p:nvSpPr>
          <p:spPr>
            <a:xfrm>
              <a:off x="2459051" y="3714997"/>
              <a:ext cx="1133440" cy="119746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0" lvl="1" defTabSz="10668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defRPr/>
              </a:pPr>
              <a:r>
                <a:rPr kumimoji="0" lang="en-US" altLang="zh-TW" sz="2400" dirty="0">
                  <a:solidFill>
                    <a:schemeClr val="tx1"/>
                  </a:solidFill>
                </a:rPr>
                <a:t>  </a:t>
              </a:r>
              <a:r>
                <a:rPr kumimoji="0" lang="en-US" altLang="zh-TW" sz="2400" dirty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rPr>
                <a:t>33</a:t>
              </a:r>
              <a:r>
                <a:rPr kumimoji="0" lang="zh-TW" altLang="en-US" sz="2400" dirty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grpSp>
        <p:nvGrpSpPr>
          <p:cNvPr id="3" name="群組 16">
            <a:extLst/>
          </p:cNvPr>
          <p:cNvGrpSpPr>
            <a:grpSpLocks/>
          </p:cNvGrpSpPr>
          <p:nvPr/>
        </p:nvGrpSpPr>
        <p:grpSpPr bwMode="auto">
          <a:xfrm>
            <a:off x="4502300" y="271761"/>
            <a:ext cx="2398713" cy="1295995"/>
            <a:chOff x="0" y="3514890"/>
            <a:chExt cx="2397866" cy="1597677"/>
          </a:xfrm>
          <a:solidFill>
            <a:srgbClr val="0000FF"/>
          </a:solidFill>
        </p:grpSpPr>
        <p:sp>
          <p:nvSpPr>
            <p:cNvPr id="18" name="圓角矩形 17">
              <a:extLst/>
            </p:cNvPr>
            <p:cNvSpPr/>
            <p:nvPr/>
          </p:nvSpPr>
          <p:spPr>
            <a:xfrm>
              <a:off x="0" y="3514890"/>
              <a:ext cx="2397866" cy="159767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圓角矩形 6">
              <a:extLst/>
            </p:cNvPr>
            <p:cNvSpPr/>
            <p:nvPr/>
          </p:nvSpPr>
          <p:spPr>
            <a:xfrm>
              <a:off x="77761" y="3592709"/>
              <a:ext cx="2242345" cy="144203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defTabSz="1600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kumimoji="0" lang="zh-TW" altLang="en-US" sz="3600" b="1" dirty="0">
                  <a:latin typeface="標楷體" pitchFamily="65" charset="-120"/>
                  <a:ea typeface="標楷體" pitchFamily="65" charset="-120"/>
                </a:rPr>
                <a:t>教育會考</a:t>
              </a:r>
            </a:p>
          </p:txBody>
        </p:sp>
      </p:grpSp>
      <p:graphicFrame>
        <p:nvGraphicFramePr>
          <p:cNvPr id="225284" name="Group 4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892643"/>
              </p:ext>
            </p:extLst>
          </p:nvPr>
        </p:nvGraphicFramePr>
        <p:xfrm>
          <a:off x="1415480" y="1739097"/>
          <a:ext cx="9613478" cy="4537805"/>
        </p:xfrm>
        <a:graphic>
          <a:graphicData uri="http://schemas.openxmlformats.org/drawingml/2006/table">
            <a:tbl>
              <a:tblPr/>
              <a:tblGrid>
                <a:gridCol w="2376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372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25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項目</a:t>
                      </a:r>
                    </a:p>
                  </a:txBody>
                  <a:tcPr marL="91444" marR="91444" marT="45687" marB="4568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給分</a:t>
                      </a:r>
                    </a:p>
                  </a:txBody>
                  <a:tcPr marL="91444" marR="91444" marT="45687" marB="4568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說明</a:t>
                      </a:r>
                    </a:p>
                  </a:txBody>
                  <a:tcPr marL="91444" marR="91444" marT="45687" marB="4568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938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會考成績 </a:t>
                      </a:r>
                    </a:p>
                  </a:txBody>
                  <a:tcPr marL="91444" marR="91444" marT="45687" marB="4568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精熟每科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6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BiauKai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基礎每科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4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BiauKai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待加強每科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2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</a:p>
                  </a:txBody>
                  <a:tcPr marL="91444" marR="91444" marT="45687" marB="4568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單科上限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6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分，五科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(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國文、數學、英語、社會、自然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)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上限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30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 </a:t>
                      </a:r>
                    </a:p>
                  </a:txBody>
                  <a:tcPr marL="91444" marR="91444" marT="45687" marB="4568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321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寫作測驗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BiauKai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成績</a:t>
                      </a:r>
                    </a:p>
                  </a:txBody>
                  <a:tcPr marL="91444" marR="91444" marT="45687" marB="4568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4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BiauKai"/>
                        </a:rPr>
                        <a:t>、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5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、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6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級分給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3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BiauKai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2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、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3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級分給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2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BiauKai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1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級分給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1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</a:p>
                  </a:txBody>
                  <a:tcPr marL="91444" marR="91444" marT="45687" marB="4568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滿分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3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</a:p>
                  </a:txBody>
                  <a:tcPr marL="91444" marR="91444" marT="45687" marB="4568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heme/theme1.xml><?xml version="1.0" encoding="utf-8"?>
<a:theme xmlns:a="http://schemas.openxmlformats.org/drawingml/2006/main" name="12年國教簡報">
  <a:themeElements>
    <a:clrScheme name="12年國教簡報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2年國教簡報">
      <a:majorFont>
        <a:latin typeface="Calibri"/>
        <a:ea typeface="新細明體"/>
        <a:cs typeface=""/>
      </a:majorFont>
      <a:minorFont>
        <a:latin typeface="Calibri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12年國教簡報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16545</TotalTime>
  <Words>8898</Words>
  <Application>Microsoft Office PowerPoint</Application>
  <PresentationFormat>寬螢幕</PresentationFormat>
  <Paragraphs>1453</Paragraphs>
  <Slides>147</Slides>
  <Notes>44</Notes>
  <HiddenSlides>0</HiddenSlides>
  <MMClips>0</MMClips>
  <ScaleCrop>false</ScaleCrop>
  <HeadingPairs>
    <vt:vector size="8" baseType="variant">
      <vt:variant>
        <vt:lpstr>使用字型</vt:lpstr>
      </vt:variant>
      <vt:variant>
        <vt:i4>16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147</vt:i4>
      </vt:variant>
    </vt:vector>
  </HeadingPairs>
  <TitlesOfParts>
    <vt:vector size="165" baseType="lpstr">
      <vt:lpstr>BiauKai</vt:lpstr>
      <vt:lpstr>Cataneo BT</vt:lpstr>
      <vt:lpstr>Gulim</vt:lpstr>
      <vt:lpstr>華康儷特圓</vt:lpstr>
      <vt:lpstr>微軟正黑體</vt:lpstr>
      <vt:lpstr>新細明體</vt:lpstr>
      <vt:lpstr>標楷體</vt:lpstr>
      <vt:lpstr>Arial</vt:lpstr>
      <vt:lpstr>Calibri</vt:lpstr>
      <vt:lpstr>Candara</vt:lpstr>
      <vt:lpstr>Tahoma</vt:lpstr>
      <vt:lpstr>Times New Roman</vt:lpstr>
      <vt:lpstr>Verdana</vt:lpstr>
      <vt:lpstr>Wingdings</vt:lpstr>
      <vt:lpstr>Wingdings 2</vt:lpstr>
      <vt:lpstr>Wingdings 3</vt:lpstr>
      <vt:lpstr>12年國教簡報</vt:lpstr>
      <vt:lpstr>Microsoft Excel 圖表</vt:lpstr>
      <vt:lpstr>PowerPoint 簡報</vt:lpstr>
      <vt:lpstr>          目次</vt:lpstr>
      <vt:lpstr>PowerPoint 簡報</vt:lpstr>
      <vt:lpstr>109學年度適性入學成果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性向測驗  攻其不備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桃連區職業類科之群科屬性</vt:lpstr>
      <vt:lpstr>分析職業類科升學進路的觀察重點</vt:lpstr>
      <vt:lpstr>機械群簡介</vt:lpstr>
      <vt:lpstr>機械群簡介</vt:lpstr>
      <vt:lpstr>機械群簡介</vt:lpstr>
      <vt:lpstr>高職與高中的進路比較分析</vt:lpstr>
      <vt:lpstr>桃連區機械群110學年度招生科別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教育會考何時考</vt:lpstr>
      <vt:lpstr>教育會考怎麼考</vt:lpstr>
      <vt:lpstr>能力等級與加註標示</vt:lpstr>
      <vt:lpstr>PowerPoint 簡報</vt:lpstr>
      <vt:lpstr>數學科非選擇題 評分說明</vt:lpstr>
      <vt:lpstr>數學非選擇題評量的能力</vt:lpstr>
      <vt:lpstr>評分規準</vt:lpstr>
      <vt:lpstr>PowerPoint 簡報</vt:lpstr>
      <vt:lpstr>作答注意事項</vt:lpstr>
      <vt:lpstr>超出作答區</vt:lpstr>
      <vt:lpstr>規劃作答區</vt:lpstr>
      <vt:lpstr>將題目圖形畫在作答區內</vt:lpstr>
      <vt:lpstr>寫作測驗 評分說明</vt:lpstr>
      <vt:lpstr>PowerPoint 簡報</vt:lpstr>
      <vt:lpstr>PowerPoint 簡報</vt:lpstr>
      <vt:lpstr>PowerPoint 簡報</vt:lpstr>
      <vt:lpstr>寫作測驗評量的能力</vt:lpstr>
      <vt:lpstr>答案卷樣式</vt:lpstr>
      <vt:lpstr>寫作測驗作答注意事項</vt:lpstr>
      <vt:lpstr>PowerPoint 簡報</vt:lpstr>
      <vt:lpstr>PowerPoint 簡報</vt:lpstr>
      <vt:lpstr>PowerPoint 簡報</vt:lpstr>
      <vt:lpstr>桃連區主要入學管道</vt:lpstr>
      <vt:lpstr>PowerPoint 簡報</vt:lpstr>
      <vt:lpstr>110學年度桃連區適性入學管道</vt:lpstr>
      <vt:lpstr>PowerPoint 簡報</vt:lpstr>
      <vt:lpstr>PowerPoint 簡報</vt:lpstr>
      <vt:lpstr>PowerPoint 簡報</vt:lpstr>
      <vt:lpstr>專業群科甄選(特色招生)</vt:lpstr>
      <vt:lpstr>PowerPoint 簡報</vt:lpstr>
      <vt:lpstr>術科考試舉隅(一)</vt:lpstr>
      <vt:lpstr>PowerPoint 簡報</vt:lpstr>
      <vt:lpstr>PowerPoint 簡報</vt:lpstr>
      <vt:lpstr>PowerPoint 簡報</vt:lpstr>
      <vt:lpstr>PowerPoint 簡報</vt:lpstr>
      <vt:lpstr>PowerPoint 簡報</vt:lpstr>
      <vt:lpstr>美國緬因州中央中學</vt:lpstr>
      <vt:lpstr>加拿大薩省GSCS、卑詩省第73學區</vt:lpstr>
      <vt:lpstr>PowerPoint 簡報</vt:lpstr>
      <vt:lpstr>PowerPoint 簡報</vt:lpstr>
      <vt:lpstr>PowerPoint 簡報</vt:lpstr>
      <vt:lpstr>PowerPoint 簡報</vt:lpstr>
      <vt:lpstr>志願序計分方式</vt:lpstr>
      <vt:lpstr>同群科志願跨校連續選填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110年桃連區免試入學-同分超額比序步驟</vt:lpstr>
      <vt:lpstr>PowerPoint 簡報</vt:lpstr>
      <vt:lpstr>五專入學時程</vt:lpstr>
      <vt:lpstr>五專優先免試與聯合免試比序 </vt:lpstr>
      <vt:lpstr>五專優先免試與聯合免試入學方式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進路分析大不同</vt:lpstr>
      <vt:lpstr>諮詢專線</vt:lpstr>
      <vt:lpstr>PowerPoint 簡報</vt:lpstr>
      <vt:lpstr>壹、觀念的再確認之二 學習五部曲(完整的學習歷程)</vt:lpstr>
      <vt:lpstr>壹、觀念的再確認之三 學習前、中、後三階段的時間比例</vt:lpstr>
      <vt:lpstr>時間耗在哪裡才划算？</vt:lpstr>
      <vt:lpstr>複習黃金法則 短時多次法則 每次花很少時間複習，但複習很多次。</vt:lpstr>
      <vt:lpstr>PowerPoint 簡報</vt:lpstr>
      <vt:lpstr>PowerPoint 簡報</vt:lpstr>
      <vt:lpstr>恰到好處的複習</vt:lpstr>
      <vt:lpstr>PowerPoint 簡報</vt:lpstr>
      <vt:lpstr>PowerPoint 簡報</vt:lpstr>
      <vt:lpstr>壹、觀念的再確認之一教育4.0時代                    教育1.0至4.0之意涵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Net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SA03</dc:creator>
  <cp:lastModifiedBy>Windows 使用者</cp:lastModifiedBy>
  <cp:revision>1303</cp:revision>
  <cp:lastPrinted>2019-10-04T10:15:06Z</cp:lastPrinted>
  <dcterms:created xsi:type="dcterms:W3CDTF">2012-05-12T02:14:41Z</dcterms:created>
  <dcterms:modified xsi:type="dcterms:W3CDTF">2021-11-29T00:17:41Z</dcterms:modified>
</cp:coreProperties>
</file>